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6" r:id="rId3"/>
    <p:sldMasterId id="2147483704" r:id="rId4"/>
    <p:sldMasterId id="2147483728" r:id="rId5"/>
    <p:sldMasterId id="2147483740" r:id="rId6"/>
    <p:sldMasterId id="2147483752" r:id="rId7"/>
    <p:sldMasterId id="2147483764" r:id="rId8"/>
  </p:sldMasterIdLst>
  <p:notesMasterIdLst>
    <p:notesMasterId r:id="rId38"/>
  </p:notesMasterIdLst>
  <p:sldIdLst>
    <p:sldId id="269" r:id="rId9"/>
    <p:sldId id="266" r:id="rId10"/>
    <p:sldId id="305" r:id="rId11"/>
    <p:sldId id="322" r:id="rId12"/>
    <p:sldId id="311" r:id="rId13"/>
    <p:sldId id="312" r:id="rId14"/>
    <p:sldId id="313" r:id="rId15"/>
    <p:sldId id="319" r:id="rId16"/>
    <p:sldId id="325" r:id="rId17"/>
    <p:sldId id="326" r:id="rId18"/>
    <p:sldId id="327" r:id="rId19"/>
    <p:sldId id="329" r:id="rId20"/>
    <p:sldId id="330" r:id="rId21"/>
    <p:sldId id="314" r:id="rId22"/>
    <p:sldId id="315" r:id="rId23"/>
    <p:sldId id="316" r:id="rId24"/>
    <p:sldId id="317" r:id="rId25"/>
    <p:sldId id="318" r:id="rId26"/>
    <p:sldId id="301" r:id="rId27"/>
    <p:sldId id="302" r:id="rId28"/>
    <p:sldId id="257" r:id="rId29"/>
    <p:sldId id="287" r:id="rId30"/>
    <p:sldId id="332" r:id="rId31"/>
    <p:sldId id="289" r:id="rId32"/>
    <p:sldId id="331" r:id="rId33"/>
    <p:sldId id="290" r:id="rId34"/>
    <p:sldId id="288" r:id="rId35"/>
    <p:sldId id="333" r:id="rId36"/>
    <p:sldId id="310" r:id="rId3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1AD2-7A8B-E44D-9BCF-EDE984E05221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5EEF4-6C4A-034F-ABEF-6ACF3473C6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75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017025-601E-734E-ACC9-3EB6EDCBC38A}" type="slidenum">
              <a:rPr lang="it-IT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A24F12-2896-46B0-8461-F9924231ED1F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fi-FI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37892" name="Segnaposto numero diapositiva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A24F12-2896-46B0-8461-F9924231ED1F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fi-FI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C9AB404-B9CD-4ECE-A714-7DE98EA90163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fi-FI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7548BC-8BC7-4DB4-9DA2-B5E4EF1FD306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fi-FI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5D84F1-5DE1-4A4D-AA32-D19AB8747FE8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fi-FI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78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06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603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317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810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470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73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25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91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86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07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750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312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849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105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4333" y="6577541"/>
            <a:ext cx="1834444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808080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fld id="{5569057B-CCE9-594A-80D4-E915C2B1D2B6}" type="datetime1">
              <a:rPr lang="it-IT" smtClean="0"/>
              <a:pPr/>
              <a:t>26/03/18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88" y="6591652"/>
            <a:ext cx="1811867" cy="35101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400" b="0" i="0" u="none" strike="noStrike">
                <a:solidFill>
                  <a:srgbClr val="800000">
                    <a:alpha val="50000"/>
                  </a:srgbClr>
                </a:solidFill>
                <a:effectLst/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Maura </a:t>
            </a:r>
            <a:r>
              <a:rPr lang="en-US" dirty="0" err="1" smtClean="0"/>
              <a:t>Graziani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7754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CCCCCC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fld id="{16EA50CA-2B4B-9E41-990D-71EE27B6D1D4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6619874"/>
            <a:ext cx="9144000" cy="28222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0" y="449438"/>
            <a:ext cx="9144000" cy="15170"/>
          </a:xfrm>
          <a:prstGeom prst="line">
            <a:avLst/>
          </a:prstGeom>
          <a:ln w="19050" cmpd="sng">
            <a:solidFill>
              <a:srgbClr val="80000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63688" y="-15170"/>
            <a:ext cx="7464778" cy="46460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400" b="1" i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2400" b="1" dirty="0" smtClean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3307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6481" y="273629"/>
            <a:ext cx="8226720" cy="585565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05F39-9343-40C4-9EAA-FC8E7100A588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504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37CFB9-AF6C-3D40-A882-6F9ED9F9C5DC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39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Don Reames ... 2012 Hale lecture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F6F1D-07AF-5C47-A297-22E3220763F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58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970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128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3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069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904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339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936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15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405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16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04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743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54333" y="6577541"/>
            <a:ext cx="1834444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808080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fld id="{5569057B-CCE9-594A-80D4-E915C2B1D2B6}" type="datetime1">
              <a:rPr lang="it-IT" smtClean="0"/>
              <a:pPr/>
              <a:t>26/03/18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88" y="6591652"/>
            <a:ext cx="1811867" cy="35101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400" b="0" i="0" u="none" strike="noStrike">
                <a:solidFill>
                  <a:srgbClr val="800000">
                    <a:alpha val="50000"/>
                  </a:srgbClr>
                </a:solidFill>
                <a:effectLst/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Maura </a:t>
            </a:r>
            <a:r>
              <a:rPr lang="en-US" dirty="0" err="1" smtClean="0"/>
              <a:t>Graziani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7754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CCCCCC">
                    <a:alpha val="80000"/>
                  </a:srgbClr>
                </a:solidFill>
                <a:latin typeface="Helvetica"/>
                <a:cs typeface="Helvetica"/>
              </a:defRPr>
            </a:lvl1pPr>
          </a:lstStyle>
          <a:p>
            <a:fld id="{16EA50CA-2B4B-9E41-990D-71EE27B6D1D4}" type="slidenum">
              <a:rPr lang="en-US" smtClean="0"/>
              <a:pPr/>
              <a:t>‹n.›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6619874"/>
            <a:ext cx="9144000" cy="28222"/>
          </a:xfrm>
          <a:prstGeom prst="line">
            <a:avLst/>
          </a:prstGeom>
          <a:ln w="190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0" y="449438"/>
            <a:ext cx="9144000" cy="15170"/>
          </a:xfrm>
          <a:prstGeom prst="line">
            <a:avLst/>
          </a:prstGeom>
          <a:ln w="19050" cmpd="sng">
            <a:solidFill>
              <a:srgbClr val="80000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63688" y="-15170"/>
            <a:ext cx="7464778" cy="46460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400" b="1" i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2400" b="1" dirty="0" smtClean="0">
                <a:solidFill>
                  <a:schemeClr val="tx1">
                    <a:alpha val="50000"/>
                  </a:schemeClr>
                </a:solidFill>
                <a:latin typeface="Helvetica"/>
                <a:cs typeface="Helvetica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9347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6481" y="273629"/>
            <a:ext cx="8226720" cy="585565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05F39-9343-40C4-9EAA-FC8E7100A588}" type="slidenum">
              <a:rPr lang="fi-FI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fi-FI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32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13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437CFB9-AF6C-3D40-A882-6F9ED9F9C5DC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860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Don Reames ... 2012 Hale lecture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F6F1D-07AF-5C47-A297-22E3220763F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679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400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145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541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852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536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160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820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11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924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643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163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046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161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17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481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729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963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921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80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9645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4506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81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137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493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475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418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166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6560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051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04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1070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726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261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628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105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4501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221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9823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119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169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10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571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1054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980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6599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1613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4991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505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7456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760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698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54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933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504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413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5521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1783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1443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3227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77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C07E-3A27-F24B-8371-401D61B8A4D4}" type="datetimeFigureOut">
              <a:rPr lang="it-IT" smtClean="0"/>
              <a:t>26/03/18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69BB-E465-B543-890D-D12FE59E342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60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45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D438B-BE1B-7846-BEFC-F8484A8369F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AAECC-C4F9-344B-BBFF-15E8AAB07A7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90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61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45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23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20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6C07E-3A27-F24B-8371-401D61B8A4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26/03/18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69BB-E465-B543-890D-D12FE59E342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97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wmf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13.png"/><Relationship Id="rId3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24.gif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2.gif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4.pn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Relationship Id="rId3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Relationship Id="rId3" Type="http://schemas.openxmlformats.org/officeDocument/2006/relationships/image" Target="../media/image45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Relationship Id="rId3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009900"/>
                </a:solidFill>
                <a:latin typeface="Arial"/>
                <a:cs typeface="Arial"/>
              </a:rPr>
              <a:t>Solar </a:t>
            </a:r>
            <a:r>
              <a:rPr lang="it-IT" sz="3600" dirty="0" err="1" smtClean="0">
                <a:solidFill>
                  <a:srgbClr val="009900"/>
                </a:solidFill>
                <a:latin typeface="Arial"/>
                <a:cs typeface="Arial"/>
              </a:rPr>
              <a:t>Modulation</a:t>
            </a:r>
            <a:endParaRPr lang="it-IT" sz="3600" i="1" dirty="0">
              <a:solidFill>
                <a:srgbClr val="009900"/>
              </a:solidFill>
              <a:latin typeface="Comic Sans MS" charset="0"/>
            </a:endParaRPr>
          </a:p>
        </p:txBody>
      </p:sp>
      <p:pic>
        <p:nvPicPr>
          <p:cNvPr id="136201" name="Picture 9" descr="helios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8" y="762000"/>
            <a:ext cx="4648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5200620" y="1023029"/>
            <a:ext cx="372024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In the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heliopshere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there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is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a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variable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supersonic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solar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wind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with an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embedded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a “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frozen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-in”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turbulent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magnetic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field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.</a:t>
            </a:r>
          </a:p>
          <a:p>
            <a:pPr eaLnBrk="0" hangingPunct="0"/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This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leads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to global and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temporal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variations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in the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intensity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of CR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as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a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function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 of position inside the </a:t>
            </a:r>
            <a:r>
              <a:rPr lang="it-IT" sz="2000" dirty="0" err="1" smtClean="0">
                <a:solidFill>
                  <a:srgbClr val="0000FF"/>
                </a:solidFill>
                <a:latin typeface="Calibri"/>
              </a:rPr>
              <a:t>heliosphere</a:t>
            </a:r>
            <a:r>
              <a:rPr lang="it-IT" sz="2000" dirty="0" smtClean="0">
                <a:solidFill>
                  <a:srgbClr val="0000FF"/>
                </a:solidFill>
                <a:latin typeface="Calibri"/>
              </a:rPr>
              <a:t>.</a:t>
            </a:r>
          </a:p>
          <a:p>
            <a:pPr eaLnBrk="0" hangingPunct="0"/>
            <a:r>
              <a:rPr lang="it-IT" sz="2000" dirty="0" err="1" smtClean="0">
                <a:solidFill>
                  <a:srgbClr val="FF0000"/>
                </a:solidFill>
                <a:latin typeface="Calibri"/>
              </a:rPr>
              <a:t>This</a:t>
            </a:r>
            <a:r>
              <a:rPr lang="it-IT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alibri"/>
              </a:rPr>
              <a:t>process</a:t>
            </a:r>
            <a:r>
              <a:rPr lang="it-IT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alibri"/>
              </a:rPr>
              <a:t>is</a:t>
            </a:r>
            <a:r>
              <a:rPr lang="it-IT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alibri"/>
              </a:rPr>
              <a:t>identified</a:t>
            </a:r>
            <a:r>
              <a:rPr lang="it-IT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alibri"/>
              </a:rPr>
              <a:t>as</a:t>
            </a:r>
            <a:r>
              <a:rPr lang="it-IT" sz="2000" dirty="0" smtClean="0">
                <a:solidFill>
                  <a:srgbClr val="FF0000"/>
                </a:solidFill>
                <a:latin typeface="Calibri"/>
              </a:rPr>
              <a:t> the solar </a:t>
            </a:r>
            <a:r>
              <a:rPr lang="it-IT" sz="2000" dirty="0" err="1" smtClean="0">
                <a:solidFill>
                  <a:srgbClr val="FF0000"/>
                </a:solidFill>
                <a:latin typeface="Calibri"/>
              </a:rPr>
              <a:t>modulation</a:t>
            </a:r>
            <a:r>
              <a:rPr lang="it-IT" sz="2000" dirty="0" smtClean="0">
                <a:solidFill>
                  <a:srgbClr val="FF0000"/>
                </a:solidFill>
                <a:latin typeface="Calibri"/>
              </a:rPr>
              <a:t> of CR</a:t>
            </a:r>
            <a:endParaRPr lang="it-IT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>
            <a:off x="2179835" y="1143000"/>
            <a:ext cx="188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sz="2400" i="1" dirty="0" err="1">
                <a:solidFill>
                  <a:srgbClr val="66FF66"/>
                </a:solidFill>
                <a:latin typeface="Calibri"/>
              </a:rPr>
              <a:t>Heliosphere</a:t>
            </a:r>
            <a:endParaRPr lang="it-IT" sz="2400" i="1" dirty="0">
              <a:solidFill>
                <a:srgbClr val="66FF66"/>
              </a:solidFill>
              <a:latin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78080" y="5265377"/>
            <a:ext cx="7440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alibri"/>
              </a:rPr>
              <a:t>Modulation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plays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a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role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galactic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CR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flux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up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to 30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GeV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it-IT" dirty="0" err="1">
                <a:solidFill>
                  <a:prstClr val="black"/>
                </a:solidFill>
                <a:latin typeface="Calibri"/>
              </a:rPr>
              <a:t>Fundamental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to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deconvolve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the LIS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spectrum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low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energy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ie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spectra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Earth location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below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30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are NOT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representative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of the LIS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spectrum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02186" y="4359312"/>
            <a:ext cx="5137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sz="2000" dirty="0">
                <a:solidFill>
                  <a:srgbClr val="0000FF"/>
                </a:solidFill>
                <a:latin typeface="Calibri"/>
              </a:rPr>
              <a:t>A </a:t>
            </a:r>
            <a:r>
              <a:rPr lang="it-IT" sz="2000" i="1" dirty="0" err="1">
                <a:solidFill>
                  <a:srgbClr val="0000FF"/>
                </a:solidFill>
                <a:latin typeface="Calibri"/>
              </a:rPr>
              <a:t>void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in the </a:t>
            </a:r>
            <a:r>
              <a:rPr lang="it-IT" sz="2000" dirty="0" err="1">
                <a:solidFill>
                  <a:srgbClr val="0000FF"/>
                </a:solidFill>
                <a:latin typeface="Calibri"/>
              </a:rPr>
              <a:t>local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srgbClr val="0000FF"/>
                </a:solidFill>
                <a:latin typeface="Calibri"/>
              </a:rPr>
              <a:t>interstellar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medium </a:t>
            </a:r>
            <a:r>
              <a:rPr lang="it-IT" sz="2000" dirty="0" err="1">
                <a:solidFill>
                  <a:srgbClr val="0000FF"/>
                </a:solidFill>
                <a:latin typeface="Calibri"/>
              </a:rPr>
              <a:t>where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srgbClr val="0000FF"/>
                </a:solidFill>
                <a:latin typeface="Calibri"/>
              </a:rPr>
              <a:t>Sun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B </a:t>
            </a:r>
            <a:r>
              <a:rPr lang="it-IT" sz="2000" dirty="0" err="1">
                <a:solidFill>
                  <a:srgbClr val="0000FF"/>
                </a:solidFill>
                <a:latin typeface="Calibri"/>
              </a:rPr>
              <a:t>field</a:t>
            </a:r>
            <a:r>
              <a:rPr lang="it-IT" sz="2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srgbClr val="0000FF"/>
                </a:solidFill>
                <a:latin typeface="Calibri"/>
              </a:rPr>
              <a:t>dominates</a:t>
            </a:r>
            <a:endParaRPr lang="it-IT" sz="20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84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86608" y="1039278"/>
            <a:ext cx="3668468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it-IT" sz="4000" dirty="0">
                <a:solidFill>
                  <a:prstClr val="white"/>
                </a:solidFill>
                <a:latin typeface="Papyrus" pitchFamily="66" charset="0"/>
              </a:rPr>
              <a:t>Field </a:t>
            </a:r>
            <a:r>
              <a:rPr lang="it-IT" sz="4000" dirty="0" err="1" smtClean="0">
                <a:solidFill>
                  <a:prstClr val="white"/>
                </a:solidFill>
                <a:latin typeface="Papyrus" pitchFamily="66" charset="0"/>
              </a:rPr>
              <a:t>polarity</a:t>
            </a:r>
            <a:r>
              <a:rPr lang="it-IT" sz="4000" dirty="0" smtClean="0">
                <a:solidFill>
                  <a:prstClr val="white"/>
                </a:solidFill>
                <a:latin typeface="Papyrus" pitchFamily="66" charset="0"/>
              </a:rPr>
              <a:t> A</a:t>
            </a:r>
            <a:endParaRPr lang="it-IT" sz="4000" dirty="0">
              <a:solidFill>
                <a:prstClr val="white"/>
              </a:solidFill>
              <a:latin typeface="Papyrus" pitchFamily="66" charset="0"/>
            </a:endParaRPr>
          </a:p>
        </p:txBody>
      </p:sp>
      <p:grpSp>
        <p:nvGrpSpPr>
          <p:cNvPr id="9222" name="Gruppo 16"/>
          <p:cNvGrpSpPr>
            <a:grpSpLocks/>
          </p:cNvGrpSpPr>
          <p:nvPr/>
        </p:nvGrpSpPr>
        <p:grpSpPr bwMode="auto">
          <a:xfrm>
            <a:off x="0" y="3678148"/>
            <a:ext cx="8704800" cy="3070402"/>
            <a:chOff x="0" y="3132138"/>
            <a:chExt cx="9596438" cy="3384550"/>
          </a:xfrm>
        </p:grpSpPr>
        <p:sp>
          <p:nvSpPr>
            <p:cNvPr id="9224" name="Text Box 7"/>
            <p:cNvSpPr txBox="1">
              <a:spLocks noChangeArrowheads="1"/>
            </p:cNvSpPr>
            <p:nvPr/>
          </p:nvSpPr>
          <p:spPr bwMode="auto">
            <a:xfrm>
              <a:off x="360363" y="6045200"/>
              <a:ext cx="3187700" cy="4714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200">
                  <a:solidFill>
                    <a:prstClr val="white"/>
                  </a:solidFill>
                  <a:latin typeface="Calligraph421 BT" pitchFamily="66" charset="0"/>
                </a:rPr>
                <a:t>Configuration for A&gt;0</a:t>
              </a:r>
            </a:p>
          </p:txBody>
        </p:sp>
        <p:grpSp>
          <p:nvGrpSpPr>
            <p:cNvPr id="9225" name="Gruppo 15"/>
            <p:cNvGrpSpPr>
              <a:grpSpLocks/>
            </p:cNvGrpSpPr>
            <p:nvPr/>
          </p:nvGrpSpPr>
          <p:grpSpPr bwMode="auto">
            <a:xfrm>
              <a:off x="0" y="3132138"/>
              <a:ext cx="9596438" cy="3384550"/>
              <a:chOff x="0" y="3132138"/>
              <a:chExt cx="9596438" cy="3384550"/>
            </a:xfrm>
          </p:grpSpPr>
          <p:sp>
            <p:nvSpPr>
              <p:cNvPr id="9226" name="Text Box 8"/>
              <p:cNvSpPr txBox="1">
                <a:spLocks noChangeArrowheads="1"/>
              </p:cNvSpPr>
              <p:nvPr/>
            </p:nvSpPr>
            <p:spPr bwMode="auto">
              <a:xfrm>
                <a:off x="6408738" y="6045200"/>
                <a:ext cx="3187700" cy="47148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200">
                    <a:solidFill>
                      <a:prstClr val="white"/>
                    </a:solidFill>
                    <a:latin typeface="Calligraph421 BT" pitchFamily="66" charset="0"/>
                  </a:rPr>
                  <a:t>Configuration for A&lt;0</a:t>
                </a:r>
              </a:p>
            </p:txBody>
          </p:sp>
          <p:pic>
            <p:nvPicPr>
              <p:cNvPr id="9227" name="Picture 6" descr="inversio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132138"/>
                <a:ext cx="9525000" cy="283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9223" name="Picture 10" descr="lineecamposol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5076" y="0"/>
            <a:ext cx="5094720" cy="254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608" y="2621132"/>
            <a:ext cx="5336704" cy="79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538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"/>
          <p:cNvSpPr txBox="1">
            <a:spLocks noChangeArrowheads="1"/>
          </p:cNvSpPr>
          <p:nvPr/>
        </p:nvSpPr>
        <p:spPr bwMode="auto">
          <a:xfrm>
            <a:off x="1" y="-7201"/>
            <a:ext cx="2926003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3600">
                <a:solidFill>
                  <a:prstClr val="white"/>
                </a:solidFill>
                <a:latin typeface="Papyrus" pitchFamily="66" charset="0"/>
              </a:rPr>
              <a:t>Solar Activity</a:t>
            </a:r>
          </a:p>
        </p:txBody>
      </p:sp>
      <p:pic>
        <p:nvPicPr>
          <p:cNvPr id="10243" name="Picture 11" descr="neutronmoni"/>
          <p:cNvPicPr>
            <a:picLocks noChangeAspect="1" noChangeArrowheads="1"/>
          </p:cNvPicPr>
          <p:nvPr/>
        </p:nvPicPr>
        <p:blipFill>
          <a:blip r:embed="rId3" cstate="print"/>
          <a:srcRect b="25055"/>
          <a:stretch>
            <a:fillRect/>
          </a:stretch>
        </p:blipFill>
        <p:spPr bwMode="auto">
          <a:xfrm>
            <a:off x="718561" y="554459"/>
            <a:ext cx="7708320" cy="392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12"/>
          <p:cNvSpPr txBox="1">
            <a:spLocks noChangeArrowheads="1"/>
          </p:cNvSpPr>
          <p:nvPr/>
        </p:nvSpPr>
        <p:spPr bwMode="auto">
          <a:xfrm>
            <a:off x="1764001" y="4539357"/>
            <a:ext cx="6204960" cy="18045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829452"/>
            <a:r>
              <a:rPr lang="it-IT" sz="2200">
                <a:solidFill>
                  <a:prstClr val="white"/>
                </a:solidFill>
                <a:latin typeface="Papyrus" pitchFamily="66" charset="0"/>
              </a:rPr>
              <a:t>The solar activity is related to: </a:t>
            </a:r>
          </a:p>
          <a:p>
            <a:pPr algn="ctr" defTabSz="829452"/>
            <a:r>
              <a:rPr lang="it-IT" sz="2200">
                <a:solidFill>
                  <a:prstClr val="white"/>
                </a:solidFill>
                <a:latin typeface="Papyrus" pitchFamily="66" charset="0"/>
              </a:rPr>
              <a:t>-  Sunspot number</a:t>
            </a:r>
          </a:p>
          <a:p>
            <a:pPr algn="ctr" defTabSz="829452"/>
            <a:r>
              <a:rPr lang="it-IT" sz="2200">
                <a:solidFill>
                  <a:prstClr val="white"/>
                </a:solidFill>
                <a:latin typeface="Papyrus" pitchFamily="66" charset="0"/>
              </a:rPr>
              <a:t>(&lt;10 minimum; &gt;100 maximum)</a:t>
            </a:r>
          </a:p>
          <a:p>
            <a:pPr algn="ctr" defTabSz="829452"/>
            <a:r>
              <a:rPr lang="it-IT" sz="2200">
                <a:solidFill>
                  <a:prstClr val="white"/>
                </a:solidFill>
                <a:latin typeface="Papyrus" pitchFamily="66" charset="0"/>
              </a:rPr>
              <a:t>-  Wavy Neutral Sheet opening/tilt angle</a:t>
            </a:r>
          </a:p>
          <a:p>
            <a:pPr algn="ctr" defTabSz="829452"/>
            <a:r>
              <a:rPr lang="it-IT" sz="2200">
                <a:solidFill>
                  <a:prstClr val="white"/>
                </a:solidFill>
                <a:latin typeface="Papyrus" pitchFamily="66" charset="0"/>
              </a:rPr>
              <a:t>(10°  minimum ;  &gt;75° maximum)</a:t>
            </a: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2351521" y="685512"/>
            <a:ext cx="1239840" cy="3397317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4963681" y="685512"/>
            <a:ext cx="1176480" cy="3397317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2482560" y="2642678"/>
            <a:ext cx="861120" cy="5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900">
                <a:solidFill>
                  <a:prstClr val="black"/>
                </a:solidFill>
                <a:latin typeface="Book Antiqua" pitchFamily="18" charset="0"/>
              </a:rPr>
              <a:t>A&lt;0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5094720" y="2642678"/>
            <a:ext cx="861120" cy="5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900">
                <a:solidFill>
                  <a:prstClr val="black"/>
                </a:solidFill>
                <a:latin typeface="Book Antiqua" pitchFamily="18" charset="0"/>
              </a:rPr>
              <a:t>A&lt;0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3853440" y="2645559"/>
            <a:ext cx="861120" cy="5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900">
                <a:solidFill>
                  <a:prstClr val="black"/>
                </a:solidFill>
                <a:latin typeface="Book Antiqua" pitchFamily="18" charset="0"/>
              </a:rPr>
              <a:t>A&gt;0</a:t>
            </a:r>
          </a:p>
        </p:txBody>
      </p:sp>
      <p:sp>
        <p:nvSpPr>
          <p:cNvPr id="45076" name="Text Box 20"/>
          <p:cNvSpPr txBox="1">
            <a:spLocks noChangeArrowheads="1"/>
          </p:cNvSpPr>
          <p:nvPr/>
        </p:nvSpPr>
        <p:spPr bwMode="auto">
          <a:xfrm>
            <a:off x="6269760" y="2642678"/>
            <a:ext cx="861120" cy="5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900">
                <a:solidFill>
                  <a:prstClr val="black"/>
                </a:solidFill>
                <a:latin typeface="Book Antiqua" pitchFamily="18" charset="0"/>
              </a:rPr>
              <a:t>A&gt;0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7315200" y="685512"/>
            <a:ext cx="849600" cy="3397317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78" name="Text Box 22"/>
          <p:cNvSpPr txBox="1">
            <a:spLocks noChangeArrowheads="1"/>
          </p:cNvSpPr>
          <p:nvPr/>
        </p:nvSpPr>
        <p:spPr bwMode="auto">
          <a:xfrm>
            <a:off x="7315200" y="2579312"/>
            <a:ext cx="861120" cy="5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900">
                <a:solidFill>
                  <a:prstClr val="black"/>
                </a:solidFill>
                <a:latin typeface="Book Antiqua" pitchFamily="18" charset="0"/>
              </a:rPr>
              <a:t>A&lt;0</a:t>
            </a:r>
          </a:p>
        </p:txBody>
      </p:sp>
      <p:sp>
        <p:nvSpPr>
          <p:cNvPr id="45079" name="Text Box 23"/>
          <p:cNvSpPr txBox="1">
            <a:spLocks noChangeArrowheads="1"/>
          </p:cNvSpPr>
          <p:nvPr/>
        </p:nvSpPr>
        <p:spPr bwMode="auto">
          <a:xfrm>
            <a:off x="1437120" y="2579312"/>
            <a:ext cx="861120" cy="5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2900">
                <a:solidFill>
                  <a:prstClr val="black"/>
                </a:solidFill>
                <a:latin typeface="Book Antiqua" pitchFamily="18" charset="0"/>
              </a:rPr>
              <a:t>A&gt;0</a:t>
            </a:r>
          </a:p>
        </p:txBody>
      </p:sp>
    </p:spTree>
    <p:extLst>
      <p:ext uri="{BB962C8B-B14F-4D97-AF65-F5344CB8AC3E}">
        <p14:creationId xmlns:p14="http://schemas.microsoft.com/office/powerpoint/2010/main" val="60452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0" grpId="0" animBg="1"/>
      <p:bldP spid="45071" grpId="0" animBg="1"/>
      <p:bldP spid="45073" grpId="0"/>
      <p:bldP spid="45074" grpId="0"/>
      <p:bldP spid="45075" grpId="0"/>
      <p:bldP spid="45076" grpId="0"/>
      <p:bldP spid="45077" grpId="0" animBg="1"/>
      <p:bldP spid="45078" grpId="0"/>
      <p:bldP spid="450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solar_wi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320" y="940419"/>
            <a:ext cx="8847360" cy="49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DialPlot"/>
          <p:cNvPicPr>
            <a:picLocks noChangeAspect="1" noChangeArrowheads="1"/>
          </p:cNvPicPr>
          <p:nvPr/>
        </p:nvPicPr>
        <p:blipFill>
          <a:blip r:embed="rId4" cstate="print"/>
          <a:srcRect l="1196" t="2435"/>
          <a:stretch>
            <a:fillRect/>
          </a:stretch>
        </p:blipFill>
        <p:spPr bwMode="auto">
          <a:xfrm>
            <a:off x="1893601" y="750319"/>
            <a:ext cx="5480640" cy="537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336001" y="1600009"/>
            <a:ext cx="2655371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it-IT">
                <a:solidFill>
                  <a:prstClr val="white"/>
                </a:solidFill>
                <a:latin typeface="Papyrus" pitchFamily="66" charset="0"/>
              </a:rPr>
              <a:t>Latitudinal Dependence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" y="-7201"/>
            <a:ext cx="6484320" cy="65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it-IT" sz="3600">
                <a:solidFill>
                  <a:prstClr val="white"/>
                </a:solidFill>
                <a:latin typeface="Papyrus" pitchFamily="66" charset="0"/>
              </a:rPr>
              <a:t>Solar Wind and Magnetic Field</a:t>
            </a:r>
          </a:p>
        </p:txBody>
      </p:sp>
      <p:pic>
        <p:nvPicPr>
          <p:cNvPr id="37895" name="Picture 7" descr="ballerinask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1" y="4343496"/>
            <a:ext cx="2808000" cy="196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766400" y="-38885"/>
            <a:ext cx="4142957" cy="6377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defTabSz="829452"/>
            <a:r>
              <a:rPr lang="it-IT" sz="3600">
                <a:solidFill>
                  <a:prstClr val="white"/>
                </a:solidFill>
                <a:latin typeface="Papyrus" pitchFamily="66" charset="0"/>
              </a:rPr>
              <a:t>Wavy Neutral Sheet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484321" y="3301998"/>
            <a:ext cx="6465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B = 0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680" y="2275949"/>
            <a:ext cx="3018000" cy="16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492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3" grpId="0"/>
      <p:bldP spid="378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2"/>
          <p:cNvSpPr txBox="1">
            <a:spLocks noChangeArrowheads="1"/>
          </p:cNvSpPr>
          <p:nvPr/>
        </p:nvSpPr>
        <p:spPr bwMode="auto">
          <a:xfrm>
            <a:off x="0" y="31684"/>
            <a:ext cx="2184701" cy="59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it-IT" sz="3300">
                <a:solidFill>
                  <a:prstClr val="white"/>
                </a:solidFill>
                <a:latin typeface="Papyrus" pitchFamily="66" charset="0"/>
              </a:rPr>
              <a:t>Solar Wind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12166" y="734548"/>
            <a:ext cx="4723200" cy="5145661"/>
            <a:chOff x="1359" y="315"/>
            <a:chExt cx="3280" cy="3573"/>
          </a:xfrm>
        </p:grpSpPr>
        <p:pic>
          <p:nvPicPr>
            <p:cNvPr id="1031" name="Picture 11" descr="solarwin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59" y="554"/>
              <a:ext cx="3249" cy="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2" name="Group 15"/>
            <p:cNvGrpSpPr>
              <a:grpSpLocks/>
            </p:cNvGrpSpPr>
            <p:nvPr/>
          </p:nvGrpSpPr>
          <p:grpSpPr bwMode="auto">
            <a:xfrm>
              <a:off x="1476" y="315"/>
              <a:ext cx="3163" cy="261"/>
              <a:chOff x="1476" y="315"/>
              <a:chExt cx="3163" cy="261"/>
            </a:xfrm>
          </p:grpSpPr>
          <p:sp>
            <p:nvSpPr>
              <p:cNvPr id="1033" name="Text Box 13"/>
              <p:cNvSpPr txBox="1">
                <a:spLocks noChangeArrowheads="1"/>
              </p:cNvSpPr>
              <p:nvPr/>
            </p:nvSpPr>
            <p:spPr bwMode="auto">
              <a:xfrm>
                <a:off x="3068" y="320"/>
                <a:ext cx="1571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prstClr val="white"/>
                    </a:solidFill>
                    <a:latin typeface="Comic Sans MS" pitchFamily="66" charset="0"/>
                  </a:rPr>
                  <a:t>High Solar Activity</a:t>
                </a:r>
              </a:p>
            </p:txBody>
          </p:sp>
          <p:sp>
            <p:nvSpPr>
              <p:cNvPr id="1034" name="Text Box 14"/>
              <p:cNvSpPr txBox="1">
                <a:spLocks noChangeArrowheads="1"/>
              </p:cNvSpPr>
              <p:nvPr/>
            </p:nvSpPr>
            <p:spPr bwMode="auto">
              <a:xfrm>
                <a:off x="1476" y="315"/>
                <a:ext cx="15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solidFill>
                      <a:prstClr val="white"/>
                    </a:solidFill>
                    <a:latin typeface="Comic Sans MS" pitchFamily="66" charset="0"/>
                  </a:rPr>
                  <a:t>Low Solar Activity</a:t>
                </a:r>
              </a:p>
            </p:txBody>
          </p:sp>
        </p:grpSp>
      </p:grpSp>
      <p:sp>
        <p:nvSpPr>
          <p:cNvPr id="3" name="CasellaDiTesto 2"/>
          <p:cNvSpPr txBox="1"/>
          <p:nvPr/>
        </p:nvSpPr>
        <p:spPr>
          <a:xfrm>
            <a:off x="5254858" y="2156897"/>
            <a:ext cx="3492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Different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speed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latitudinal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profiles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depending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on the solar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cycle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phase</a:t>
            </a:r>
            <a:endParaRPr lang="it-IT" sz="2400" dirty="0" smtClean="0">
              <a:solidFill>
                <a:prstClr val="white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No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defined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polarity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A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during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high solar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activity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at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maximum</a:t>
            </a:r>
            <a:endParaRPr lang="it-IT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8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5965"/>
          <a:stretch/>
        </p:blipFill>
        <p:spPr>
          <a:xfrm>
            <a:off x="261444" y="569325"/>
            <a:ext cx="8667962" cy="576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4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81366"/>
          <a:stretch/>
        </p:blipFill>
        <p:spPr>
          <a:xfrm>
            <a:off x="0" y="444500"/>
            <a:ext cx="9144000" cy="11102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-1" t="63030" r="46315"/>
          <a:stretch/>
        </p:blipFill>
        <p:spPr>
          <a:xfrm>
            <a:off x="271988" y="1741892"/>
            <a:ext cx="4909003" cy="22026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76177" t="44745" r="1576" b="19983"/>
          <a:stretch/>
        </p:blipFill>
        <p:spPr>
          <a:xfrm>
            <a:off x="5967692" y="1216352"/>
            <a:ext cx="2663547" cy="2751702"/>
          </a:xfrm>
          <a:prstGeom prst="rect">
            <a:avLst/>
          </a:prstGeom>
        </p:spPr>
      </p:pic>
      <p:pic>
        <p:nvPicPr>
          <p:cNvPr id="5" name="Immagine 4" descr="Bfield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r="7607"/>
          <a:stretch/>
        </p:blipFill>
        <p:spPr>
          <a:xfrm>
            <a:off x="383166" y="3990133"/>
            <a:ext cx="5408125" cy="286786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527284" y="5356570"/>
            <a:ext cx="180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alibri"/>
              </a:rPr>
              <a:t>Ideal Parker Field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91291" y="4955449"/>
            <a:ext cx="317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Parker Field +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Jopikii&amp;Kota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Mod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68540" y="5679892"/>
            <a:ext cx="222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With V</a:t>
            </a:r>
            <a:r>
              <a:rPr lang="it-IT" baseline="-25000" dirty="0" smtClean="0">
                <a:solidFill>
                  <a:prstClr val="black"/>
                </a:solidFill>
                <a:latin typeface="Calibri"/>
              </a:rPr>
              <a:t>SW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400 kms</a:t>
            </a:r>
            <a:r>
              <a:rPr lang="it-IT" baseline="30000" dirty="0" smtClean="0">
                <a:solidFill>
                  <a:prstClr val="black"/>
                </a:solidFill>
                <a:latin typeface="Calibri"/>
              </a:rPr>
              <a:t>-1</a:t>
            </a:r>
            <a:endParaRPr lang="it-IT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42100" y="5475042"/>
            <a:ext cx="715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 = 1 AU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942100" y="5047782"/>
            <a:ext cx="715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 = 5 AU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883603" y="4543821"/>
            <a:ext cx="793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 = 10 AU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83603" y="3979703"/>
            <a:ext cx="793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sz="1200" dirty="0" smtClean="0">
                <a:solidFill>
                  <a:prstClr val="black"/>
                </a:solidFill>
                <a:latin typeface="Calibri"/>
              </a:rPr>
              <a:t> = 50 AU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77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anPsi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>
          <a:xfrm>
            <a:off x="753402" y="209964"/>
            <a:ext cx="7590168" cy="46988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68233" y="1916541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1 AU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68233" y="1311619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5 AU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109736" y="728487"/>
            <a:ext cx="10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10 AU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109736" y="174489"/>
            <a:ext cx="10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50 AU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304797" y="6008080"/>
            <a:ext cx="296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alibri"/>
              </a:rPr>
              <a:t>Ideal Parker Field </a:t>
            </a:r>
            <a:r>
              <a:rPr lang="it-IT" dirty="0" err="1" smtClean="0">
                <a:solidFill>
                  <a:srgbClr val="FF0000"/>
                </a:solidFill>
                <a:latin typeface="Calibri"/>
              </a:rPr>
              <a:t>Spiral</a:t>
            </a:r>
            <a:r>
              <a:rPr lang="it-IT" dirty="0" smtClean="0">
                <a:solidFill>
                  <a:srgbClr val="FF0000"/>
                </a:solidFill>
                <a:latin typeface="Calibri"/>
              </a:rPr>
              <a:t> Angle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384763" y="4539436"/>
            <a:ext cx="222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With V</a:t>
            </a:r>
            <a:r>
              <a:rPr lang="it-IT" baseline="-25000" dirty="0" smtClean="0">
                <a:solidFill>
                  <a:prstClr val="black"/>
                </a:solidFill>
                <a:latin typeface="Calibri"/>
              </a:rPr>
              <a:t>SW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400 kms</a:t>
            </a:r>
            <a:r>
              <a:rPr lang="it-IT" baseline="30000" dirty="0" smtClean="0">
                <a:solidFill>
                  <a:prstClr val="black"/>
                </a:solidFill>
                <a:latin typeface="Calibri"/>
              </a:rPr>
              <a:t>-1</a:t>
            </a:r>
            <a:endParaRPr lang="it-IT" baseline="30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753402" y="5033772"/>
            <a:ext cx="7733101" cy="693453"/>
            <a:chOff x="1410899" y="0"/>
            <a:chExt cx="7733101" cy="693453"/>
          </a:xfrm>
        </p:grpSpPr>
        <p:sp>
          <p:nvSpPr>
            <p:cNvPr id="8" name="CasellaDiTesto 7"/>
            <p:cNvSpPr txBox="1"/>
            <p:nvPr/>
          </p:nvSpPr>
          <p:spPr>
            <a:xfrm>
              <a:off x="5032365" y="217054"/>
              <a:ext cx="4111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prstClr val="black"/>
                  </a:solidFill>
                  <a:latin typeface="Calibri"/>
                </a:rPr>
                <a:t>Modified</a:t>
              </a:r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dirty="0" err="1" smtClean="0">
                  <a:solidFill>
                    <a:prstClr val="black"/>
                  </a:solidFill>
                  <a:latin typeface="Calibri"/>
                </a:rPr>
                <a:t>Geometry</a:t>
              </a:r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 (</a:t>
              </a:r>
              <a:r>
                <a:rPr lang="it-IT" dirty="0" err="1" smtClean="0">
                  <a:solidFill>
                    <a:prstClr val="black"/>
                  </a:solidFill>
                  <a:latin typeface="Calibri"/>
                </a:rPr>
                <a:t>Smith&amp;Bieber</a:t>
              </a:r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, 1991)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410899" y="202304"/>
              <a:ext cx="8867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tg(</a:t>
              </a:r>
              <a:r>
                <a:rPr lang="it-IT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y)=</a:t>
              </a:r>
              <a:endParaRPr lang="it-IT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3"/>
            <a:srcRect l="21508" t="3933" r="46915" b="84429"/>
            <a:stretch/>
          </p:blipFill>
          <p:spPr>
            <a:xfrm>
              <a:off x="2144948" y="0"/>
              <a:ext cx="2887417" cy="693453"/>
            </a:xfrm>
            <a:prstGeom prst="rect">
              <a:avLst/>
            </a:prstGeom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26819" t="5574" r="58411" b="84410"/>
          <a:stretch/>
        </p:blipFill>
        <p:spPr>
          <a:xfrm>
            <a:off x="2177021" y="5906724"/>
            <a:ext cx="1350561" cy="59681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360885" y="6004821"/>
            <a:ext cx="8867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tg(</a:t>
            </a:r>
            <a:r>
              <a:rPr lang="it-IT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y)=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13397" y="5295129"/>
            <a:ext cx="246104" cy="231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000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4" y="2583695"/>
            <a:ext cx="4246048" cy="10798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3" y="4112507"/>
            <a:ext cx="1541751" cy="49556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3" y="4844773"/>
            <a:ext cx="1887599" cy="4122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3735" t="9740" r="4475" b="2614"/>
          <a:stretch/>
        </p:blipFill>
        <p:spPr>
          <a:xfrm>
            <a:off x="4548737" y="146094"/>
            <a:ext cx="4302416" cy="60108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l="26890" t="11498" r="30105" b="53725"/>
          <a:stretch/>
        </p:blipFill>
        <p:spPr>
          <a:xfrm>
            <a:off x="190881" y="5692056"/>
            <a:ext cx="3540158" cy="4382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t="41316" b="14099"/>
          <a:stretch/>
        </p:blipFill>
        <p:spPr>
          <a:xfrm>
            <a:off x="292032" y="6194957"/>
            <a:ext cx="8232037" cy="5619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4" y="1131655"/>
            <a:ext cx="2886416" cy="125496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69272" y="1664209"/>
            <a:ext cx="154756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61919" y="362770"/>
            <a:ext cx="273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prstClr val="black"/>
                </a:solidFill>
                <a:latin typeface="Calibri"/>
              </a:rPr>
              <a:t>Diffusion</a:t>
            </a:r>
            <a:r>
              <a:rPr lang="it-I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/>
              </a:rPr>
              <a:t>coefficents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316066" y="4163324"/>
            <a:ext cx="6868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F</a:t>
            </a:r>
            <a:r>
              <a:rPr lang="it-IT" baseline="-25000" dirty="0" err="1" smtClean="0"/>
              <a:t>nr</a:t>
            </a:r>
            <a:r>
              <a:rPr lang="it-IT" dirty="0" err="1" smtClean="0"/>
              <a:t>K</a:t>
            </a:r>
            <a:r>
              <a:rPr lang="it-IT" baseline="-25000" dirty="0" smtClean="0"/>
              <a:t>||</a:t>
            </a:r>
            <a:endParaRPr lang="it-IT" baseline="-25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276216" y="4874554"/>
            <a:ext cx="71407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F</a:t>
            </a:r>
            <a:r>
              <a:rPr lang="it-IT" baseline="-25000" dirty="0" err="1" smtClean="0"/>
              <a:t>n</a:t>
            </a:r>
            <a:r>
              <a:rPr lang="it-IT" baseline="-25000" dirty="0" err="1" smtClean="0">
                <a:latin typeface="Symbol" charset="2"/>
                <a:cs typeface="Symbol" charset="2"/>
              </a:rPr>
              <a:t>q</a:t>
            </a:r>
            <a:r>
              <a:rPr lang="it-IT" dirty="0" err="1" smtClean="0"/>
              <a:t>K</a:t>
            </a:r>
            <a:r>
              <a:rPr lang="it-IT" baseline="-25000" dirty="0" smtClean="0"/>
              <a:t>||</a:t>
            </a:r>
            <a:endParaRPr lang="it-IT" baseline="-25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173096" y="4430227"/>
            <a:ext cx="246734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F</a:t>
            </a:r>
            <a:r>
              <a:rPr lang="it-IT" baseline="-25000" dirty="0" err="1" smtClean="0"/>
              <a:t>nr</a:t>
            </a:r>
            <a:r>
              <a:rPr lang="it-IT" dirty="0" smtClean="0"/>
              <a:t>= </a:t>
            </a:r>
            <a:r>
              <a:rPr lang="it-IT" dirty="0" err="1" smtClean="0"/>
              <a:t>F</a:t>
            </a:r>
            <a:r>
              <a:rPr lang="it-IT" baseline="-25000" dirty="0" err="1" smtClean="0"/>
              <a:t>n</a:t>
            </a:r>
            <a:r>
              <a:rPr lang="it-IT" baseline="-25000" dirty="0" err="1" smtClean="0">
                <a:latin typeface="Symbol" charset="2"/>
                <a:cs typeface="Symbol" charset="2"/>
              </a:rPr>
              <a:t>q</a:t>
            </a:r>
            <a:r>
              <a:rPr lang="it-IT" baseline="-25000" dirty="0" smtClean="0">
                <a:latin typeface="Symbol" charset="2"/>
                <a:cs typeface="Symbol" charset="2"/>
              </a:rPr>
              <a:t> </a:t>
            </a:r>
            <a:r>
              <a:rPr lang="it-IT" dirty="0" smtClean="0">
                <a:latin typeface="Symbol" charset="2"/>
                <a:cs typeface="Symbol" charset="2"/>
              </a:rPr>
              <a:t>= </a:t>
            </a:r>
            <a:r>
              <a:rPr lang="it-IT" dirty="0" smtClean="0"/>
              <a:t>0.02 </a:t>
            </a:r>
            <a:r>
              <a:rPr lang="it-IT" dirty="0" err="1" smtClean="0"/>
              <a:t>as</a:t>
            </a:r>
            <a:r>
              <a:rPr lang="it-IT" dirty="0" smtClean="0"/>
              <a:t> default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12690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254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724" y="1457479"/>
            <a:ext cx="16740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Drift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directions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particles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qA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&lt;0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467078"/>
            <a:ext cx="16740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Drift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directions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particles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qA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&gt;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0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29141" y="1142943"/>
            <a:ext cx="10453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prstClr val="black"/>
                </a:solidFill>
                <a:latin typeface="Calibri"/>
              </a:rPr>
              <a:t>qA</a:t>
            </a:r>
            <a:r>
              <a:rPr lang="it-IT" sz="2400" b="1" dirty="0" smtClean="0">
                <a:solidFill>
                  <a:prstClr val="black"/>
                </a:solidFill>
                <a:latin typeface="Calibri"/>
              </a:rPr>
              <a:t> &lt; 0</a:t>
            </a:r>
            <a:endParaRPr lang="it-IT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04301" y="5289445"/>
            <a:ext cx="10453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prstClr val="black"/>
                </a:solidFill>
                <a:latin typeface="Calibri"/>
              </a:rPr>
              <a:t>qA</a:t>
            </a:r>
            <a:r>
              <a:rPr lang="it-IT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400" b="1" dirty="0" smtClean="0">
                <a:solidFill>
                  <a:prstClr val="black"/>
                </a:solidFill>
                <a:latin typeface="Calibri"/>
              </a:rPr>
              <a:t>&gt; 0</a:t>
            </a:r>
            <a:endParaRPr lang="it-IT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43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olar_speed_vs_theta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/>
        </p:blipFill>
        <p:spPr>
          <a:xfrm>
            <a:off x="152400" y="810204"/>
            <a:ext cx="8839200" cy="56159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43976" y="2005811"/>
            <a:ext cx="159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Tilt Angle &lt; 15° 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670507" y="3458195"/>
            <a:ext cx="207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15° &lt;Tilt Angle &lt; 40° 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36995" y="4173377"/>
            <a:ext cx="159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Tilt Angle &gt; 40° 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09912" y="242334"/>
            <a:ext cx="6459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Model of solar </a:t>
            </a:r>
            <a:r>
              <a:rPr lang="it-IT" sz="2400" dirty="0" err="1" smtClean="0"/>
              <a:t>wind</a:t>
            </a:r>
            <a:r>
              <a:rPr lang="it-IT" sz="2400" dirty="0" smtClean="0"/>
              <a:t> </a:t>
            </a:r>
            <a:r>
              <a:rPr lang="it-IT" sz="2400" dirty="0" err="1" smtClean="0"/>
              <a:t>speed</a:t>
            </a:r>
            <a:r>
              <a:rPr lang="it-IT" sz="2400" dirty="0" smtClean="0"/>
              <a:t> </a:t>
            </a:r>
            <a:r>
              <a:rPr lang="it-IT" sz="2400" dirty="0" err="1" smtClean="0"/>
              <a:t>latitudinal</a:t>
            </a:r>
            <a:r>
              <a:rPr lang="it-IT" sz="2400" dirty="0" smtClean="0"/>
              <a:t> </a:t>
            </a:r>
            <a:r>
              <a:rPr lang="it-IT" sz="2400" dirty="0" err="1" smtClean="0"/>
              <a:t>dependence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34" y="4598488"/>
            <a:ext cx="5815923" cy="11397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801562" y="1072973"/>
            <a:ext cx="4127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Termination</a:t>
            </a:r>
            <a:r>
              <a:rPr lang="it-IT" sz="1600" dirty="0" smtClean="0"/>
              <a:t> Shock  </a:t>
            </a:r>
            <a:r>
              <a:rPr lang="it-IT" sz="1600" dirty="0" err="1"/>
              <a:t>compression</a:t>
            </a:r>
            <a:r>
              <a:rPr lang="it-IT" sz="1600" dirty="0"/>
              <a:t> </a:t>
            </a:r>
            <a:r>
              <a:rPr lang="it-IT" sz="1600" dirty="0" smtClean="0"/>
              <a:t>ratio </a:t>
            </a:r>
            <a:r>
              <a:rPr lang="it-IT" sz="1600" dirty="0" err="1" smtClean="0"/>
              <a:t>S</a:t>
            </a:r>
            <a:r>
              <a:rPr lang="it-IT" sz="1600" dirty="0" smtClean="0"/>
              <a:t> = 2.5</a:t>
            </a:r>
          </a:p>
          <a:p>
            <a:r>
              <a:rPr lang="it-IT" sz="1600" dirty="0"/>
              <a:t>TS scale </a:t>
            </a:r>
            <a:r>
              <a:rPr lang="it-IT" sz="1600" dirty="0" err="1" smtClean="0"/>
              <a:t>length</a:t>
            </a:r>
            <a:r>
              <a:rPr lang="it-IT" sz="1600" dirty="0" smtClean="0"/>
              <a:t> L = 1.2 AU</a:t>
            </a:r>
          </a:p>
          <a:p>
            <a:r>
              <a:rPr lang="it-IT" sz="1600" dirty="0"/>
              <a:t>TS </a:t>
            </a:r>
            <a:r>
              <a:rPr lang="it-IT" sz="1600" dirty="0" smtClean="0"/>
              <a:t>position </a:t>
            </a:r>
            <a:r>
              <a:rPr lang="it-IT" sz="1600" dirty="0" err="1" smtClean="0"/>
              <a:t>r</a:t>
            </a:r>
            <a:r>
              <a:rPr lang="it-IT" sz="1600" baseline="-25000" dirty="0" err="1" smtClean="0"/>
              <a:t>TS</a:t>
            </a:r>
            <a:r>
              <a:rPr lang="it-IT" sz="1600" dirty="0" smtClean="0"/>
              <a:t> = 90 AU</a:t>
            </a:r>
          </a:p>
          <a:p>
            <a:r>
              <a:rPr lang="it-IT" sz="1600" dirty="0" smtClean="0"/>
              <a:t>V</a:t>
            </a:r>
            <a:r>
              <a:rPr lang="it-IT" sz="1600" baseline="-25000" dirty="0" smtClean="0"/>
              <a:t>0</a:t>
            </a:r>
            <a:r>
              <a:rPr lang="it-IT" sz="1600" dirty="0" smtClean="0"/>
              <a:t> = 400 km/</a:t>
            </a:r>
            <a:r>
              <a:rPr lang="it-IT" sz="1600" dirty="0" err="1" smtClean="0"/>
              <a:t>s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58835" y="2386092"/>
            <a:ext cx="108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Solar </a:t>
            </a:r>
            <a:r>
              <a:rPr lang="it-IT" dirty="0" err="1" smtClean="0"/>
              <a:t>Min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680742" y="419527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Solar </a:t>
            </a:r>
            <a:r>
              <a:rPr lang="it-IT" dirty="0" err="1" smtClean="0"/>
              <a:t>Max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232958" y="5310128"/>
            <a:ext cx="149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Potgieter</a:t>
            </a:r>
            <a:r>
              <a:rPr lang="it-IT" sz="1200" dirty="0" smtClean="0"/>
              <a:t> et al., 2015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1676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pamela_all_flu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1" b="3497"/>
          <a:stretch>
            <a:fillRect/>
          </a:stretch>
        </p:blipFill>
        <p:spPr bwMode="auto">
          <a:xfrm>
            <a:off x="2971321" y="1001079"/>
            <a:ext cx="3438874" cy="51789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1D354-9233-864E-9923-69B21C933002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5037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dirty="0" err="1" smtClean="0">
                <a:cs typeface="+mj-cs"/>
              </a:rPr>
              <a:t>Low</a:t>
            </a:r>
            <a:r>
              <a:rPr lang="it-IT" dirty="0" smtClean="0">
                <a:cs typeface="+mj-cs"/>
              </a:rPr>
              <a:t> Energy </a:t>
            </a:r>
            <a:r>
              <a:rPr lang="it-IT" dirty="0" err="1" smtClean="0">
                <a:cs typeface="+mj-cs"/>
              </a:rPr>
              <a:t>Cosmic</a:t>
            </a:r>
            <a:r>
              <a:rPr lang="it-IT" dirty="0" smtClean="0">
                <a:cs typeface="+mj-cs"/>
              </a:rPr>
              <a:t> </a:t>
            </a:r>
            <a:r>
              <a:rPr lang="it-IT" dirty="0" err="1" smtClean="0">
                <a:cs typeface="+mj-cs"/>
              </a:rPr>
              <a:t>Rays</a:t>
            </a:r>
            <a:endParaRPr lang="it-IT" dirty="0" smtClean="0">
              <a:cs typeface="+mj-cs"/>
            </a:endParaRPr>
          </a:p>
        </p:txBody>
      </p:sp>
      <p:sp>
        <p:nvSpPr>
          <p:cNvPr id="428041" name="Rectangle 9"/>
          <p:cNvSpPr>
            <a:spLocks noChangeArrowheads="1"/>
          </p:cNvSpPr>
          <p:nvPr/>
        </p:nvSpPr>
        <p:spPr bwMode="auto">
          <a:xfrm>
            <a:off x="3342906" y="1210459"/>
            <a:ext cx="1597326" cy="45819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auto">
          <a:xfrm>
            <a:off x="3484758" y="4995479"/>
            <a:ext cx="145547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Not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representative</a:t>
            </a:r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 of LIS </a:t>
            </a:r>
            <a:r>
              <a:rPr lang="it-IT" sz="1400" dirty="0" err="1" smtClean="0">
                <a:solidFill>
                  <a:prstClr val="black"/>
                </a:solidFill>
                <a:latin typeface="Calibri"/>
              </a:rPr>
              <a:t>spectrum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55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587" t="1436" r="3730" b="48913"/>
          <a:stretch/>
        </p:blipFill>
        <p:spPr>
          <a:xfrm>
            <a:off x="1357505" y="1007281"/>
            <a:ext cx="6300020" cy="38648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4" y="5091180"/>
            <a:ext cx="5815923" cy="11397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93958" y="692693"/>
            <a:ext cx="41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</a:t>
            </a:r>
            <a:r>
              <a:rPr lang="it-IT" baseline="-25000" dirty="0" err="1" smtClean="0"/>
              <a:t>TS</a:t>
            </a:r>
            <a:endParaRPr lang="it-IT" baseline="-25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348590" y="2802262"/>
            <a:ext cx="1123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Low</a:t>
            </a:r>
            <a:r>
              <a:rPr lang="it-IT" sz="1400" dirty="0" smtClean="0"/>
              <a:t> </a:t>
            </a:r>
            <a:r>
              <a:rPr lang="it-IT" sz="1400" dirty="0" err="1" smtClean="0"/>
              <a:t>Latitude</a:t>
            </a:r>
            <a:endParaRPr lang="it-IT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216352" y="1334252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High </a:t>
            </a:r>
            <a:r>
              <a:rPr lang="it-IT" sz="1400" dirty="0" err="1" smtClean="0"/>
              <a:t>Latitude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893933" y="189053"/>
            <a:ext cx="565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Solar Wind </a:t>
            </a:r>
            <a:r>
              <a:rPr lang="it-IT" sz="2800" dirty="0" err="1" smtClean="0"/>
              <a:t>Speed</a:t>
            </a:r>
            <a:r>
              <a:rPr lang="it-IT" sz="2800" dirty="0" smtClean="0"/>
              <a:t> </a:t>
            </a:r>
            <a:r>
              <a:rPr lang="it-IT" sz="2800" dirty="0" err="1" smtClean="0"/>
              <a:t>Radial</a:t>
            </a:r>
            <a:r>
              <a:rPr lang="it-IT" sz="2800" dirty="0" smtClean="0"/>
              <a:t> </a:t>
            </a:r>
            <a:r>
              <a:rPr lang="it-IT" sz="2800" dirty="0" err="1" smtClean="0"/>
              <a:t>Dependence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830332" y="5692291"/>
            <a:ext cx="4127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Termination</a:t>
            </a:r>
            <a:r>
              <a:rPr lang="it-IT" sz="1600" dirty="0" smtClean="0"/>
              <a:t> Shock  </a:t>
            </a:r>
            <a:r>
              <a:rPr lang="it-IT" sz="1600" dirty="0" err="1"/>
              <a:t>compression</a:t>
            </a:r>
            <a:r>
              <a:rPr lang="it-IT" sz="1600" dirty="0"/>
              <a:t> </a:t>
            </a:r>
            <a:r>
              <a:rPr lang="it-IT" sz="1600" dirty="0" smtClean="0"/>
              <a:t>ratio </a:t>
            </a:r>
            <a:r>
              <a:rPr lang="it-IT" sz="1600" dirty="0" err="1" smtClean="0"/>
              <a:t>S</a:t>
            </a:r>
            <a:r>
              <a:rPr lang="it-IT" sz="1600" dirty="0" smtClean="0"/>
              <a:t> = 2.5</a:t>
            </a:r>
          </a:p>
          <a:p>
            <a:r>
              <a:rPr lang="it-IT" sz="1600" dirty="0"/>
              <a:t>TS scale </a:t>
            </a:r>
            <a:r>
              <a:rPr lang="it-IT" sz="1600" dirty="0" err="1" smtClean="0"/>
              <a:t>length</a:t>
            </a:r>
            <a:r>
              <a:rPr lang="it-IT" sz="1600" dirty="0" smtClean="0"/>
              <a:t> L = 1.2 AU</a:t>
            </a:r>
          </a:p>
          <a:p>
            <a:r>
              <a:rPr lang="it-IT" sz="1600" dirty="0"/>
              <a:t>TS </a:t>
            </a:r>
            <a:r>
              <a:rPr lang="it-IT" sz="1600" dirty="0" smtClean="0"/>
              <a:t>position </a:t>
            </a:r>
            <a:r>
              <a:rPr lang="it-IT" sz="1600" dirty="0" err="1" smtClean="0"/>
              <a:t>r</a:t>
            </a:r>
            <a:r>
              <a:rPr lang="it-IT" sz="1600" baseline="-25000" dirty="0" err="1" smtClean="0"/>
              <a:t>TS</a:t>
            </a:r>
            <a:r>
              <a:rPr lang="it-IT" sz="1600" dirty="0" smtClean="0"/>
              <a:t> = 90 AU</a:t>
            </a:r>
          </a:p>
          <a:p>
            <a:r>
              <a:rPr lang="it-IT" sz="1600" dirty="0" smtClean="0"/>
              <a:t>V</a:t>
            </a:r>
            <a:r>
              <a:rPr lang="it-IT" sz="1600" baseline="-25000" dirty="0" smtClean="0"/>
              <a:t>0</a:t>
            </a:r>
            <a:r>
              <a:rPr lang="it-IT" sz="1600" dirty="0" smtClean="0"/>
              <a:t> = 400 km/</a:t>
            </a:r>
            <a:r>
              <a:rPr lang="it-IT" sz="1600" dirty="0" err="1" smtClean="0"/>
              <a:t>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0988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olar cyc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894821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H="1" flipV="1">
            <a:off x="4820037" y="836957"/>
            <a:ext cx="57725" cy="4660987"/>
          </a:xfrm>
          <a:prstGeom prst="line">
            <a:avLst/>
          </a:prstGeom>
          <a:ln>
            <a:solidFill>
              <a:srgbClr val="BD1C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H="1" flipV="1">
            <a:off x="5953745" y="859487"/>
            <a:ext cx="57725" cy="4660987"/>
          </a:xfrm>
          <a:prstGeom prst="line">
            <a:avLst/>
          </a:prstGeom>
          <a:ln>
            <a:solidFill>
              <a:srgbClr val="BD1C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079798" y="5070891"/>
            <a:ext cx="63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BESS</a:t>
            </a:r>
            <a:endParaRPr lang="it-IT" dirty="0"/>
          </a:p>
        </p:txBody>
      </p:sp>
      <p:cxnSp>
        <p:nvCxnSpPr>
          <p:cNvPr id="9" name="Connettore 1 8"/>
          <p:cNvCxnSpPr/>
          <p:nvPr/>
        </p:nvCxnSpPr>
        <p:spPr>
          <a:xfrm flipH="1" flipV="1">
            <a:off x="6444400" y="859488"/>
            <a:ext cx="57724" cy="5071858"/>
          </a:xfrm>
          <a:prstGeom prst="line">
            <a:avLst/>
          </a:prstGeom>
          <a:ln>
            <a:solidFill>
              <a:srgbClr val="BD1C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098055" y="5763545"/>
            <a:ext cx="12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BESS </a:t>
            </a:r>
            <a:r>
              <a:rPr lang="it-IT" dirty="0" err="1" smtClean="0"/>
              <a:t>Polar</a:t>
            </a:r>
            <a:r>
              <a:rPr lang="it-IT" dirty="0" smtClean="0"/>
              <a:t> I</a:t>
            </a:r>
            <a:endParaRPr lang="it-IT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4877762" y="5070891"/>
            <a:ext cx="1133708" cy="0"/>
          </a:xfrm>
          <a:prstGeom prst="straightConnector1">
            <a:avLst/>
          </a:prstGeom>
          <a:ln>
            <a:solidFill>
              <a:srgbClr val="BD1CA9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H="1" flipV="1">
            <a:off x="6914281" y="867587"/>
            <a:ext cx="57725" cy="4660987"/>
          </a:xfrm>
          <a:prstGeom prst="line">
            <a:avLst/>
          </a:prstGeom>
          <a:ln>
            <a:solidFill>
              <a:srgbClr val="BD1C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710268" y="467625"/>
            <a:ext cx="134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BESS </a:t>
            </a:r>
            <a:r>
              <a:rPr lang="it-IT" dirty="0" err="1" smtClean="0"/>
              <a:t>Polar</a:t>
            </a:r>
            <a:r>
              <a:rPr lang="it-IT" dirty="0" smtClean="0"/>
              <a:t> II</a:t>
            </a:r>
            <a:endParaRPr lang="it-IT" dirty="0"/>
          </a:p>
        </p:txBody>
      </p:sp>
      <p:cxnSp>
        <p:nvCxnSpPr>
          <p:cNvPr id="15" name="Connettore 1 14"/>
          <p:cNvCxnSpPr/>
          <p:nvPr/>
        </p:nvCxnSpPr>
        <p:spPr>
          <a:xfrm flipH="1" flipV="1">
            <a:off x="5586629" y="634933"/>
            <a:ext cx="57726" cy="490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209683" y="404045"/>
            <a:ext cx="85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AMS01</a:t>
            </a:r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 flipH="1" flipV="1">
            <a:off x="6322610" y="404045"/>
            <a:ext cx="57726" cy="51101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012268" y="3471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ATIC</a:t>
            </a:r>
            <a:endParaRPr lang="it-IT" dirty="0"/>
          </a:p>
        </p:txBody>
      </p:sp>
      <p:cxnSp>
        <p:nvCxnSpPr>
          <p:cNvPr id="22" name="Connettore 1 21"/>
          <p:cNvCxnSpPr/>
          <p:nvPr/>
        </p:nvCxnSpPr>
        <p:spPr>
          <a:xfrm flipH="1" flipV="1">
            <a:off x="2288225" y="859487"/>
            <a:ext cx="57725" cy="466098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 flipV="1">
            <a:off x="4556280" y="1090370"/>
            <a:ext cx="125204" cy="52802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333095" y="6370576"/>
            <a:ext cx="175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SMILI II, MASS91</a:t>
            </a:r>
            <a:endParaRPr lang="it-IT" dirty="0"/>
          </a:p>
        </p:txBody>
      </p:sp>
      <p:cxnSp>
        <p:nvCxnSpPr>
          <p:cNvPr id="30" name="Connettore 1 29"/>
          <p:cNvCxnSpPr/>
          <p:nvPr/>
        </p:nvCxnSpPr>
        <p:spPr>
          <a:xfrm flipH="1" flipV="1">
            <a:off x="4261319" y="651140"/>
            <a:ext cx="125204" cy="52802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811534" y="6090067"/>
            <a:ext cx="169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SMILI I, MASS89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60335" y="6422442"/>
            <a:ext cx="362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NB: tensione fra i dati di </a:t>
            </a:r>
            <a:r>
              <a:rPr lang="it-IT" dirty="0" err="1" smtClean="0"/>
              <a:t>smili</a:t>
            </a:r>
            <a:r>
              <a:rPr lang="it-IT" dirty="0" smtClean="0"/>
              <a:t> e mass</a:t>
            </a:r>
            <a:endParaRPr lang="it-IT" dirty="0"/>
          </a:p>
        </p:txBody>
      </p:sp>
      <p:cxnSp>
        <p:nvCxnSpPr>
          <p:cNvPr id="33" name="Connettore 1 32"/>
          <p:cNvCxnSpPr/>
          <p:nvPr/>
        </p:nvCxnSpPr>
        <p:spPr>
          <a:xfrm flipH="1" flipV="1">
            <a:off x="3879772" y="269630"/>
            <a:ext cx="125204" cy="528020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3451874" y="0"/>
            <a:ext cx="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LEAP87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414262" y="317467"/>
            <a:ext cx="52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He</a:t>
            </a:r>
            <a:endParaRPr lang="it-IT" sz="2400" b="1" dirty="0"/>
          </a:p>
        </p:txBody>
      </p:sp>
      <p:sp>
        <p:nvSpPr>
          <p:cNvPr id="5" name="Rettangolo 4"/>
          <p:cNvSpPr/>
          <p:nvPr/>
        </p:nvSpPr>
        <p:spPr>
          <a:xfrm>
            <a:off x="1024619" y="867587"/>
            <a:ext cx="1263606" cy="4630357"/>
          </a:xfrm>
          <a:prstGeom prst="rect">
            <a:avLst/>
          </a:prstGeom>
          <a:solidFill>
            <a:schemeClr val="accent4">
              <a:lumMod val="40000"/>
              <a:lumOff val="60000"/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1024619" y="1662412"/>
            <a:ext cx="117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 tilt angle data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526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134434" y="536131"/>
            <a:ext cx="376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Proton </a:t>
            </a:r>
            <a:r>
              <a:rPr lang="it-IT" sz="3600" dirty="0" err="1" smtClean="0"/>
              <a:t>Modulation</a:t>
            </a:r>
            <a:endParaRPr lang="it-IT" sz="36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3021540" y="3188433"/>
            <a:ext cx="6022595" cy="3669567"/>
            <a:chOff x="911202" y="2836910"/>
            <a:chExt cx="6360979" cy="3894881"/>
          </a:xfrm>
        </p:grpSpPr>
        <p:pic>
          <p:nvPicPr>
            <p:cNvPr id="3" name="Immagine 2" descr="proton_1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1" r="8085"/>
            <a:stretch/>
          </p:blipFill>
          <p:spPr>
            <a:xfrm>
              <a:off x="1634542" y="2836910"/>
              <a:ext cx="5637639" cy="3894881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911202" y="3666705"/>
              <a:ext cx="177682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Bess 1997/7 A&lt;0. </a:t>
              </a:r>
              <a:r>
                <a:rPr lang="it-IT" sz="1400" dirty="0" err="1" smtClean="0"/>
                <a:t>Min</a:t>
              </a:r>
              <a:endParaRPr lang="it-IT" sz="14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911202" y="3974481"/>
              <a:ext cx="14466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Bess 1998/8 A&lt;0</a:t>
              </a:r>
              <a:endParaRPr lang="it-IT" sz="14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249491" y="4245216"/>
              <a:ext cx="14466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Bess 1999/8 A&lt;0</a:t>
              </a:r>
              <a:endParaRPr lang="it-IT" sz="14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338132" y="4694388"/>
              <a:ext cx="1804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Bess 2000/8 A&lt;0, </a:t>
              </a:r>
              <a:r>
                <a:rPr lang="it-IT" sz="1400" dirty="0" err="1" smtClean="0"/>
                <a:t>Max</a:t>
              </a:r>
              <a:endParaRPr lang="it-IT" sz="1400" dirty="0"/>
            </a:p>
          </p:txBody>
        </p:sp>
      </p:grpSp>
      <p:pic>
        <p:nvPicPr>
          <p:cNvPr id="11" name="Immagine 10" descr="proton_pa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 r="7703"/>
          <a:stretch/>
        </p:blipFill>
        <p:spPr>
          <a:xfrm>
            <a:off x="0" y="40193"/>
            <a:ext cx="4711554" cy="320637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901341" y="1434975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Pamela 2009/7, A&gt;0</a:t>
            </a: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04294" y="516111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Pamela 2007/7, A&gt;0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2516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64261" y="1359173"/>
            <a:ext cx="5267864" cy="4973575"/>
            <a:chOff x="103355" y="765221"/>
            <a:chExt cx="5379518" cy="5105450"/>
          </a:xfrm>
        </p:grpSpPr>
        <p:pic>
          <p:nvPicPr>
            <p:cNvPr id="2" name="Immagine 1" descr="pro_prop_times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09" y="765221"/>
              <a:ext cx="5267864" cy="5105450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 rot="16200000">
              <a:off x="-384053" y="1615038"/>
              <a:ext cx="125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Prop</a:t>
              </a:r>
              <a:r>
                <a:rPr lang="it-IT" sz="1200" dirty="0" smtClean="0"/>
                <a:t> Time [</a:t>
              </a:r>
              <a:r>
                <a:rPr lang="it-IT" sz="1200" dirty="0" err="1" smtClean="0"/>
                <a:t>Days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071976" y="5566843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3804878" y="5566843"/>
              <a:ext cx="125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Prop</a:t>
              </a:r>
              <a:r>
                <a:rPr lang="it-IT" sz="1200" dirty="0" smtClean="0"/>
                <a:t> Time [</a:t>
              </a:r>
              <a:r>
                <a:rPr lang="it-IT" sz="1200" dirty="0" err="1" smtClean="0"/>
                <a:t>Days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 rot="16200000">
              <a:off x="2102955" y="1690604"/>
              <a:ext cx="140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Initial</a:t>
              </a:r>
              <a:r>
                <a:rPr lang="it-IT" sz="1200" dirty="0" smtClean="0"/>
                <a:t> Energy []</a:t>
              </a:r>
              <a:r>
                <a:rPr lang="it-IT" sz="1200" dirty="0" err="1" smtClean="0"/>
                <a:t>GeV</a:t>
              </a:r>
              <a:endParaRPr lang="it-IT" sz="12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 rot="16200000">
              <a:off x="135824" y="4167067"/>
              <a:ext cx="489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latin typeface="Symbol" charset="2"/>
                  <a:cs typeface="Symbol" charset="2"/>
                </a:rPr>
                <a:t>D</a:t>
              </a:r>
              <a:r>
                <a:rPr lang="it-IT" sz="1200" dirty="0" smtClean="0"/>
                <a:t>E/E</a:t>
              </a:r>
              <a:endParaRPr lang="it-IT" sz="12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 rot="16200000">
              <a:off x="2540611" y="4074936"/>
              <a:ext cx="489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latin typeface="Symbol" charset="2"/>
                  <a:cs typeface="Symbol" charset="2"/>
                </a:rPr>
                <a:t>D</a:t>
              </a:r>
              <a:r>
                <a:rPr lang="it-IT" sz="1200" dirty="0" smtClean="0"/>
                <a:t>E/E</a:t>
              </a:r>
              <a:endParaRPr lang="it-IT" sz="12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192907" y="3040513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804878" y="3064568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5087471" y="1523231"/>
            <a:ext cx="4056529" cy="3622791"/>
            <a:chOff x="5087471" y="1523231"/>
            <a:chExt cx="4056529" cy="3622791"/>
          </a:xfrm>
        </p:grpSpPr>
        <p:pic>
          <p:nvPicPr>
            <p:cNvPr id="11" name="Immagine 10" descr="prop_theta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0" r="5719" b="5493"/>
            <a:stretch/>
          </p:blipFill>
          <p:spPr>
            <a:xfrm>
              <a:off x="5307472" y="1523231"/>
              <a:ext cx="3836528" cy="3402526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6980758" y="4838245"/>
              <a:ext cx="19101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Entrance</a:t>
              </a:r>
              <a:r>
                <a:rPr lang="it-IT" sz="1400" dirty="0" smtClean="0"/>
                <a:t> </a:t>
              </a:r>
              <a:r>
                <a:rPr lang="it-IT" sz="1400" dirty="0" err="1" smtClean="0"/>
                <a:t>Latitude</a:t>
              </a:r>
              <a:r>
                <a:rPr lang="it-IT" sz="1400" dirty="0" smtClean="0"/>
                <a:t> [</a:t>
              </a:r>
              <a:r>
                <a:rPr lang="it-IT" sz="1400" dirty="0" err="1" smtClean="0"/>
                <a:t>Deg</a:t>
              </a:r>
              <a:r>
                <a:rPr lang="it-IT" sz="1400" dirty="0" smtClean="0"/>
                <a:t>]</a:t>
              </a:r>
              <a:endParaRPr lang="it-IT" sz="1400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5001444" y="1613267"/>
              <a:ext cx="47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/>
                <a:t>P</a:t>
              </a:r>
              <a:r>
                <a:rPr lang="it-IT" sz="1400" dirty="0" smtClean="0"/>
                <a:t>(</a:t>
              </a:r>
              <a:r>
                <a:rPr lang="it-IT" sz="1400" dirty="0" err="1" smtClean="0">
                  <a:latin typeface="Symbol" charset="2"/>
                  <a:cs typeface="Symbol" charset="2"/>
                </a:rPr>
                <a:t>q</a:t>
              </a:r>
              <a:r>
                <a:rPr lang="it-IT" sz="1400" dirty="0" smtClean="0"/>
                <a:t>)</a:t>
              </a:r>
              <a:endParaRPr lang="it-IT" sz="1400" dirty="0"/>
            </a:p>
          </p:txBody>
        </p:sp>
      </p:grpSp>
      <p:sp>
        <p:nvSpPr>
          <p:cNvPr id="15" name="Titolo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Proton </a:t>
            </a:r>
            <a:r>
              <a:rPr lang="it-IT" dirty="0" err="1" smtClean="0"/>
              <a:t>Propagation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996892" y="5453137"/>
            <a:ext cx="1374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2009</a:t>
            </a:r>
          </a:p>
          <a:p>
            <a:r>
              <a:rPr lang="it-IT" dirty="0" err="1" smtClean="0"/>
              <a:t>Polarity</a:t>
            </a:r>
            <a:r>
              <a:rPr lang="it-IT" dirty="0" smtClean="0"/>
              <a:t> A &gt;0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445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lectron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>
          <a:xfrm>
            <a:off x="584571" y="2118050"/>
            <a:ext cx="7096784" cy="4439186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Electron </a:t>
            </a:r>
            <a:r>
              <a:rPr lang="it-IT" dirty="0" err="1" smtClean="0"/>
              <a:t>modulation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580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27957" y="907764"/>
            <a:ext cx="5088699" cy="4936078"/>
            <a:chOff x="103390" y="1415318"/>
            <a:chExt cx="5088699" cy="4936078"/>
          </a:xfrm>
        </p:grpSpPr>
        <p:pic>
          <p:nvPicPr>
            <p:cNvPr id="2" name="Immagine 1" descr="ele_prop_times_2009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90" y="1415318"/>
              <a:ext cx="4950199" cy="4797579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 rot="16200000">
              <a:off x="-384018" y="2122592"/>
              <a:ext cx="125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Prop</a:t>
              </a:r>
              <a:r>
                <a:rPr lang="it-IT" sz="1200" dirty="0" smtClean="0"/>
                <a:t> Time [</a:t>
              </a:r>
              <a:r>
                <a:rPr lang="it-IT" sz="1200" dirty="0" err="1" smtClean="0"/>
                <a:t>Days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048182" y="3548067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3680311" y="3564197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947409" y="6074397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680311" y="6074397"/>
              <a:ext cx="1251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Prop</a:t>
              </a:r>
              <a:r>
                <a:rPr lang="it-IT" sz="1200" dirty="0" smtClean="0"/>
                <a:t> Time [</a:t>
              </a:r>
              <a:r>
                <a:rPr lang="it-IT" sz="1200" dirty="0" err="1" smtClean="0"/>
                <a:t>Days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 rot="16200000">
              <a:off x="1978388" y="2198158"/>
              <a:ext cx="1402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Initial</a:t>
              </a:r>
              <a:r>
                <a:rPr lang="it-IT" sz="1200" dirty="0" smtClean="0"/>
                <a:t> Energy []</a:t>
              </a:r>
              <a:r>
                <a:rPr lang="it-IT" sz="1200" dirty="0" err="1" smtClean="0"/>
                <a:t>GeV</a:t>
              </a:r>
              <a:endParaRPr lang="it-IT" sz="1200" dirty="0"/>
            </a:p>
          </p:txBody>
        </p:sp>
        <p:sp>
          <p:nvSpPr>
            <p:cNvPr id="10" name="CasellaDiTesto 9"/>
            <p:cNvSpPr txBox="1"/>
            <p:nvPr/>
          </p:nvSpPr>
          <p:spPr>
            <a:xfrm rot="16200000">
              <a:off x="11257" y="4674621"/>
              <a:ext cx="489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latin typeface="Symbol" charset="2"/>
                  <a:cs typeface="Symbol" charset="2"/>
                </a:rPr>
                <a:t>D</a:t>
              </a:r>
              <a:r>
                <a:rPr lang="it-IT" sz="1200" dirty="0" smtClean="0"/>
                <a:t>E/E</a:t>
              </a:r>
              <a:endParaRPr lang="it-IT" sz="1200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 rot="16200000">
              <a:off x="2416044" y="4582490"/>
              <a:ext cx="4890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latin typeface="Symbol" charset="2"/>
                  <a:cs typeface="Symbol" charset="2"/>
                </a:rPr>
                <a:t>D</a:t>
              </a:r>
              <a:r>
                <a:rPr lang="it-IT" sz="1200" dirty="0" smtClean="0"/>
                <a:t>E/E</a:t>
              </a:r>
              <a:endParaRPr lang="it-IT" sz="1200" dirty="0"/>
            </a:p>
          </p:txBody>
        </p:sp>
      </p:grpSp>
      <p:pic>
        <p:nvPicPr>
          <p:cNvPr id="13" name="Immagine 12" descr="ele_theta_2009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r="5950" b="5534"/>
          <a:stretch/>
        </p:blipFill>
        <p:spPr>
          <a:xfrm>
            <a:off x="5266261" y="1418731"/>
            <a:ext cx="3767407" cy="341951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041232" y="4838245"/>
            <a:ext cx="1910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Entrance</a:t>
            </a:r>
            <a:r>
              <a:rPr lang="it-IT" sz="1400" dirty="0" smtClean="0"/>
              <a:t> </a:t>
            </a:r>
            <a:r>
              <a:rPr lang="it-IT" sz="1400" dirty="0" err="1" smtClean="0"/>
              <a:t>Latitude</a:t>
            </a:r>
            <a:r>
              <a:rPr lang="it-IT" sz="1400" dirty="0" smtClean="0"/>
              <a:t> [</a:t>
            </a:r>
            <a:r>
              <a:rPr lang="it-IT" sz="1400" dirty="0" err="1" smtClean="0"/>
              <a:t>Deg</a:t>
            </a:r>
            <a:r>
              <a:rPr lang="it-IT" sz="1400" dirty="0" smtClean="0"/>
              <a:t>]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 rot="16200000">
            <a:off x="5061918" y="1613267"/>
            <a:ext cx="47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P</a:t>
            </a:r>
            <a:r>
              <a:rPr lang="it-IT" sz="1400" dirty="0" smtClean="0"/>
              <a:t>(</a:t>
            </a:r>
            <a:r>
              <a:rPr lang="it-IT" sz="1400" dirty="0" err="1" smtClean="0">
                <a:latin typeface="Symbol" charset="2"/>
                <a:cs typeface="Symbol" charset="2"/>
              </a:rPr>
              <a:t>q</a:t>
            </a:r>
            <a:r>
              <a:rPr lang="it-IT" sz="1400" dirty="0" smtClean="0"/>
              <a:t>)</a:t>
            </a:r>
            <a:endParaRPr lang="it-IT" sz="1400" dirty="0"/>
          </a:p>
        </p:txBody>
      </p:sp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348232" y="133522"/>
            <a:ext cx="8229600" cy="67285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Electron </a:t>
            </a:r>
            <a:r>
              <a:rPr lang="it-IT" dirty="0" err="1" smtClean="0"/>
              <a:t>Propagation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6077522" y="5695051"/>
            <a:ext cx="132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2009</a:t>
            </a:r>
          </a:p>
          <a:p>
            <a:r>
              <a:rPr lang="it-IT" dirty="0" err="1" smtClean="0"/>
              <a:t>Polarity</a:t>
            </a:r>
            <a:r>
              <a:rPr lang="it-IT" dirty="0" smtClean="0"/>
              <a:t> A&gt;0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907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pr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0" y="297448"/>
            <a:ext cx="6769255" cy="65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6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eliu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4"/>
          <a:stretch/>
        </p:blipFill>
        <p:spPr>
          <a:xfrm>
            <a:off x="0" y="1"/>
            <a:ext cx="5408125" cy="3456154"/>
          </a:xfrm>
          <a:prstGeom prst="rect">
            <a:avLst/>
          </a:prstGeom>
        </p:spPr>
      </p:pic>
      <p:pic>
        <p:nvPicPr>
          <p:cNvPr id="3" name="Immagine 2" descr="heluim_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/>
          <a:stretch/>
        </p:blipFill>
        <p:spPr>
          <a:xfrm>
            <a:off x="4016910" y="3547383"/>
            <a:ext cx="5127090" cy="322917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408125" y="4675100"/>
            <a:ext cx="1585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Bess </a:t>
            </a:r>
            <a:r>
              <a:rPr lang="it-IT" sz="1400" dirty="0" err="1" smtClean="0"/>
              <a:t>Polar</a:t>
            </a:r>
            <a:r>
              <a:rPr lang="it-IT" sz="1400" dirty="0" smtClean="0"/>
              <a:t> 2007/12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100858" y="473747"/>
            <a:ext cx="34189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Helium</a:t>
            </a:r>
            <a:r>
              <a:rPr lang="it-IT" sz="3200" dirty="0" smtClean="0"/>
              <a:t> </a:t>
            </a:r>
            <a:r>
              <a:rPr lang="it-IT" sz="3200" dirty="0" err="1" smtClean="0"/>
              <a:t>Modulation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32601" y="3557462"/>
            <a:ext cx="3477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He </a:t>
            </a:r>
            <a:r>
              <a:rPr lang="it-IT" dirty="0" err="1" smtClean="0"/>
              <a:t>modulation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the </a:t>
            </a:r>
            <a:r>
              <a:rPr lang="it-IT" dirty="0" err="1" smtClean="0"/>
              <a:t>proton</a:t>
            </a:r>
            <a:r>
              <a:rPr lang="it-IT" dirty="0" smtClean="0"/>
              <a:t> model </a:t>
            </a:r>
            <a:r>
              <a:rPr lang="it-IT" dirty="0" err="1" smtClean="0"/>
              <a:t>parameters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888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379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Antiprotons</a:t>
            </a:r>
            <a:r>
              <a:rPr lang="it-IT" dirty="0" smtClean="0"/>
              <a:t> &amp; </a:t>
            </a:r>
            <a:r>
              <a:rPr lang="it-IT" dirty="0" err="1" smtClean="0"/>
              <a:t>positrons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72013" y="1052429"/>
            <a:ext cx="5158890" cy="3549868"/>
            <a:chOff x="72012" y="1052429"/>
            <a:chExt cx="5420975" cy="3683440"/>
          </a:xfrm>
        </p:grpSpPr>
        <p:pic>
          <p:nvPicPr>
            <p:cNvPr id="2" name="Immagine 1" descr="pbar_po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42045" y="182396"/>
              <a:ext cx="3680909" cy="5420975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3299393" y="4458870"/>
              <a:ext cx="146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Kinetic</a:t>
              </a:r>
              <a:r>
                <a:rPr lang="it-IT" sz="1200" dirty="0" smtClean="0"/>
                <a:t> Energy [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]</a:t>
              </a:r>
              <a:endParaRPr lang="it-IT" sz="1200" dirty="0"/>
            </a:p>
          </p:txBody>
        </p:sp>
        <p:sp>
          <p:nvSpPr>
            <p:cNvPr id="6" name="CasellaDiTesto 5"/>
            <p:cNvSpPr txBox="1"/>
            <p:nvPr/>
          </p:nvSpPr>
          <p:spPr>
            <a:xfrm rot="16200000">
              <a:off x="-436585" y="1794193"/>
              <a:ext cx="12941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 smtClean="0"/>
                <a:t>Flux</a:t>
              </a:r>
              <a:r>
                <a:rPr lang="it-IT" sz="1200" dirty="0" smtClean="0"/>
                <a:t> (m </a:t>
              </a:r>
              <a:r>
                <a:rPr lang="it-IT" sz="1200" dirty="0" err="1" smtClean="0"/>
                <a:t>sr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s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Gev</a:t>
              </a:r>
              <a:r>
                <a:rPr lang="it-IT" sz="1200" dirty="0" smtClean="0"/>
                <a:t>)</a:t>
              </a:r>
              <a:r>
                <a:rPr lang="it-IT" sz="1200" baseline="30000" dirty="0" smtClean="0"/>
                <a:t>-1</a:t>
              </a:r>
              <a:endParaRPr lang="it-IT" sz="1200" baseline="30000" dirty="0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3628372" y="95162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pbar</a:t>
            </a:r>
            <a:endParaRPr lang="it-IT" dirty="0"/>
          </a:p>
        </p:txBody>
      </p:sp>
      <p:pic>
        <p:nvPicPr>
          <p:cNvPr id="10" name="Immagine 9" descr="positron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r="6274"/>
          <a:stretch/>
        </p:blipFill>
        <p:spPr>
          <a:xfrm>
            <a:off x="4534092" y="3768192"/>
            <a:ext cx="4553196" cy="30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9769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Goals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57200" y="886846"/>
            <a:ext cx="8686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 smtClean="0"/>
              <a:t>Set up a </a:t>
            </a:r>
            <a:r>
              <a:rPr lang="it-IT" sz="2400" dirty="0" err="1" smtClean="0"/>
              <a:t>realistic</a:t>
            </a:r>
            <a:r>
              <a:rPr lang="it-IT" sz="2400" dirty="0" smtClean="0"/>
              <a:t> global </a:t>
            </a:r>
            <a:r>
              <a:rPr lang="it-IT" sz="2400" dirty="0" err="1" smtClean="0"/>
              <a:t>modulation</a:t>
            </a:r>
            <a:r>
              <a:rPr lang="it-IT" sz="2400" dirty="0" smtClean="0"/>
              <a:t> model to </a:t>
            </a:r>
            <a:r>
              <a:rPr lang="it-IT" sz="2400" dirty="0" err="1" smtClean="0"/>
              <a:t>describe</a:t>
            </a:r>
            <a:r>
              <a:rPr lang="it-IT" sz="2400" dirty="0" smtClean="0"/>
              <a:t> the </a:t>
            </a:r>
            <a:r>
              <a:rPr lang="it-IT" sz="2400" dirty="0" err="1" smtClean="0"/>
              <a:t>propagation</a:t>
            </a:r>
            <a:r>
              <a:rPr lang="it-IT" sz="2400" dirty="0" smtClean="0"/>
              <a:t> of CR in the </a:t>
            </a:r>
            <a:r>
              <a:rPr lang="it-IT" sz="2400" dirty="0" err="1" smtClean="0"/>
              <a:t>heliosphere</a:t>
            </a:r>
            <a:endParaRPr lang="it-IT" sz="2400" dirty="0" smtClean="0"/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Time </a:t>
            </a:r>
            <a:r>
              <a:rPr lang="it-IT" sz="2400" dirty="0" err="1" smtClean="0"/>
              <a:t>lag</a:t>
            </a:r>
            <a:r>
              <a:rPr lang="it-IT" sz="2400" dirty="0" smtClean="0"/>
              <a:t> for e- and He 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Compare </a:t>
            </a:r>
            <a:r>
              <a:rPr lang="it-IT" sz="2400" dirty="0" err="1" smtClean="0"/>
              <a:t>modulation</a:t>
            </a:r>
            <a:r>
              <a:rPr lang="it-IT" sz="2400" dirty="0" smtClean="0"/>
              <a:t> in A&lt;0 and A&gt;0 </a:t>
            </a:r>
            <a:r>
              <a:rPr lang="it-IT" sz="2400" dirty="0" err="1" smtClean="0"/>
              <a:t>periods</a:t>
            </a:r>
            <a:r>
              <a:rPr lang="it-IT" sz="2400" dirty="0" smtClean="0"/>
              <a:t> for </a:t>
            </a:r>
            <a:r>
              <a:rPr lang="it-IT" sz="2400" dirty="0" err="1" smtClean="0"/>
              <a:t>all</a:t>
            </a:r>
            <a:r>
              <a:rPr lang="it-IT" sz="2400" dirty="0" smtClean="0"/>
              <a:t> the </a:t>
            </a:r>
            <a:r>
              <a:rPr lang="it-IT" sz="2400" dirty="0" err="1" smtClean="0"/>
              <a:t>particles</a:t>
            </a:r>
            <a:endParaRPr lang="it-IT" sz="2400" dirty="0" smtClean="0"/>
          </a:p>
          <a:p>
            <a:pPr marL="800100" lvl="1" indent="-342900">
              <a:buFont typeface="Courier New"/>
              <a:buChar char="o"/>
            </a:pPr>
            <a:r>
              <a:rPr lang="it-IT" sz="2400" dirty="0" err="1" smtClean="0"/>
              <a:t>Charge</a:t>
            </a:r>
            <a:r>
              <a:rPr lang="it-IT" sz="2400" dirty="0" smtClean="0"/>
              <a:t> </a:t>
            </a:r>
            <a:r>
              <a:rPr lang="it-IT" sz="2400" dirty="0" err="1" smtClean="0"/>
              <a:t>dependence</a:t>
            </a:r>
            <a:r>
              <a:rPr lang="it-IT" sz="2400" dirty="0" smtClean="0"/>
              <a:t> of </a:t>
            </a:r>
            <a:r>
              <a:rPr lang="it-IT" sz="2400" dirty="0" err="1" smtClean="0"/>
              <a:t>modulation</a:t>
            </a:r>
            <a:endParaRPr lang="it-IT" sz="2400" dirty="0" smtClean="0"/>
          </a:p>
          <a:p>
            <a:pPr marL="800100" lvl="1" indent="-342900">
              <a:buFont typeface="Courier New"/>
              <a:buChar char="o"/>
            </a:pPr>
            <a:r>
              <a:rPr lang="it-IT" sz="2400" dirty="0" err="1" smtClean="0"/>
              <a:t>Role</a:t>
            </a:r>
            <a:r>
              <a:rPr lang="it-IT" sz="2400" dirty="0" smtClean="0"/>
              <a:t> of </a:t>
            </a:r>
            <a:r>
              <a:rPr lang="it-IT" sz="2400" dirty="0" err="1" smtClean="0"/>
              <a:t>diffusion</a:t>
            </a:r>
            <a:r>
              <a:rPr lang="it-IT" sz="2400" dirty="0" smtClean="0"/>
              <a:t> and </a:t>
            </a:r>
            <a:r>
              <a:rPr lang="it-IT" sz="2400" dirty="0" err="1" smtClean="0"/>
              <a:t>drifts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min</a:t>
            </a:r>
            <a:r>
              <a:rPr lang="it-IT" sz="2400" dirty="0" smtClean="0"/>
              <a:t> and </a:t>
            </a:r>
            <a:r>
              <a:rPr lang="it-IT" sz="2400" dirty="0" err="1" smtClean="0"/>
              <a:t>max</a:t>
            </a:r>
            <a:r>
              <a:rPr lang="it-IT" sz="2400" dirty="0" smtClean="0"/>
              <a:t> solar </a:t>
            </a:r>
            <a:r>
              <a:rPr lang="it-IT" sz="2400" dirty="0" err="1" smtClean="0"/>
              <a:t>activity</a:t>
            </a:r>
            <a:endParaRPr lang="it-IT" sz="2400" dirty="0" smtClean="0"/>
          </a:p>
          <a:p>
            <a:pPr marL="800100" lvl="1" indent="-342900">
              <a:buFont typeface="Courier New"/>
              <a:buChar char="o"/>
            </a:pPr>
            <a:r>
              <a:rPr lang="it-IT" sz="2400" dirty="0" smtClean="0"/>
              <a:t>Use BESS, PAMELA and AMS02 data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smtClean="0"/>
              <a:t>Compare </a:t>
            </a:r>
            <a:r>
              <a:rPr lang="it-IT" sz="2400" dirty="0" err="1" smtClean="0"/>
              <a:t>unusual</a:t>
            </a:r>
            <a:r>
              <a:rPr lang="it-IT" sz="2400" dirty="0" smtClean="0"/>
              <a:t> minimum of </a:t>
            </a:r>
            <a:r>
              <a:rPr lang="it-IT" sz="2400" dirty="0" err="1" smtClean="0"/>
              <a:t>cycle</a:t>
            </a:r>
            <a:r>
              <a:rPr lang="it-IT" sz="2400" dirty="0" smtClean="0"/>
              <a:t> 24 to the </a:t>
            </a:r>
            <a:r>
              <a:rPr lang="it-IT" sz="2400" dirty="0" err="1" smtClean="0"/>
              <a:t>previous</a:t>
            </a:r>
            <a:r>
              <a:rPr lang="it-IT" sz="2400" dirty="0" smtClean="0"/>
              <a:t> </a:t>
            </a:r>
            <a:r>
              <a:rPr lang="it-IT" sz="2400" dirty="0" err="1" smtClean="0"/>
              <a:t>one</a:t>
            </a:r>
            <a:endParaRPr lang="it-IT" sz="2400" dirty="0" smtClean="0"/>
          </a:p>
          <a:p>
            <a:pPr marL="285750" indent="-285750">
              <a:buFont typeface="Arial"/>
              <a:buChar char="•"/>
            </a:pPr>
            <a:r>
              <a:rPr lang="it-IT" sz="2400" dirty="0" err="1" smtClean="0"/>
              <a:t>Study</a:t>
            </a:r>
            <a:r>
              <a:rPr lang="it-IT" sz="2400" dirty="0" smtClean="0"/>
              <a:t> </a:t>
            </a:r>
            <a:r>
              <a:rPr lang="it-IT" sz="2400" dirty="0" err="1" smtClean="0"/>
              <a:t>modulation</a:t>
            </a:r>
            <a:r>
              <a:rPr lang="it-IT" sz="2400" dirty="0" smtClean="0"/>
              <a:t> of light </a:t>
            </a:r>
            <a:r>
              <a:rPr lang="it-IT" sz="2400" dirty="0" err="1" smtClean="0"/>
              <a:t>ions</a:t>
            </a:r>
            <a:r>
              <a:rPr lang="it-IT" sz="2400" dirty="0" smtClean="0"/>
              <a:t> (Li, Be, B, C,…)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err="1"/>
              <a:t>M</a:t>
            </a:r>
            <a:r>
              <a:rPr lang="it-IT" sz="2400" dirty="0" err="1" smtClean="0"/>
              <a:t>ake</a:t>
            </a:r>
            <a:r>
              <a:rPr lang="it-IT" sz="2400" dirty="0" smtClean="0"/>
              <a:t> the model </a:t>
            </a:r>
            <a:r>
              <a:rPr lang="it-IT" sz="2400" dirty="0" err="1" smtClean="0"/>
              <a:t>fully</a:t>
            </a:r>
            <a:r>
              <a:rPr lang="it-IT" sz="2400" smtClean="0"/>
              <a:t> 3d</a:t>
            </a:r>
            <a:endParaRPr lang="it-IT" sz="2400" dirty="0" smtClean="0"/>
          </a:p>
          <a:p>
            <a:pPr marL="285750" indent="-285750">
              <a:buFont typeface="Arial"/>
              <a:buChar char="•"/>
            </a:pP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872049" y="5155453"/>
            <a:ext cx="5649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Many</a:t>
            </a:r>
            <a:r>
              <a:rPr lang="it-IT" sz="2400" dirty="0" smtClean="0"/>
              <a:t>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LIS </a:t>
            </a:r>
            <a:r>
              <a:rPr lang="it-IT" sz="2400" dirty="0" err="1" smtClean="0"/>
              <a:t>spectra</a:t>
            </a:r>
            <a:r>
              <a:rPr lang="it-IT" sz="2400" dirty="0" smtClean="0"/>
              <a:t> </a:t>
            </a:r>
            <a:r>
              <a:rPr lang="it-IT" sz="2400" dirty="0" err="1" smtClean="0"/>
              <a:t>around</a:t>
            </a:r>
            <a:endParaRPr lang="it-IT" sz="2400" dirty="0" smtClean="0"/>
          </a:p>
          <a:p>
            <a:r>
              <a:rPr lang="it-IT" sz="2400" dirty="0" err="1" smtClean="0"/>
              <a:t>We</a:t>
            </a:r>
            <a:r>
              <a:rPr lang="it-IT" sz="2400" dirty="0" smtClean="0"/>
              <a:t> are </a:t>
            </a:r>
            <a:r>
              <a:rPr lang="it-IT" sz="2400" dirty="0" err="1" smtClean="0"/>
              <a:t>using</a:t>
            </a:r>
            <a:r>
              <a:rPr lang="it-IT" sz="2400" dirty="0" smtClean="0"/>
              <a:t> </a:t>
            </a:r>
            <a:r>
              <a:rPr lang="it-IT" sz="2400" dirty="0" err="1" smtClean="0"/>
              <a:t>milan</a:t>
            </a:r>
            <a:r>
              <a:rPr lang="it-IT" sz="2400" dirty="0" smtClean="0"/>
              <a:t> </a:t>
            </a:r>
            <a:r>
              <a:rPr lang="it-IT" sz="2400" dirty="0" err="1" smtClean="0"/>
              <a:t>group</a:t>
            </a:r>
            <a:r>
              <a:rPr lang="it-IT" sz="2400" dirty="0" smtClean="0"/>
              <a:t> public LIS </a:t>
            </a:r>
            <a:r>
              <a:rPr lang="it-IT" sz="2400" dirty="0" err="1" smtClean="0"/>
              <a:t>Spectra</a:t>
            </a:r>
            <a:endParaRPr lang="it-IT" sz="2400" dirty="0" smtClean="0"/>
          </a:p>
          <a:p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need</a:t>
            </a:r>
            <a:r>
              <a:rPr lang="it-IT" sz="2400" dirty="0" smtClean="0"/>
              <a:t> the </a:t>
            </a:r>
            <a:r>
              <a:rPr lang="it-IT" sz="2400" dirty="0" err="1" smtClean="0"/>
              <a:t>most</a:t>
            </a:r>
            <a:r>
              <a:rPr lang="it-IT" sz="2400" dirty="0" smtClean="0"/>
              <a:t> </a:t>
            </a:r>
            <a:r>
              <a:rPr lang="it-IT" sz="2400" dirty="0" err="1" smtClean="0"/>
              <a:t>up-to-dated</a:t>
            </a:r>
            <a:r>
              <a:rPr lang="it-IT" sz="2400" dirty="0" smtClean="0"/>
              <a:t> LIS </a:t>
            </a:r>
            <a:r>
              <a:rPr lang="it-IT" sz="2400" dirty="0" err="1" smtClean="0"/>
              <a:t>spectra</a:t>
            </a:r>
            <a:endParaRPr lang="it-IT" sz="2400" dirty="0" smtClean="0"/>
          </a:p>
          <a:p>
            <a:r>
              <a:rPr lang="it-IT" sz="2400" dirty="0" smtClean="0"/>
              <a:t>NO e+ </a:t>
            </a:r>
            <a:r>
              <a:rPr lang="it-IT" sz="2400" dirty="0" err="1" smtClean="0"/>
              <a:t>reliable</a:t>
            </a:r>
            <a:r>
              <a:rPr lang="it-IT" sz="2400" dirty="0" smtClean="0"/>
              <a:t> LIS </a:t>
            </a:r>
            <a:r>
              <a:rPr lang="it-IT" sz="2400" dirty="0" err="1" smtClean="0"/>
              <a:t>spectrum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323651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0" y="1284705"/>
            <a:ext cx="8964488" cy="3405863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485291" y="295253"/>
            <a:ext cx="8119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prstClr val="black"/>
                </a:solidFill>
                <a:latin typeface="Maiandra GD" pitchFamily="34" charset="0"/>
              </a:rPr>
              <a:t>Propagation in the heliosphere is decribed by Parker (</a:t>
            </a:r>
            <a:r>
              <a:rPr lang="it-IT" sz="2800" dirty="0" smtClean="0">
                <a:solidFill>
                  <a:prstClr val="black"/>
                </a:solidFill>
                <a:latin typeface="Maiandra GD" pitchFamily="34" charset="0"/>
              </a:rPr>
              <a:t>1965) </a:t>
            </a:r>
            <a:r>
              <a:rPr lang="it-IT" sz="2800" dirty="0">
                <a:solidFill>
                  <a:prstClr val="black"/>
                </a:solidFill>
                <a:latin typeface="Maiandra GD" pitchFamily="34" charset="0"/>
              </a:rPr>
              <a:t>equation:</a:t>
            </a: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113824" y="4872297"/>
            <a:ext cx="1865313" cy="1481137"/>
            <a:chOff x="2248" y="1260"/>
            <a:chExt cx="1175" cy="933"/>
          </a:xfrm>
          <a:noFill/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373" y="1260"/>
              <a:ext cx="820" cy="291"/>
            </a:xfrm>
            <a:prstGeom prst="rect">
              <a:avLst/>
            </a:prstGeom>
            <a:grpFill/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 err="1">
                  <a:latin typeface="+mj-lt"/>
                </a:rPr>
                <a:t>Diffusion</a:t>
              </a:r>
              <a:endParaRPr lang="it-IT" sz="2400" dirty="0">
                <a:latin typeface="+mj-lt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248" y="1553"/>
              <a:ext cx="1175" cy="640"/>
            </a:xfrm>
            <a:prstGeom prst="rect">
              <a:avLst/>
            </a:prstGeom>
            <a:grpFill/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it-IT" sz="2000" dirty="0">
                  <a:latin typeface="Book Antiqua" pitchFamily="16" charset="0"/>
                </a:rPr>
                <a:t>Small Scale Magnetic Field </a:t>
              </a:r>
              <a:r>
                <a:rPr lang="it-IT" sz="2000" dirty="0" err="1" smtClean="0">
                  <a:latin typeface="Book Antiqua" pitchFamily="16" charset="0"/>
                </a:rPr>
                <a:t>irregolarity</a:t>
              </a:r>
              <a:endParaRPr lang="it-IT" sz="2000" dirty="0">
                <a:latin typeface="Book Antiqua" pitchFamily="16" charset="0"/>
              </a:endParaRPr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4018429" y="4872298"/>
            <a:ext cx="2703513" cy="1392238"/>
            <a:chOff x="3298" y="1312"/>
            <a:chExt cx="1703" cy="877"/>
          </a:xfrm>
          <a:noFill/>
        </p:grpSpPr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490" y="1312"/>
              <a:ext cx="1289" cy="291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it-IT" sz="2400" dirty="0" err="1">
                  <a:latin typeface="+mj-lt"/>
                </a:rPr>
                <a:t>Drift</a:t>
              </a:r>
              <a:endParaRPr lang="it-IT" sz="2400" dirty="0">
                <a:latin typeface="+mj-lt"/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298" y="1549"/>
              <a:ext cx="1703" cy="64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it-IT" sz="2000" dirty="0">
                  <a:latin typeface="Book Antiqua" pitchFamily="16" charset="0"/>
                </a:rPr>
                <a:t>Large Scale structure of magnetic field</a:t>
              </a:r>
            </a:p>
            <a:p>
              <a:pPr algn="ctr"/>
              <a:r>
                <a:rPr lang="it-IT" sz="2000" dirty="0" smtClean="0">
                  <a:latin typeface="Book Antiqua" pitchFamily="16" charset="0"/>
                </a:rPr>
                <a:t>(</a:t>
              </a:r>
              <a:r>
                <a:rPr lang="it-IT" sz="2000" dirty="0" err="1" smtClean="0">
                  <a:latin typeface="Book Antiqua" pitchFamily="16" charset="0"/>
                </a:rPr>
                <a:t>gradients&amp;curvature</a:t>
              </a:r>
              <a:r>
                <a:rPr lang="it-IT" sz="2000" dirty="0" smtClean="0">
                  <a:latin typeface="Book Antiqua" pitchFamily="16" charset="0"/>
                </a:rPr>
                <a:t>)</a:t>
              </a:r>
              <a:endParaRPr lang="it-IT" sz="2000" dirty="0">
                <a:latin typeface="Book Antiqua" pitchFamily="16" charset="0"/>
              </a:endParaRPr>
            </a:p>
          </p:txBody>
        </p:sp>
      </p:grp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2085528" y="4872297"/>
            <a:ext cx="1866900" cy="1806576"/>
            <a:chOff x="1299" y="3063"/>
            <a:chExt cx="1176" cy="1138"/>
          </a:xfrm>
          <a:noFill/>
        </p:grpSpPr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57" y="3063"/>
              <a:ext cx="1002" cy="291"/>
            </a:xfrm>
            <a:prstGeom prst="rect">
              <a:avLst/>
            </a:prstGeom>
            <a:grpFill/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 err="1">
                  <a:latin typeface="+mj-lt"/>
                </a:rPr>
                <a:t>Convection</a:t>
              </a:r>
              <a:endParaRPr lang="it-IT" sz="2400" dirty="0">
                <a:latin typeface="+mj-lt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299" y="3357"/>
              <a:ext cx="1176" cy="844"/>
            </a:xfrm>
            <a:prstGeom prst="rect">
              <a:avLst/>
            </a:prstGeom>
            <a:grpFill/>
            <a:ln w="28575">
              <a:solidFill>
                <a:srgbClr val="669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it-IT" sz="2000" dirty="0">
                  <a:latin typeface="Book Antiqua" pitchFamily="16" charset="0"/>
                </a:rPr>
                <a:t>Presence of the solar wind moving out from the Sun</a:t>
              </a:r>
            </a:p>
          </p:txBody>
        </p:sp>
      </p:grp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6744361" y="4872297"/>
            <a:ext cx="2305050" cy="1566120"/>
            <a:chOff x="3923" y="3128"/>
            <a:chExt cx="1452" cy="813"/>
          </a:xfrm>
          <a:noFill/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923" y="3128"/>
              <a:ext cx="1234" cy="240"/>
            </a:xfrm>
            <a:prstGeom prst="rect">
              <a:avLst/>
            </a:prstGeom>
            <a:grpFill/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 err="1">
                  <a:latin typeface="+mj-lt"/>
                </a:rPr>
                <a:t>Energetic</a:t>
              </a:r>
              <a:r>
                <a:rPr lang="it-IT" sz="2400" dirty="0">
                  <a:latin typeface="+mj-lt"/>
                </a:rPr>
                <a:t> </a:t>
              </a:r>
              <a:r>
                <a:rPr lang="it-IT" sz="2400" dirty="0" err="1">
                  <a:latin typeface="+mj-lt"/>
                </a:rPr>
                <a:t>Loss</a:t>
              </a:r>
              <a:endParaRPr lang="it-IT" sz="2400" dirty="0">
                <a:latin typeface="+mj-lt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953" y="3414"/>
              <a:ext cx="1422" cy="527"/>
            </a:xfrm>
            <a:prstGeom prst="rect">
              <a:avLst/>
            </a:prstGeom>
            <a:grpFill/>
            <a:ln w="28575">
              <a:solidFill>
                <a:srgbClr val="66FF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it-IT" sz="2000" dirty="0">
                  <a:latin typeface="Book Antiqua" pitchFamily="16" charset="0"/>
                </a:rPr>
                <a:t>Due to </a:t>
              </a:r>
              <a:r>
                <a:rPr lang="it-IT" sz="2000" dirty="0" err="1">
                  <a:latin typeface="Book Antiqua" pitchFamily="16" charset="0"/>
                </a:rPr>
                <a:t>adiabatic</a:t>
              </a:r>
              <a:r>
                <a:rPr lang="it-IT" sz="2000" dirty="0">
                  <a:latin typeface="Book Antiqua" pitchFamily="16" charset="0"/>
                </a:rPr>
                <a:t> </a:t>
              </a:r>
              <a:r>
                <a:rPr lang="it-IT" sz="2000" dirty="0" err="1">
                  <a:latin typeface="Book Antiqua" pitchFamily="16" charset="0"/>
                </a:rPr>
                <a:t>expansion</a:t>
              </a:r>
              <a:r>
                <a:rPr lang="it-IT" sz="2000" dirty="0">
                  <a:latin typeface="Book Antiqua" pitchFamily="16" charset="0"/>
                </a:rPr>
                <a:t> of the solar </a:t>
              </a:r>
              <a:r>
                <a:rPr lang="it-IT" sz="2000" dirty="0" err="1">
                  <a:latin typeface="Book Antiqua" pitchFamily="16" charset="0"/>
                </a:rPr>
                <a:t>wind</a:t>
              </a:r>
              <a:endParaRPr lang="it-IT" sz="2000" dirty="0">
                <a:latin typeface="Book Antiqua" pitchFamily="16" charset="0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6761325" y="2825833"/>
            <a:ext cx="151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 smtClean="0"/>
              <a:t>Flux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J</a:t>
            </a:r>
            <a:r>
              <a:rPr lang="it-IT" sz="2400" i="1" dirty="0" smtClean="0"/>
              <a:t> = p</a:t>
            </a:r>
            <a:r>
              <a:rPr lang="it-IT" sz="2400" i="1" baseline="30000" dirty="0" smtClean="0"/>
              <a:t>2</a:t>
            </a:r>
            <a:r>
              <a:rPr lang="it-IT" sz="2400" i="1" dirty="0" smtClean="0"/>
              <a:t>f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24716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542" r="49596" b="33439"/>
          <a:stretch/>
        </p:blipFill>
        <p:spPr>
          <a:xfrm>
            <a:off x="1007181" y="213696"/>
            <a:ext cx="3919248" cy="37606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68499" b="16192"/>
          <a:stretch/>
        </p:blipFill>
        <p:spPr>
          <a:xfrm>
            <a:off x="0" y="4467075"/>
            <a:ext cx="9144000" cy="8649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14010" y="1116769"/>
            <a:ext cx="3776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Diffusion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anisotropic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along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parallel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perpendicular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directions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wrt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local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B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field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Needed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three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diffusion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coefficients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They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depend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on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turbulence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scale of the IMF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Described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by QLT of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turbulence</a:t>
            </a:r>
            <a:endParaRPr lang="it-IT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4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262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96056" y="5091149"/>
            <a:ext cx="36350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prstClr val="black"/>
                </a:solidFill>
                <a:latin typeface="Calibri"/>
              </a:rPr>
              <a:t>=</a:t>
            </a:r>
            <a:endParaRPr lang="it-IT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2320" y="4260511"/>
            <a:ext cx="251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Calibri"/>
              </a:rPr>
              <a:t>Effective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diffusion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tensor</a:t>
            </a:r>
            <a:endParaRPr lang="it-IT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87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3" y="919691"/>
            <a:ext cx="6130667" cy="27791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3172"/>
          <a:stretch/>
        </p:blipFill>
        <p:spPr>
          <a:xfrm>
            <a:off x="4054584" y="2673456"/>
            <a:ext cx="5097634" cy="414644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7740" y="4727267"/>
            <a:ext cx="31799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2D with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xial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symmetry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∂/∂</a:t>
            </a:r>
            <a:r>
              <a:rPr lang="it-IT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F</a:t>
            </a:r>
            <a:r>
              <a:rPr lang="it-IT" dirty="0" smtClean="0">
                <a:solidFill>
                  <a:prstClr val="black"/>
                </a:solidFill>
                <a:latin typeface="Calibri"/>
                <a:cs typeface="Symbol" charset="2"/>
              </a:rPr>
              <a:t>=0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4466629" y="3514537"/>
            <a:ext cx="3218601" cy="5474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813186" y="3015891"/>
            <a:ext cx="832020" cy="3563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6129800" y="4431304"/>
            <a:ext cx="1916701" cy="265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6797606" y="5073367"/>
            <a:ext cx="1369319" cy="26960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324616" y="919691"/>
            <a:ext cx="2255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No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local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sources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Q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= 0</a:t>
            </a:r>
          </a:p>
          <a:p>
            <a:r>
              <a:rPr lang="it-IT" dirty="0" err="1" smtClean="0">
                <a:solidFill>
                  <a:prstClr val="black"/>
                </a:solidFill>
                <a:latin typeface="Calibri"/>
              </a:rPr>
              <a:t>Stationary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∂/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∂</a:t>
            </a:r>
            <a:r>
              <a:rPr lang="it-IT" dirty="0" smtClean="0">
                <a:solidFill>
                  <a:prstClr val="black"/>
                </a:solidFill>
                <a:latin typeface="Calibri"/>
                <a:cs typeface="Symbol" charset="2"/>
              </a:rPr>
              <a:t>t=</a:t>
            </a:r>
            <a:r>
              <a:rPr lang="it-IT" dirty="0">
                <a:solidFill>
                  <a:prstClr val="black"/>
                </a:solidFill>
                <a:latin typeface="Calibri"/>
                <a:cs typeface="Symbol" charset="2"/>
              </a:rPr>
              <a:t>0</a:t>
            </a:r>
            <a:r>
              <a:rPr lang="it-IT" dirty="0" smtClean="0">
                <a:solidFill>
                  <a:prstClr val="black"/>
                </a:solidFill>
                <a:latin typeface="Calibri"/>
              </a:rPr>
              <a:t> 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01121" y="211599"/>
            <a:ext cx="38270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Model of </a:t>
            </a:r>
            <a:r>
              <a:rPr lang="it-IT" sz="3200" dirty="0" err="1" smtClean="0"/>
              <a:t>Propagation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8658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SOLARPROP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77849" y="1270441"/>
            <a:ext cx="86842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Numerical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integration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made by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using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Stochastic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Differential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Equation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approach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with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backward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time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integration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in the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framework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solarprop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Solarprop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 package (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Kappl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Comp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. Sc. , 2015)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publicly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available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XXXX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Very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flexible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upgradable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user-friendly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package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Original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program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modified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for:</a:t>
            </a: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Some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physics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bugs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corrected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it-IT" sz="2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=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/E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instead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2000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 =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E 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Drift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speeds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~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instead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of ~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R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Angle for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Neutral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Drift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Speed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effects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corrected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/>
              <a:buChar char="•"/>
            </a:pPr>
            <a:endParaRPr lang="it-IT" sz="20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Parker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Magnetic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Field with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polar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corrections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used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Parallel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perpendicular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diffusion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coefficients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with breaks in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rigidity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implemented</a:t>
            </a: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Polar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enhancement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tranverse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perpendicular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diffusion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coeff</a:t>
            </a:r>
            <a:r>
              <a:rPr lang="it-IT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latin typeface="Calibri"/>
              </a:rPr>
              <a:t>K</a:t>
            </a:r>
            <a:r>
              <a:rPr lang="it-IT" sz="20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qq</a:t>
            </a:r>
            <a:endParaRPr lang="it-IT" sz="2000" baseline="-25000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prstClr val="black"/>
                </a:solidFill>
                <a:cs typeface="Symbol" charset="2"/>
              </a:rPr>
              <a:t>Latitude</a:t>
            </a:r>
            <a:r>
              <a:rPr lang="it-IT" sz="2000" dirty="0" smtClean="0">
                <a:solidFill>
                  <a:prstClr val="black"/>
                </a:solidFill>
                <a:cs typeface="Symbol" charset="2"/>
              </a:rPr>
              <a:t>- and tilt angle- </a:t>
            </a:r>
            <a:r>
              <a:rPr lang="it-IT" sz="2000" dirty="0" err="1" smtClean="0">
                <a:solidFill>
                  <a:prstClr val="black"/>
                </a:solidFill>
                <a:cs typeface="Symbol" charset="2"/>
              </a:rPr>
              <a:t>dependent</a:t>
            </a:r>
            <a:r>
              <a:rPr lang="it-IT" sz="2000" dirty="0" smtClean="0">
                <a:solidFill>
                  <a:prstClr val="black"/>
                </a:solidFill>
                <a:cs typeface="Symbol" charset="2"/>
              </a:rPr>
              <a:t> solar </a:t>
            </a:r>
            <a:r>
              <a:rPr lang="it-IT" sz="2000" dirty="0" err="1" smtClean="0">
                <a:solidFill>
                  <a:prstClr val="black"/>
                </a:solidFill>
                <a:cs typeface="Symbol" charset="2"/>
              </a:rPr>
              <a:t>wind</a:t>
            </a:r>
            <a:r>
              <a:rPr lang="it-IT" sz="2000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it-IT" sz="2000" dirty="0" err="1" smtClean="0">
                <a:solidFill>
                  <a:prstClr val="black"/>
                </a:solidFill>
                <a:cs typeface="Symbol" charset="2"/>
              </a:rPr>
              <a:t>speed</a:t>
            </a:r>
            <a:r>
              <a:rPr lang="it-IT" sz="2000" dirty="0" smtClean="0">
                <a:solidFill>
                  <a:prstClr val="black"/>
                </a:solidFill>
                <a:cs typeface="Symbol" charset="2"/>
              </a:rPr>
              <a:t> with </a:t>
            </a:r>
            <a:r>
              <a:rPr lang="it-IT" sz="2000" dirty="0" err="1" smtClean="0">
                <a:solidFill>
                  <a:prstClr val="black"/>
                </a:solidFill>
                <a:cs typeface="Symbol" charset="2"/>
              </a:rPr>
              <a:t>termination</a:t>
            </a:r>
            <a:r>
              <a:rPr lang="it-IT" sz="2000" dirty="0" smtClean="0">
                <a:solidFill>
                  <a:prstClr val="black"/>
                </a:solidFill>
                <a:cs typeface="Symbol" charset="2"/>
              </a:rPr>
              <a:t> shock</a:t>
            </a:r>
          </a:p>
          <a:p>
            <a:pPr marL="285750" indent="-285750">
              <a:buFont typeface="Arial"/>
              <a:buChar char="•"/>
            </a:pPr>
            <a:endParaRPr lang="it-IT" sz="20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01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541F0-E610-423C-9028-B272297AB52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4487421"/>
            <a:ext cx="1572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i="1" dirty="0" smtClean="0">
                <a:solidFill>
                  <a:prstClr val="black"/>
                </a:solidFill>
                <a:latin typeface="Maiandra GD" pitchFamily="34" charset="0"/>
              </a:rPr>
              <a:t>Parker </a:t>
            </a:r>
          </a:p>
          <a:p>
            <a:pPr algn="ctr"/>
            <a:r>
              <a:rPr lang="it-IT" sz="2800" i="1" dirty="0" smtClean="0">
                <a:solidFill>
                  <a:prstClr val="black"/>
                </a:solidFill>
                <a:latin typeface="Maiandra GD" pitchFamily="34" charset="0"/>
              </a:rPr>
              <a:t>Equation</a:t>
            </a:r>
            <a:endParaRPr lang="it-IT" sz="2800" i="1" dirty="0">
              <a:solidFill>
                <a:prstClr val="black"/>
              </a:solidFill>
              <a:latin typeface="Maiandra GD" pitchFamily="34" charset="0"/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35496" y="5441528"/>
            <a:ext cx="1869429" cy="547046"/>
          </a:xfrm>
          <a:prstGeom prst="stripedRightArrow">
            <a:avLst>
              <a:gd name="adj1" fmla="val 29843"/>
              <a:gd name="adj2" fmla="val 641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84" y="5876590"/>
            <a:ext cx="222169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i="1" dirty="0" smtClean="0">
                <a:solidFill>
                  <a:prstClr val="black"/>
                </a:solidFill>
                <a:latin typeface="Maiandra GD" pitchFamily="34" charset="0"/>
              </a:rPr>
              <a:t>Ito’s lemma,</a:t>
            </a:r>
          </a:p>
          <a:p>
            <a:pPr algn="ctr"/>
            <a:r>
              <a:rPr lang="it-IT" i="1" dirty="0" smtClean="0">
                <a:solidFill>
                  <a:prstClr val="black"/>
                </a:solidFill>
                <a:latin typeface="Maiandra GD" pitchFamily="34" charset="0"/>
              </a:rPr>
              <a:t> </a:t>
            </a:r>
          </a:p>
          <a:p>
            <a:pPr algn="ctr"/>
            <a:r>
              <a:rPr lang="it-IT" sz="1600" i="1" dirty="0" smtClean="0">
                <a:solidFill>
                  <a:prstClr val="black"/>
                </a:solidFill>
                <a:latin typeface="Maiandra GD" pitchFamily="34" charset="0"/>
              </a:rPr>
              <a:t>see e.g. Gardiner, 1985</a:t>
            </a:r>
            <a:endParaRPr lang="it-IT" sz="1600" i="1" dirty="0">
              <a:solidFill>
                <a:prstClr val="black"/>
              </a:solidFill>
              <a:latin typeface="Maiandra G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56" y="3931532"/>
            <a:ext cx="7066240" cy="25192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Z:\presentazioni\2013_07_ICRC\SDEDif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b="7784"/>
          <a:stretch/>
        </p:blipFill>
        <p:spPr bwMode="auto">
          <a:xfrm>
            <a:off x="181071" y="230885"/>
            <a:ext cx="8736625" cy="352929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05118" y="5746712"/>
            <a:ext cx="448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prstClr val="black"/>
                </a:solidFill>
                <a:latin typeface="Maiandra GD" pitchFamily="34" charset="0"/>
              </a:rPr>
              <a:t>Stochastic Differential Equations</a:t>
            </a:r>
            <a:endParaRPr lang="it-IT" sz="2400" i="1" dirty="0">
              <a:solidFill>
                <a:prstClr val="black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3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2476781" y="8690"/>
            <a:ext cx="3480466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it-IT" sz="4000" dirty="0" err="1" smtClean="0">
                <a:solidFill>
                  <a:prstClr val="white"/>
                </a:solidFill>
                <a:latin typeface="Papyrus" pitchFamily="66" charset="0"/>
              </a:rPr>
              <a:t>Magnetic</a:t>
            </a:r>
            <a:r>
              <a:rPr lang="it-IT" sz="4000" dirty="0" smtClean="0">
                <a:solidFill>
                  <a:prstClr val="white"/>
                </a:solidFill>
                <a:latin typeface="Papyrus" pitchFamily="66" charset="0"/>
              </a:rPr>
              <a:t> Field</a:t>
            </a:r>
            <a:endParaRPr lang="it-IT" sz="4000" dirty="0">
              <a:solidFill>
                <a:prstClr val="white"/>
              </a:solidFill>
              <a:latin typeface="Papyrus" pitchFamily="66" charset="0"/>
            </a:endParaRPr>
          </a:p>
        </p:txBody>
      </p:sp>
      <p:grpSp>
        <p:nvGrpSpPr>
          <p:cNvPr id="2" name="Gruppo 19"/>
          <p:cNvGrpSpPr>
            <a:grpSpLocks/>
          </p:cNvGrpSpPr>
          <p:nvPr/>
        </p:nvGrpSpPr>
        <p:grpSpPr bwMode="auto">
          <a:xfrm>
            <a:off x="230400" y="836729"/>
            <a:ext cx="6704640" cy="5602188"/>
            <a:chOff x="253966" y="922317"/>
            <a:chExt cx="7390948" cy="6175558"/>
          </a:xfrm>
        </p:grpSpPr>
        <p:sp>
          <p:nvSpPr>
            <p:cNvPr id="9228" name="Text Box 9"/>
            <p:cNvSpPr txBox="1">
              <a:spLocks noChangeArrowheads="1"/>
            </p:cNvSpPr>
            <p:nvPr/>
          </p:nvSpPr>
          <p:spPr bwMode="auto">
            <a:xfrm>
              <a:off x="2303463" y="6621463"/>
              <a:ext cx="2884123" cy="47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200">
                  <a:solidFill>
                    <a:prstClr val="white"/>
                  </a:solidFill>
                  <a:latin typeface="Papyrus" pitchFamily="66" charset="0"/>
                </a:rPr>
                <a:t>Archimedean Spiral</a:t>
              </a:r>
            </a:p>
          </p:txBody>
        </p:sp>
        <p:grpSp>
          <p:nvGrpSpPr>
            <p:cNvPr id="9229" name="Gruppo 18"/>
            <p:cNvGrpSpPr>
              <a:grpSpLocks/>
            </p:cNvGrpSpPr>
            <p:nvPr/>
          </p:nvGrpSpPr>
          <p:grpSpPr bwMode="auto">
            <a:xfrm>
              <a:off x="253966" y="922317"/>
              <a:ext cx="7390948" cy="5592842"/>
              <a:chOff x="253966" y="922317"/>
              <a:chExt cx="7390948" cy="5592842"/>
            </a:xfrm>
          </p:grpSpPr>
          <p:grpSp>
            <p:nvGrpSpPr>
              <p:cNvPr id="9230" name="Group 20"/>
              <p:cNvGrpSpPr>
                <a:grpSpLocks/>
              </p:cNvGrpSpPr>
              <p:nvPr/>
            </p:nvGrpSpPr>
            <p:grpSpPr bwMode="auto">
              <a:xfrm>
                <a:off x="1968478" y="2065325"/>
                <a:ext cx="5676436" cy="4449834"/>
                <a:chOff x="113" y="1480"/>
                <a:chExt cx="3107" cy="2397"/>
              </a:xfrm>
            </p:grpSpPr>
            <p:pic>
              <p:nvPicPr>
                <p:cNvPr id="9232" name="Picture 10" descr="parker_spiral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3" y="1480"/>
                  <a:ext cx="3107" cy="23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33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532" y="1996"/>
                  <a:ext cx="32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it-IT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3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240" y="1856"/>
                  <a:ext cx="396" cy="8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it-IT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35" name="Freeform 17"/>
                <p:cNvSpPr>
                  <a:spLocks/>
                </p:cNvSpPr>
                <p:nvPr/>
              </p:nvSpPr>
              <p:spPr bwMode="auto">
                <a:xfrm>
                  <a:off x="1580" y="1980"/>
                  <a:ext cx="72" cy="76"/>
                </a:xfrm>
                <a:custGeom>
                  <a:avLst/>
                  <a:gdLst>
                    <a:gd name="T0" fmla="*/ 0 w 104"/>
                    <a:gd name="T1" fmla="*/ 0 h 108"/>
                    <a:gd name="T2" fmla="*/ 8 w 104"/>
                    <a:gd name="T3" fmla="*/ 3 h 108"/>
                    <a:gd name="T4" fmla="*/ 12 w 104"/>
                    <a:gd name="T5" fmla="*/ 13 h 108"/>
                    <a:gd name="T6" fmla="*/ 0 60000 65536"/>
                    <a:gd name="T7" fmla="*/ 0 60000 65536"/>
                    <a:gd name="T8" fmla="*/ 0 60000 65536"/>
                    <a:gd name="T9" fmla="*/ 0 w 104"/>
                    <a:gd name="T10" fmla="*/ 0 h 108"/>
                    <a:gd name="T11" fmla="*/ 104 w 104"/>
                    <a:gd name="T12" fmla="*/ 108 h 1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4" h="108">
                      <a:moveTo>
                        <a:pt x="0" y="0"/>
                      </a:moveTo>
                      <a:cubicBezTo>
                        <a:pt x="29" y="3"/>
                        <a:pt x="59" y="6"/>
                        <a:pt x="76" y="24"/>
                      </a:cubicBezTo>
                      <a:cubicBezTo>
                        <a:pt x="93" y="42"/>
                        <a:pt x="99" y="94"/>
                        <a:pt x="104" y="10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pic>
              <p:nvPicPr>
                <p:cNvPr id="9236" name="Picture 19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718" y="1794"/>
                  <a:ext cx="176" cy="1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9231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3966" y="922317"/>
                <a:ext cx="5882986" cy="874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6"/>
          <a:srcRect l="26819" t="5574" r="58411" b="84410"/>
          <a:stretch/>
        </p:blipFill>
        <p:spPr>
          <a:xfrm>
            <a:off x="7014850" y="917255"/>
            <a:ext cx="1350561" cy="59681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198714" y="1015352"/>
            <a:ext cx="8867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latin typeface="Calibri"/>
              </a:rPr>
              <a:t>tg(</a:t>
            </a:r>
            <a:r>
              <a:rPr lang="it-IT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y)=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34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7792</TotalTime>
  <Words>1057</Words>
  <Application>Microsoft Macintosh PowerPoint</Application>
  <PresentationFormat>Presentazione su schermo (4:3)</PresentationFormat>
  <Paragraphs>197</Paragraphs>
  <Slides>29</Slides>
  <Notes>6</Notes>
  <HiddenSlides>1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Tema di Office</vt:lpstr>
      <vt:lpstr>1_Tema di Office</vt:lpstr>
      <vt:lpstr>2_Tema di Office</vt:lpstr>
      <vt:lpstr>4_Tema di Office</vt:lpstr>
      <vt:lpstr>6_Tema di Office</vt:lpstr>
      <vt:lpstr>7_Tema di Office</vt:lpstr>
      <vt:lpstr>8_Tema di Office</vt:lpstr>
      <vt:lpstr>5_Tema di Office</vt:lpstr>
      <vt:lpstr>Solar Modulation</vt:lpstr>
      <vt:lpstr>Low Energy Cosmic Rays</vt:lpstr>
      <vt:lpstr>Presentazione di PowerPoint</vt:lpstr>
      <vt:lpstr>Presentazione di PowerPoint</vt:lpstr>
      <vt:lpstr>Presentazione di PowerPoint</vt:lpstr>
      <vt:lpstr>Presentazione di PowerPoint</vt:lpstr>
      <vt:lpstr>SOLARPROP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Proton Propagation</vt:lpstr>
      <vt:lpstr>Electron modulation</vt:lpstr>
      <vt:lpstr>Electron Propagation</vt:lpstr>
      <vt:lpstr>Presentazione di PowerPoint</vt:lpstr>
      <vt:lpstr>Presentazione di PowerPoint</vt:lpstr>
      <vt:lpstr>Antiprotons &amp; positrons</vt:lpstr>
      <vt:lpstr>Goals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fek fek</dc:creator>
  <cp:lastModifiedBy>fek fek</cp:lastModifiedBy>
  <cp:revision>78</cp:revision>
  <dcterms:created xsi:type="dcterms:W3CDTF">2018-02-28T21:42:23Z</dcterms:created>
  <dcterms:modified xsi:type="dcterms:W3CDTF">2018-03-26T16:43:59Z</dcterms:modified>
</cp:coreProperties>
</file>