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509" r:id="rId2"/>
    <p:sldId id="510" r:id="rId3"/>
    <p:sldId id="546" r:id="rId4"/>
    <p:sldId id="561" r:id="rId5"/>
    <p:sldId id="515" r:id="rId6"/>
    <p:sldId id="513" r:id="rId7"/>
    <p:sldId id="544" r:id="rId8"/>
    <p:sldId id="562" r:id="rId9"/>
    <p:sldId id="553" r:id="rId10"/>
    <p:sldId id="548" r:id="rId11"/>
    <p:sldId id="525" r:id="rId12"/>
    <p:sldId id="563" r:id="rId13"/>
    <p:sldId id="564" r:id="rId14"/>
    <p:sldId id="554" r:id="rId15"/>
    <p:sldId id="555" r:id="rId16"/>
    <p:sldId id="571" r:id="rId17"/>
    <p:sldId id="570" r:id="rId18"/>
    <p:sldId id="568" r:id="rId19"/>
    <p:sldId id="569" r:id="rId20"/>
    <p:sldId id="565" r:id="rId21"/>
    <p:sldId id="566" r:id="rId22"/>
    <p:sldId id="567" r:id="rId23"/>
    <p:sldId id="533" r:id="rId24"/>
    <p:sldId id="535" r:id="rId25"/>
    <p:sldId id="536" r:id="rId26"/>
    <p:sldId id="537" r:id="rId27"/>
    <p:sldId id="556" r:id="rId28"/>
    <p:sldId id="56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lerio Vagell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C0006"/>
    <a:srgbClr val="C4D1D1"/>
    <a:srgbClr val="324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2" autoAdjust="0"/>
    <p:restoredTop sz="90112" autoAdjust="0"/>
  </p:normalViewPr>
  <p:slideViewPr>
    <p:cSldViewPr snapToGrid="0" snapToObjects="1">
      <p:cViewPr varScale="1">
        <p:scale>
          <a:sx n="120" d="100"/>
          <a:sy n="120" d="100"/>
        </p:scale>
        <p:origin x="-165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348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wmf"/><Relationship Id="rId6" Type="http://schemas.openxmlformats.org/officeDocument/2006/relationships/image" Target="../media/image58.w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F3438-40B7-A141-890A-BD13384B39D5}" type="datetime1">
              <a:rPr lang="en-US" smtClean="0"/>
              <a:t>19/03/18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0EFD2-6B33-684B-9721-C0E954FAD04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940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50DB6-5F9E-984F-926C-48C1BF8B72CA}" type="datetime1">
              <a:rPr lang="en-US" smtClean="0"/>
              <a:t>19/03/18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C2CCF-A629-ED49-8933-C369CC93A90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428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FD99C7-9F1D-074F-8ACC-D8B895F19DCF}" type="datetime1">
              <a:rPr lang="en-US" smtClean="0"/>
              <a:t>19/03/18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84C1FE1-0859-584C-8DEB-CB4590975F2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8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0700" y="66230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"/>
                <a:cs typeface="Helvetica Neue"/>
              </a:defRPr>
            </a:lvl1pPr>
          </a:lstStyle>
          <a:p>
            <a:fld id="{384C1FE1-0859-584C-8DEB-CB4590975F20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7972A-3DAA-594D-94F7-5720A20CA1C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65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gif"/><Relationship Id="rId6" Type="http://schemas.openxmlformats.org/officeDocument/2006/relationships/image" Target="../media/image2.png"/><Relationship Id="rId7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428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3323"/>
            <a:ext cx="9144000" cy="6884646"/>
          </a:xfrm>
          <a:prstGeom prst="rect">
            <a:avLst/>
          </a:prstGeom>
          <a:noFill/>
          <a:ln w="254000">
            <a:solidFill>
              <a:srgbClr val="C4D1D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616700"/>
            <a:ext cx="9144000" cy="368922"/>
          </a:xfrm>
          <a:prstGeom prst="rect">
            <a:avLst/>
          </a:prstGeom>
          <a:solidFill>
            <a:srgbClr val="C4D1D1"/>
          </a:solidFill>
          <a:ln w="254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2469680" y="6568990"/>
            <a:ext cx="420464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5789" y="649125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Helvetica Neue Light"/>
                <a:cs typeface="Helvetica Neue Light"/>
              </a:defRPr>
            </a:lvl1pPr>
          </a:lstStyle>
          <a:p>
            <a:fld id="{384C1FE1-0859-584C-8DEB-CB4590975F20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152400" y="656899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err="1" smtClean="0"/>
              <a:t>Emanuele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Fiandrini</a:t>
            </a:r>
            <a:endParaRPr lang="en-US" sz="1400" dirty="0"/>
          </a:p>
        </p:txBody>
      </p:sp>
      <p:pic>
        <p:nvPicPr>
          <p:cNvPr id="10" name="Picture 9" descr="INFNLogoPG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45" y="157640"/>
            <a:ext cx="877143" cy="708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14013" y="163328"/>
            <a:ext cx="703260" cy="703260"/>
          </a:xfrm>
          <a:prstGeom prst="rect">
            <a:avLst/>
          </a:prstGeom>
        </p:spPr>
      </p:pic>
      <p:pic>
        <p:nvPicPr>
          <p:cNvPr id="6" name="Picture 5" descr="Cherenkov_Telescope_Array_logo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7640"/>
            <a:ext cx="1359389" cy="8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1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manuele.fiandrini@pg.infn.it" TargetMode="External"/><Relationship Id="rId3" Type="http://schemas.openxmlformats.org/officeDocument/2006/relationships/hyperlink" Target="mailto:Valerio.vagelli@pg.infn.i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57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58.wmf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2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1" y="949249"/>
            <a:ext cx="8836726" cy="2927163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925083" y="1746884"/>
            <a:ext cx="749133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  <a:latin typeface="Consolas"/>
                <a:cs typeface="Consolas"/>
              </a:rPr>
              <a:t>Proposte</a:t>
            </a:r>
            <a:r>
              <a:rPr lang="en-US" sz="3200" b="1" dirty="0" smtClean="0">
                <a:solidFill>
                  <a:srgbClr val="FFFFFF"/>
                </a:solidFill>
                <a:latin typeface="Consolas"/>
                <a:cs typeface="Consolas"/>
              </a:rPr>
              <a:t> di </a:t>
            </a:r>
            <a:r>
              <a:rPr lang="en-US" sz="3200" b="1" dirty="0" err="1" smtClean="0">
                <a:solidFill>
                  <a:srgbClr val="FFFFFF"/>
                </a:solidFill>
                <a:latin typeface="Consolas"/>
                <a:cs typeface="Consolas"/>
              </a:rPr>
              <a:t>tesi</a:t>
            </a:r>
            <a:r>
              <a:rPr lang="en-US" sz="3200" b="1" dirty="0" smtClean="0">
                <a:solidFill>
                  <a:srgbClr val="FFFFFF"/>
                </a:solidFill>
                <a:latin typeface="Consolas"/>
                <a:cs typeface="Consolas"/>
              </a:rPr>
              <a:t> per </a:t>
            </a:r>
            <a:r>
              <a:rPr lang="en-US" sz="3200" b="1" dirty="0" err="1" smtClean="0">
                <a:solidFill>
                  <a:srgbClr val="FFFFFF"/>
                </a:solidFill>
                <a:latin typeface="Consolas"/>
                <a:cs typeface="Consolas"/>
              </a:rPr>
              <a:t>l’esperimento</a:t>
            </a:r>
            <a:r>
              <a:rPr lang="en-US" sz="3200" b="1" dirty="0" smtClean="0">
                <a:solidFill>
                  <a:srgbClr val="FFFFFF"/>
                </a:solidFill>
                <a:latin typeface="Consolas"/>
                <a:cs typeface="Consolas"/>
              </a:rPr>
              <a:t> CTA (Cherenkov Telescope Array)- INFN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onsolas"/>
                <a:cs typeface="Consolas"/>
              </a:rPr>
              <a:t>E. </a:t>
            </a:r>
            <a:r>
              <a:rPr lang="en-US" sz="2000" b="1" dirty="0" err="1" smtClean="0">
                <a:solidFill>
                  <a:srgbClr val="FFFFFF"/>
                </a:solidFill>
                <a:latin typeface="Consolas"/>
                <a:cs typeface="Consolas"/>
              </a:rPr>
              <a:t>Fiandrini</a:t>
            </a:r>
            <a:r>
              <a:rPr lang="en-US" sz="2000" b="1" dirty="0" smtClean="0">
                <a:solidFill>
                  <a:srgbClr val="FFFFFF"/>
                </a:solidFill>
                <a:latin typeface="Consolas"/>
                <a:cs typeface="Consolas"/>
              </a:rPr>
              <a:t>, </a:t>
            </a:r>
            <a:r>
              <a:rPr lang="en-US" sz="2000" b="1" dirty="0" err="1" smtClean="0">
                <a:solidFill>
                  <a:srgbClr val="FFFFFF"/>
                </a:solidFill>
                <a:latin typeface="Consolas"/>
                <a:cs typeface="Consolas"/>
              </a:rPr>
              <a:t>Università&amp;INFN</a:t>
            </a:r>
            <a:r>
              <a:rPr lang="en-US" sz="2000" b="1" dirty="0" smtClean="0">
                <a:solidFill>
                  <a:srgbClr val="FFFFFF"/>
                </a:solidFill>
                <a:latin typeface="Consolas"/>
                <a:cs typeface="Consolas"/>
              </a:rPr>
              <a:t> Perugia</a:t>
            </a:r>
            <a:endParaRPr lang="en-US" sz="2000" b="1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pic>
        <p:nvPicPr>
          <p:cNvPr id="3" name="Picture 2" descr="32835056736_3da9cf6d6c_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r="5298"/>
          <a:stretch/>
        </p:blipFill>
        <p:spPr>
          <a:xfrm>
            <a:off x="156161" y="3876412"/>
            <a:ext cx="8836727" cy="27547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3994" y="3826927"/>
            <a:ext cx="259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www.cta-observatory.org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4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s-2003-28-a-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Lavoro 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in </a:t>
            </a:r>
            <a:r>
              <a:rPr lang="it-IT" dirty="0" err="1" smtClean="0">
                <a:solidFill>
                  <a:srgbClr val="FFFFFF"/>
                </a:solidFill>
                <a:latin typeface="Consolas"/>
                <a:cs typeface="Consolas"/>
              </a:rPr>
              <a:t>Clean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 Room</a:t>
            </a:r>
            <a:endParaRPr lang="it-IT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magine 4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" y="911522"/>
            <a:ext cx="4029021" cy="3021766"/>
          </a:xfrm>
          <a:prstGeom prst="rect">
            <a:avLst/>
          </a:prstGeom>
        </p:spPr>
      </p:pic>
      <p:pic>
        <p:nvPicPr>
          <p:cNvPr id="6" name="Immagine 5" descr="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06" y="963082"/>
            <a:ext cx="4217594" cy="2530557"/>
          </a:xfrm>
          <a:prstGeom prst="rect">
            <a:avLst/>
          </a:prstGeom>
        </p:spPr>
      </p:pic>
      <p:pic>
        <p:nvPicPr>
          <p:cNvPr id="7" name="Immagine 6" descr="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8" y="4097371"/>
            <a:ext cx="4156546" cy="24939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580695" y="4212823"/>
            <a:ext cx="33851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FFFF"/>
                </a:solidFill>
                <a:latin typeface="Consolas"/>
                <a:cs typeface="Consolas"/>
              </a:rPr>
              <a:t>Non </a:t>
            </a:r>
            <a:r>
              <a:rPr lang="it-IT" sz="2000" b="1" dirty="0" err="1" smtClean="0">
                <a:solidFill>
                  <a:srgbClr val="FFFFFF"/>
                </a:solidFill>
                <a:latin typeface="Consolas"/>
                <a:cs typeface="Consolas"/>
              </a:rPr>
              <a:t>semlicemente</a:t>
            </a:r>
            <a:r>
              <a:rPr lang="it-IT" sz="2000" b="1" dirty="0" smtClean="0">
                <a:solidFill>
                  <a:srgbClr val="FFFFFF"/>
                </a:solidFill>
                <a:latin typeface="Consolas"/>
                <a:cs typeface="Consolas"/>
              </a:rPr>
              <a:t> “</a:t>
            </a:r>
            <a:r>
              <a:rPr lang="it-IT" sz="2000" b="1" dirty="0" smtClean="0">
                <a:solidFill>
                  <a:srgbClr val="FFFFFF"/>
                </a:solidFill>
                <a:latin typeface="Consolas"/>
                <a:cs typeface="Consolas"/>
              </a:rPr>
              <a:t>assemblaggio</a:t>
            </a:r>
            <a:r>
              <a:rPr lang="it-IT" sz="2000" b="1" dirty="0" smtClean="0">
                <a:solidFill>
                  <a:srgbClr val="FFFFFF"/>
                </a:solidFill>
                <a:latin typeface="Consolas"/>
                <a:cs typeface="Consolas"/>
              </a:rPr>
              <a:t>”, ma una sfida per trovare nuovi modi intelligenti e veloci per una produzione massiva di precisione</a:t>
            </a:r>
            <a:endParaRPr lang="it-IT" sz="2000" b="1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56889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 smtClean="0">
                <a:latin typeface="Consolas"/>
                <a:cs typeface="Consolas"/>
              </a:rPr>
              <a:t>pSCT</a:t>
            </a:r>
            <a:r>
              <a:rPr lang="it-IT" sz="3200" b="1" dirty="0" smtClean="0">
                <a:latin typeface="Consolas"/>
                <a:cs typeface="Consolas"/>
              </a:rPr>
              <a:t> </a:t>
            </a:r>
            <a:r>
              <a:rPr lang="it-IT" sz="3200" b="1" dirty="0" err="1" smtClean="0">
                <a:latin typeface="Consolas"/>
                <a:cs typeface="Consolas"/>
              </a:rPr>
              <a:t>Telescope</a:t>
            </a:r>
            <a:endParaRPr lang="en-US" sz="3200" b="1" dirty="0">
              <a:latin typeface="Consolas"/>
              <a:cs typeface="Consolas"/>
            </a:endParaRPr>
          </a:p>
        </p:txBody>
      </p:sp>
      <p:pic>
        <p:nvPicPr>
          <p:cNvPr id="4" name="Picture 3" descr="Screen Shot 2017-02-10 at 11.4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07" y="3783995"/>
            <a:ext cx="2397351" cy="23706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15991" y="6259032"/>
            <a:ext cx="3015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3366FF"/>
                </a:solidFill>
                <a:latin typeface="Consolas"/>
                <a:cs typeface="Consolas"/>
              </a:rPr>
              <a:t>Modulo INFN</a:t>
            </a:r>
            <a:endParaRPr lang="en-US" b="1" dirty="0">
              <a:solidFill>
                <a:srgbClr val="3366FF"/>
              </a:solidFill>
              <a:latin typeface="Consolas"/>
              <a:cs typeface="Consola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3" y="1529898"/>
            <a:ext cx="3543300" cy="3439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904" y="890404"/>
            <a:ext cx="4593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onsolas"/>
                <a:cs typeface="Consolas"/>
              </a:rPr>
              <a:t>Struttura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nsolas"/>
                <a:cs typeface="Consolas"/>
              </a:rPr>
              <a:t>meccanica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nsolas"/>
                <a:cs typeface="Consolas"/>
              </a:rPr>
              <a:t>della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camera di </a:t>
            </a:r>
            <a:r>
              <a:rPr lang="en-US" dirty="0" err="1" smtClean="0">
                <a:solidFill>
                  <a:srgbClr val="FF0000"/>
                </a:solidFill>
                <a:latin typeface="Consolas"/>
                <a:cs typeface="Consolas"/>
              </a:rPr>
              <a:t>pSCT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 a </a:t>
            </a:r>
            <a:r>
              <a:rPr lang="en-US" dirty="0" smtClean="0">
                <a:solidFill>
                  <a:srgbClr val="FF0000"/>
                </a:solidFill>
                <a:latin typeface="Consolas"/>
                <a:cs typeface="Consolas"/>
              </a:rPr>
              <a:t>Madison (Wisconsin, USA)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104" y="5110431"/>
            <a:ext cx="4301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dirty="0" smtClean="0">
                <a:latin typeface="Consolas"/>
                <a:cs typeface="Consolas"/>
              </a:rPr>
              <a:t>I primi moduli INFN sono stati appena portati in USA, testati e calibrati</a:t>
            </a:r>
          </a:p>
          <a:p>
            <a:pPr marL="285750" indent="-285750" algn="just">
              <a:buFont typeface="Arial"/>
              <a:buChar char="•"/>
            </a:pPr>
            <a:r>
              <a:rPr lang="it-IT" dirty="0" smtClean="0">
                <a:latin typeface="Consolas"/>
                <a:cs typeface="Consolas"/>
              </a:rPr>
              <a:t>Pronti per essere installato sul piano focale a Madison</a:t>
            </a:r>
          </a:p>
        </p:txBody>
      </p:sp>
      <p:pic>
        <p:nvPicPr>
          <p:cNvPr id="11" name="Picture 10" descr="20161108_0951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58" y="1379702"/>
            <a:ext cx="3571110" cy="200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1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67205" y="3698874"/>
            <a:ext cx="2905125" cy="2905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220" r="5931"/>
          <a:stretch/>
        </p:blipFill>
        <p:spPr>
          <a:xfrm>
            <a:off x="5511800" y="3571876"/>
            <a:ext cx="3492500" cy="305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043" r="15217"/>
          <a:stretch/>
        </p:blipFill>
        <p:spPr>
          <a:xfrm>
            <a:off x="2863059" y="3698874"/>
            <a:ext cx="2778814" cy="2905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635" y="1158875"/>
            <a:ext cx="3386665" cy="2539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5505" r="4034"/>
          <a:stretch/>
        </p:blipFill>
        <p:spPr>
          <a:xfrm>
            <a:off x="3910809" y="1158875"/>
            <a:ext cx="2724941" cy="2539999"/>
          </a:xfrm>
          <a:prstGeom prst="rect">
            <a:avLst/>
          </a:prstGeom>
        </p:spPr>
      </p:pic>
      <p:pic>
        <p:nvPicPr>
          <p:cNvPr id="10" name="Picture 9" descr="photo_2017-08-07_16-41-2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r="7741"/>
          <a:stretch/>
        </p:blipFill>
        <p:spPr>
          <a:xfrm>
            <a:off x="65088" y="1158875"/>
            <a:ext cx="3845721" cy="2539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8345" y="1259959"/>
            <a:ext cx="123623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PERUGIA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4762" y="1259959"/>
            <a:ext cx="72327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PISA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7761" y="3758087"/>
            <a:ext cx="172822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ATLANTA (US)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6233" y="3734315"/>
            <a:ext cx="181340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MADISON (US)</a:t>
            </a:r>
          </a:p>
        </p:txBody>
      </p:sp>
    </p:spTree>
    <p:extLst>
      <p:ext uri="{BB962C8B-B14F-4D97-AF65-F5344CB8AC3E}">
        <p14:creationId xmlns:p14="http://schemas.microsoft.com/office/powerpoint/2010/main" val="43971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25" y="948664"/>
            <a:ext cx="3602413" cy="261684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Consolas"/>
                <a:cs typeface="Consolas"/>
              </a:rPr>
              <a:t>Fisica: Materia oscura</a:t>
            </a:r>
            <a:endParaRPr lang="it-IT" dirty="0">
              <a:latin typeface="Consolas"/>
              <a:cs typeface="Consola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0550"/>
            <a:ext cx="5397132" cy="3184308"/>
          </a:xfrm>
          <a:prstGeom prst="rect">
            <a:avLst/>
          </a:prstGeom>
        </p:spPr>
      </p:pic>
      <p:pic>
        <p:nvPicPr>
          <p:cNvPr id="6" name="Picture 4" descr="Presentation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14089" r="35062" b="19423"/>
          <a:stretch/>
        </p:blipFill>
        <p:spPr>
          <a:xfrm>
            <a:off x="5350320" y="3565511"/>
            <a:ext cx="3793680" cy="305753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19778" y="1034096"/>
            <a:ext cx="3167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Consolas"/>
                <a:cs typeface="Consolas"/>
              </a:rPr>
              <a:t>Qual </a:t>
            </a:r>
            <a:r>
              <a:rPr lang="it-IT" dirty="0" err="1" smtClean="0">
                <a:solidFill>
                  <a:schemeClr val="bg1"/>
                </a:solidFill>
                <a:latin typeface="Consolas"/>
                <a:cs typeface="Consolas"/>
              </a:rPr>
              <a:t>e’</a:t>
            </a:r>
            <a:r>
              <a:rPr lang="it-IT" dirty="0" smtClean="0">
                <a:solidFill>
                  <a:schemeClr val="bg1"/>
                </a:solidFill>
                <a:latin typeface="Consolas"/>
                <a:cs typeface="Consolas"/>
              </a:rPr>
              <a:t> la natura della materia oscura?</a:t>
            </a:r>
          </a:p>
          <a:p>
            <a:r>
              <a:rPr lang="it-IT" dirty="0" smtClean="0">
                <a:solidFill>
                  <a:schemeClr val="bg1"/>
                </a:solidFill>
                <a:latin typeface="Consolas"/>
                <a:cs typeface="Consolas"/>
              </a:rPr>
              <a:t>Come è distribuita?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-153944" y="4130513"/>
            <a:ext cx="5440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 smtClean="0">
                <a:latin typeface="Consolas"/>
                <a:cs typeface="Consolas"/>
              </a:rPr>
              <a:t>Potenziale eccesso di fotoni da annichilazione di DM dal centro galattico dagli ammassi globulari e galassie satelliti della Via Lattea (es.: Grande e Piccola Nube di Magellano)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latin typeface="Consolas"/>
                <a:cs typeface="Consolas"/>
              </a:rPr>
              <a:t>Ricerca complementare rispetto alle quelle agli acceleratori, dirette in esperimenti underground e indirette in raggi cosmici rari nello spazio</a:t>
            </a:r>
            <a:endParaRPr lang="it-IT" sz="1600" dirty="0" smtClean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0625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s-2008-22-a-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67" y="-1"/>
            <a:ext cx="9508067" cy="71310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8315" y="-42862"/>
            <a:ext cx="8468485" cy="931862"/>
          </a:xfrm>
        </p:spPr>
        <p:txBody>
          <a:bodyPr/>
          <a:lstStyle/>
          <a:p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Tesi di Laurea</a:t>
            </a:r>
            <a:endParaRPr lang="it-IT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85625" y="632879"/>
            <a:ext cx="9229625" cy="5395482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nsolas"/>
                <a:cs typeface="Consolas"/>
              </a:rPr>
              <a:t>Hardware</a:t>
            </a:r>
            <a:r>
              <a:rPr lang="it-IT" sz="2400" dirty="0" smtClean="0">
                <a:solidFill>
                  <a:srgbClr val="FF0000"/>
                </a:solidFill>
                <a:latin typeface="Consolas"/>
                <a:cs typeface="Consolas"/>
              </a:rPr>
              <a:t>:</a:t>
            </a:r>
          </a:p>
          <a:p>
            <a:pPr lvl="1"/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Studio delle prestazioni dei moduli INFN per il piano focale di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pSCT</a:t>
            </a:r>
            <a:r>
              <a:rPr lang="it-IT" sz="240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(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6-8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mesi con alcune settimane alla Madison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University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,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al sito di Veritas in Arizona e presso i laboratori di Na,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Ba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,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Pi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)</a:t>
            </a:r>
            <a:endParaRPr lang="it-IT" sz="2400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pPr lvl="1"/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Assemblaggio e caratterizzazione elettro-ottica dei moduli per il telescopio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pSCT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 (6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-8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mesi con alcune settimane nelle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laboratori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 INFN di Na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,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Ba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,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Pi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 test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facilities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)</a:t>
            </a:r>
          </a:p>
          <a:p>
            <a:r>
              <a:rPr lang="it-IT" sz="2400" b="1" dirty="0" smtClean="0">
                <a:solidFill>
                  <a:srgbClr val="FF6600"/>
                </a:solidFill>
                <a:latin typeface="Consolas"/>
                <a:cs typeface="Consolas"/>
              </a:rPr>
              <a:t>Analisi di fisica (</a:t>
            </a:r>
            <a:r>
              <a:rPr lang="it-IT" sz="2400" b="1" dirty="0" err="1" smtClean="0">
                <a:solidFill>
                  <a:srgbClr val="FF6600"/>
                </a:solidFill>
                <a:latin typeface="Consolas"/>
                <a:cs typeface="Consolas"/>
              </a:rPr>
              <a:t>MonteCarlo</a:t>
            </a:r>
            <a:r>
              <a:rPr lang="it-IT" sz="2400" b="1" dirty="0" smtClean="0">
                <a:solidFill>
                  <a:srgbClr val="FF6600"/>
                </a:solidFill>
                <a:latin typeface="Consolas"/>
                <a:cs typeface="Consolas"/>
              </a:rPr>
              <a:t>):</a:t>
            </a:r>
            <a:endParaRPr lang="it-IT" sz="2400" b="1" dirty="0" smtClean="0">
              <a:solidFill>
                <a:srgbClr val="FF6600"/>
              </a:solidFill>
              <a:latin typeface="Consolas"/>
              <a:cs typeface="Consolas"/>
            </a:endParaRPr>
          </a:p>
          <a:p>
            <a:pPr lvl="1"/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Potenziale di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rivelazione di materia oscura galattica con l’esperimento CTA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(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6-8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mesi con qualche settimana al centro SSDC dell’Agenzia Spaziale Italiana, in collaborazione con altri gruppi italiani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)</a:t>
            </a:r>
            <a:endParaRPr lang="it-IT" sz="2400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pPr lvl="1"/>
            <a:endParaRPr lang="it-IT" sz="2400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pPr lvl="1"/>
            <a:endParaRPr lang="it-IT" sz="2400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pPr marL="457200" lvl="1" indent="0">
              <a:buNone/>
            </a:pPr>
            <a:endParaRPr lang="it-IT" sz="2400" dirty="0" smtClean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0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s-2002-05-a-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262" y="-220983"/>
            <a:ext cx="10170334" cy="76277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0420" y="175209"/>
            <a:ext cx="8229600" cy="1143000"/>
          </a:xfrm>
        </p:spPr>
        <p:txBody>
          <a:bodyPr/>
          <a:lstStyle/>
          <a:p>
            <a:endParaRPr lang="it-IT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90166" y="2475957"/>
            <a:ext cx="627647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FFFF"/>
                </a:solidFill>
                <a:latin typeface="Consolas"/>
                <a:cs typeface="Consolas"/>
              </a:rPr>
              <a:t>Contatti: </a:t>
            </a:r>
          </a:p>
          <a:p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emanuele.fiandrini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@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unipg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.it</a:t>
            </a:r>
            <a:endParaRPr lang="it-IT" sz="3200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r>
              <a:rPr lang="it-IT" sz="3200" dirty="0" err="1">
                <a:solidFill>
                  <a:srgbClr val="FFFFFF"/>
                </a:solidFill>
                <a:latin typeface="Consolas"/>
                <a:cs typeface="Consolas"/>
              </a:rPr>
              <a:t>v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alerio.vagelli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@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unipg.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it</a:t>
            </a:r>
            <a:endParaRPr lang="it-IT" sz="3200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r>
              <a:rPr lang="it-IT" sz="3200" dirty="0" err="1">
                <a:solidFill>
                  <a:srgbClr val="FFFFFF"/>
                </a:solidFill>
                <a:latin typeface="Consolas"/>
                <a:cs typeface="Consolas"/>
              </a:rPr>
              <a:t>g</a:t>
            </a:r>
            <a:r>
              <a:rPr lang="it-IT" sz="3200" dirty="0" err="1" smtClean="0">
                <a:solidFill>
                  <a:srgbClr val="FFFFFF"/>
                </a:solidFill>
                <a:latin typeface="Consolas"/>
                <a:cs typeface="Consolas"/>
              </a:rPr>
              <a:t>iovanni.ambrosi@pg.infn.it</a:t>
            </a:r>
            <a:endParaRPr lang="it-IT" sz="3200" dirty="0" smtClean="0">
              <a:solidFill>
                <a:srgbClr val="FFFFFF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4184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SCT </a:t>
            </a:r>
            <a:r>
              <a:rPr lang="it-IT" sz="3200" b="1" dirty="0" err="1" smtClean="0"/>
              <a:t>Telescope</a:t>
            </a:r>
            <a:endParaRPr lang="en-US" sz="3200" b="1" dirty="0">
              <a:latin typeface="Helvetica Neue Medium"/>
              <a:cs typeface="Helvetica Neue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74" y="1512472"/>
            <a:ext cx="4663652" cy="2858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749" y="914416"/>
            <a:ext cx="869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Helvetica Neue"/>
                <a:cs typeface="Helvetica Neue"/>
              </a:rPr>
              <a:t>Schwarzschild-Couder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dual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mirror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optics</a:t>
            </a:r>
            <a:r>
              <a:rPr lang="it-IT" sz="2000" b="1" dirty="0" smtClean="0">
                <a:latin typeface="Helvetica Neue"/>
                <a:cs typeface="Helvetica Neue"/>
              </a:rPr>
              <a:t> Medium </a:t>
            </a:r>
            <a:r>
              <a:rPr lang="it-IT" sz="2000" b="1" dirty="0" err="1" smtClean="0">
                <a:latin typeface="Helvetica Neue"/>
                <a:cs typeface="Helvetica Neue"/>
              </a:rPr>
              <a:t>Size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Telescope</a:t>
            </a:r>
            <a:endParaRPr lang="it-IT" sz="1600" dirty="0" smtClean="0"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021" y="4186639"/>
            <a:ext cx="292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 Neue"/>
                <a:cs typeface="Helvetica Neue"/>
              </a:rPr>
              <a:t>Primary mirror (9.7m </a:t>
            </a:r>
            <a:r>
              <a:rPr lang="en-US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diam</a:t>
            </a:r>
            <a:r>
              <a:rPr lang="en-US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710" y="1897711"/>
            <a:ext cx="324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 Neue"/>
                <a:cs typeface="Helvetica Neue"/>
              </a:rPr>
              <a:t>Secondary mirror (5.4m </a:t>
            </a:r>
            <a:r>
              <a:rPr lang="en-US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diam</a:t>
            </a:r>
            <a:r>
              <a:rPr lang="en-US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4156" y="2640710"/>
            <a:ext cx="221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 Neue"/>
                <a:cs typeface="Helvetica Neue"/>
              </a:rPr>
              <a:t>Focal plane camera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762" y="4723864"/>
            <a:ext cx="856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Dual </a:t>
            </a:r>
            <a:r>
              <a:rPr lang="it-IT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mirror</a:t>
            </a:r>
            <a:r>
              <a:rPr lang="it-IT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optics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designed</a:t>
            </a:r>
            <a:r>
              <a:rPr lang="it-IT" dirty="0" smtClean="0">
                <a:latin typeface="Helvetica Neue Light"/>
                <a:cs typeface="Helvetica Neue Light"/>
              </a:rPr>
              <a:t> to </a:t>
            </a:r>
            <a:r>
              <a:rPr lang="it-IT" dirty="0" err="1" smtClean="0">
                <a:latin typeface="Helvetica Neue Light"/>
                <a:cs typeface="Helvetica Neue Light"/>
              </a:rPr>
              <a:t>cancel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aberration</a:t>
            </a:r>
            <a:r>
              <a:rPr lang="it-IT" dirty="0" smtClean="0">
                <a:latin typeface="Helvetica Neue Light"/>
                <a:cs typeface="Helvetica Neue Light"/>
              </a:rPr>
              <a:t> and de-</a:t>
            </a:r>
            <a:r>
              <a:rPr lang="it-IT" dirty="0" err="1" smtClean="0">
                <a:latin typeface="Helvetica Neue Light"/>
                <a:cs typeface="Helvetica Neue Light"/>
              </a:rPr>
              <a:t>magnify</a:t>
            </a:r>
            <a:r>
              <a:rPr lang="it-IT" dirty="0" smtClean="0">
                <a:latin typeface="Helvetica Neue Light"/>
                <a:cs typeface="Helvetica Neue Light"/>
              </a:rPr>
              <a:t> images, to be </a:t>
            </a:r>
            <a:r>
              <a:rPr lang="it-IT" dirty="0" err="1" smtClean="0">
                <a:latin typeface="Helvetica Neue Light"/>
                <a:cs typeface="Helvetica Neue Light"/>
              </a:rPr>
              <a:t>compatible</a:t>
            </a:r>
            <a:r>
              <a:rPr lang="it-IT" dirty="0" smtClean="0">
                <a:latin typeface="Helvetica Neue Light"/>
                <a:cs typeface="Helvetica Neue Light"/>
              </a:rPr>
              <a:t> with </a:t>
            </a:r>
            <a:r>
              <a:rPr lang="it-IT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compact high-</a:t>
            </a:r>
            <a:r>
              <a:rPr lang="it-IT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resolution</a:t>
            </a:r>
            <a:r>
              <a:rPr lang="it-IT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SiPM</a:t>
            </a:r>
            <a:r>
              <a:rPr lang="it-IT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camera</a:t>
            </a:r>
            <a:r>
              <a:rPr lang="it-IT" dirty="0" smtClean="0">
                <a:latin typeface="Helvetica Neue Light"/>
                <a:cs typeface="Helvetica Neue Light"/>
              </a:rPr>
              <a:t> and </a:t>
            </a:r>
            <a:r>
              <a:rPr lang="it-IT" dirty="0" err="1" smtClean="0">
                <a:latin typeface="Helvetica Neue Light"/>
                <a:cs typeface="Helvetica Neue Light"/>
              </a:rPr>
              <a:t>resulting</a:t>
            </a:r>
            <a:r>
              <a:rPr lang="it-IT" dirty="0" smtClean="0">
                <a:latin typeface="Helvetica Neue Light"/>
                <a:cs typeface="Helvetica Neue Light"/>
              </a:rPr>
              <a:t> in a </a:t>
            </a:r>
            <a:r>
              <a:rPr lang="it-IT" dirty="0" err="1" smtClean="0">
                <a:latin typeface="Helvetica Neue Light"/>
                <a:cs typeface="Helvetica Neue Light"/>
              </a:rPr>
              <a:t>smaller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point</a:t>
            </a:r>
            <a:r>
              <a:rPr lang="it-IT" dirty="0" smtClean="0">
                <a:latin typeface="Helvetica Neue Light"/>
                <a:cs typeface="Helvetica Neue Light"/>
              </a:rPr>
              <a:t> spread </a:t>
            </a:r>
            <a:r>
              <a:rPr lang="it-IT" dirty="0" err="1" smtClean="0">
                <a:latin typeface="Helvetica Neue Light"/>
                <a:cs typeface="Helvetica Neue Light"/>
              </a:rPr>
              <a:t>function</a:t>
            </a:r>
            <a:r>
              <a:rPr lang="it-IT" dirty="0" smtClean="0">
                <a:latin typeface="Helvetica Neue Light"/>
                <a:cs typeface="Helvetica Neue Light"/>
              </a:rPr>
              <a:t> (PSF) and </a:t>
            </a:r>
            <a:r>
              <a:rPr lang="it-IT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improved</a:t>
            </a:r>
            <a:r>
              <a:rPr lang="it-IT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angular</a:t>
            </a:r>
            <a:r>
              <a:rPr lang="it-IT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resolution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than</a:t>
            </a:r>
            <a:r>
              <a:rPr lang="it-IT" dirty="0" smtClean="0">
                <a:latin typeface="Helvetica Neue Light"/>
                <a:cs typeface="Helvetica Neue Light"/>
              </a:rPr>
              <a:t> the </a:t>
            </a:r>
            <a:r>
              <a:rPr lang="it-IT" dirty="0" err="1" smtClean="0">
                <a:latin typeface="Helvetica Neue Light"/>
                <a:cs typeface="Helvetica Neue Light"/>
              </a:rPr>
              <a:t>classical</a:t>
            </a:r>
            <a:r>
              <a:rPr lang="it-IT" dirty="0" smtClean="0">
                <a:latin typeface="Helvetica Neue Light"/>
                <a:cs typeface="Helvetica Neue Light"/>
              </a:rPr>
              <a:t> single </a:t>
            </a:r>
            <a:r>
              <a:rPr lang="it-IT" dirty="0" err="1" smtClean="0">
                <a:latin typeface="Helvetica Neue Light"/>
                <a:cs typeface="Helvetica Neue Light"/>
              </a:rPr>
              <a:t>mirror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Cherenkov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Telescope</a:t>
            </a:r>
            <a:r>
              <a:rPr lang="it-IT" dirty="0" smtClean="0">
                <a:latin typeface="Helvetica Neue Light"/>
                <a:cs typeface="Helvetica Neue Light"/>
              </a:rPr>
              <a:t>.</a:t>
            </a:r>
          </a:p>
        </p:txBody>
      </p:sp>
      <p:pic>
        <p:nvPicPr>
          <p:cNvPr id="11" name="Picture 10" descr="Screen Shot 2017-03-06 at 18.32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30" y="1314526"/>
            <a:ext cx="2657172" cy="326573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175250" y="2143125"/>
            <a:ext cx="3048000" cy="1762125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leverei questa slide, molto tecnica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924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7"/>
          <p:cNvSpPr>
            <a:spLocks noGrp="1"/>
          </p:cNvSpPr>
          <p:nvPr>
            <p:ph type="subTitle" idx="4294967295"/>
          </p:nvPr>
        </p:nvSpPr>
        <p:spPr>
          <a:xfrm>
            <a:off x="1195921" y="581542"/>
            <a:ext cx="6413501" cy="1287462"/>
          </a:xfrm>
        </p:spPr>
        <p:txBody>
          <a:bodyPr>
            <a:normAutofit/>
          </a:bodyPr>
          <a:lstStyle/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The </a:t>
            </a:r>
            <a:r>
              <a:rPr lang="it-IT" sz="2800" dirty="0" err="1" smtClean="0">
                <a:solidFill>
                  <a:schemeClr val="tx1"/>
                </a:solidFill>
              </a:rPr>
              <a:t>Schwarzschild</a:t>
            </a:r>
            <a:r>
              <a:rPr lang="it-IT" sz="2800" dirty="0" smtClean="0">
                <a:solidFill>
                  <a:schemeClr val="tx1"/>
                </a:solidFill>
              </a:rPr>
              <a:t>–</a:t>
            </a:r>
            <a:r>
              <a:rPr lang="it-IT" sz="2800" dirty="0" err="1" smtClean="0">
                <a:solidFill>
                  <a:schemeClr val="tx1"/>
                </a:solidFill>
              </a:rPr>
              <a:t>Couder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Telescope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</a:rPr>
              <a:t>prototype</a:t>
            </a:r>
            <a:r>
              <a:rPr lang="it-IT" sz="2800" dirty="0" smtClean="0">
                <a:solidFill>
                  <a:schemeClr val="tx1"/>
                </a:solidFill>
              </a:rPr>
              <a:t> (</a:t>
            </a:r>
            <a:r>
              <a:rPr lang="it-IT" sz="2800" dirty="0" err="1" smtClean="0">
                <a:solidFill>
                  <a:schemeClr val="tx1"/>
                </a:solidFill>
              </a:rPr>
              <a:t>pSCT</a:t>
            </a:r>
            <a:r>
              <a:rPr lang="it-IT" sz="2800" dirty="0" smtClean="0">
                <a:solidFill>
                  <a:schemeClr val="tx1"/>
                </a:solidFill>
              </a:rPr>
              <a:t>)</a:t>
            </a:r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1760" y="1754868"/>
            <a:ext cx="8839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latin typeface="Helvetica Neue Light"/>
                <a:cs typeface="Helvetica Neue Light"/>
              </a:rPr>
              <a:t>INFN </a:t>
            </a:r>
            <a:r>
              <a:rPr lang="it-IT" sz="2000" dirty="0" err="1" smtClean="0">
                <a:latin typeface="Helvetica Neue Light"/>
                <a:cs typeface="Helvetica Neue Light"/>
              </a:rPr>
              <a:t>is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involved</a:t>
            </a:r>
            <a:r>
              <a:rPr lang="it-IT" sz="2000" dirty="0" smtClean="0">
                <a:latin typeface="Helvetica Neue Light"/>
                <a:cs typeface="Helvetica Neue Light"/>
              </a:rPr>
              <a:t> in the R&amp;D </a:t>
            </a:r>
            <a:r>
              <a:rPr lang="it-IT" sz="2000" dirty="0" err="1" smtClean="0">
                <a:latin typeface="Helvetica Neue Light"/>
                <a:cs typeface="Helvetica Neue Light"/>
              </a:rPr>
              <a:t>effort</a:t>
            </a:r>
            <a:r>
              <a:rPr lang="it-IT" sz="2000" dirty="0" smtClean="0">
                <a:latin typeface="Helvetica Neue Light"/>
                <a:cs typeface="Helvetica Neue Light"/>
              </a:rPr>
              <a:t> for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development</a:t>
            </a:r>
            <a:r>
              <a:rPr lang="it-IT" sz="2000" dirty="0" smtClean="0">
                <a:latin typeface="Helvetica Neue Light"/>
                <a:cs typeface="Helvetica Neue Light"/>
              </a:rPr>
              <a:t> of a </a:t>
            </a:r>
            <a:r>
              <a:rPr lang="it-IT" sz="2000" dirty="0" err="1" smtClean="0">
                <a:latin typeface="Helvetica Neue Light"/>
                <a:cs typeface="Helvetica Neue Light"/>
              </a:rPr>
              <a:t>possible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solution</a:t>
            </a:r>
            <a:r>
              <a:rPr lang="it-IT" sz="2000" dirty="0" smtClean="0">
                <a:latin typeface="Helvetica Neue Light"/>
                <a:cs typeface="Helvetica Neue Light"/>
              </a:rPr>
              <a:t> for </a:t>
            </a:r>
            <a:r>
              <a:rPr lang="it-IT" sz="2000" dirty="0" err="1" smtClean="0">
                <a:latin typeface="Helvetica Neue Light"/>
                <a:cs typeface="Helvetica Neue Light"/>
              </a:rPr>
              <a:t>one</a:t>
            </a:r>
            <a:r>
              <a:rPr lang="it-IT" sz="2000" dirty="0" smtClean="0">
                <a:latin typeface="Helvetica Neue Light"/>
                <a:cs typeface="Helvetica Neue Light"/>
              </a:rPr>
              <a:t> of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Cherenkov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photon</a:t>
            </a:r>
            <a:r>
              <a:rPr lang="it-IT" sz="2000" dirty="0" smtClean="0">
                <a:latin typeface="Helvetica Neue Light"/>
                <a:cs typeface="Helvetica Neue Light"/>
              </a:rPr>
              <a:t> camera </a:t>
            </a:r>
            <a:r>
              <a:rPr lang="it-IT" sz="2000" dirty="0" err="1" smtClean="0">
                <a:latin typeface="Helvetica Neue Light"/>
                <a:cs typeface="Helvetica Neue Light"/>
              </a:rPr>
              <a:t>designs</a:t>
            </a:r>
            <a:r>
              <a:rPr lang="it-IT" sz="2000" dirty="0" smtClean="0">
                <a:latin typeface="Helvetica Neue Light"/>
                <a:cs typeface="Helvetica Neue Light"/>
              </a:rPr>
              <a:t>, </a:t>
            </a:r>
            <a:r>
              <a:rPr lang="it-IT" sz="2000" dirty="0" err="1" smtClean="0">
                <a:latin typeface="Helvetica Neue Light"/>
                <a:cs typeface="Helvetica Neue Light"/>
              </a:rPr>
              <a:t>working</a:t>
            </a:r>
            <a:r>
              <a:rPr lang="it-IT" sz="2000" dirty="0" smtClean="0">
                <a:latin typeface="Helvetica Neue Light"/>
                <a:cs typeface="Helvetica Neue Light"/>
              </a:rPr>
              <a:t> on </a:t>
            </a:r>
            <a:r>
              <a:rPr lang="it-IT" sz="2000" dirty="0" err="1" smtClean="0">
                <a:latin typeface="Helvetica Neue Light"/>
                <a:cs typeface="Helvetica Neue Light"/>
              </a:rPr>
              <a:t>replacing</a:t>
            </a:r>
            <a:r>
              <a:rPr lang="it-IT" sz="2000" dirty="0" smtClean="0">
                <a:latin typeface="Helvetica Neue Light"/>
                <a:cs typeface="Helvetica Neue Light"/>
              </a:rPr>
              <a:t> the Hamamatsu MPPC S12642-0404PA-50 with </a:t>
            </a:r>
            <a:r>
              <a:rPr lang="it-IT" sz="2000" dirty="0" err="1" smtClean="0">
                <a:latin typeface="Helvetica Neue Light"/>
                <a:cs typeface="Helvetica Neue Light"/>
              </a:rPr>
              <a:t>SiPM</a:t>
            </a:r>
            <a:r>
              <a:rPr lang="it-IT" sz="2000" dirty="0" smtClean="0">
                <a:latin typeface="Helvetica Neue Light"/>
                <a:cs typeface="Helvetica Neue Light"/>
              </a:rPr>
              <a:t>  from Fondazione Bruno Kessler (FBK), High </a:t>
            </a:r>
            <a:r>
              <a:rPr lang="it-IT" sz="2000" dirty="0" err="1" smtClean="0">
                <a:latin typeface="Helvetica Neue Light"/>
                <a:cs typeface="Helvetica Neue Light"/>
              </a:rPr>
              <a:t>Density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Near</a:t>
            </a:r>
            <a:r>
              <a:rPr lang="it-IT" sz="2000" dirty="0" smtClean="0">
                <a:latin typeface="Helvetica Neue Light"/>
                <a:cs typeface="Helvetica Neue Light"/>
              </a:rPr>
              <a:t> UV </a:t>
            </a:r>
            <a:r>
              <a:rPr lang="it-IT" sz="2000" dirty="0" err="1" smtClean="0">
                <a:latin typeface="Helvetica Neue Light"/>
                <a:cs typeface="Helvetica Neue Light"/>
              </a:rPr>
              <a:t>SiPMs</a:t>
            </a:r>
            <a:r>
              <a:rPr lang="it-IT" sz="2000" dirty="0" smtClean="0">
                <a:latin typeface="Helvetica Neue Light"/>
                <a:cs typeface="Helvetica Neue Light"/>
              </a:rPr>
              <a:t> (NUV-HD) with </a:t>
            </a:r>
            <a:r>
              <a:rPr lang="it-IT" sz="2000" dirty="0" err="1" smtClean="0">
                <a:latin typeface="Helvetica Neue Light"/>
                <a:cs typeface="Helvetica Neue Light"/>
              </a:rPr>
              <a:t>higher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detection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efficiency</a:t>
            </a:r>
            <a:r>
              <a:rPr lang="it-IT" sz="2000" dirty="0" smtClean="0">
                <a:latin typeface="Helvetica Neue Light"/>
                <a:cs typeface="Helvetica Neue Light"/>
              </a:rPr>
              <a:t> for UV </a:t>
            </a:r>
            <a:r>
              <a:rPr lang="it-IT" sz="2000" dirty="0" err="1" smtClean="0">
                <a:latin typeface="Helvetica Neue Light"/>
                <a:cs typeface="Helvetica Neue Light"/>
              </a:rPr>
              <a:t>photons</a:t>
            </a:r>
            <a:r>
              <a:rPr lang="it-IT" sz="2000" dirty="0" smtClean="0">
                <a:latin typeface="Helvetica Neue Light"/>
                <a:cs typeface="Helvetica Neue Light"/>
              </a:rPr>
              <a:t>. </a:t>
            </a:r>
          </a:p>
          <a:p>
            <a:pPr algn="just"/>
            <a:endParaRPr lang="it-IT" sz="2000" dirty="0">
              <a:latin typeface="Helvetica Neue Light"/>
              <a:cs typeface="Helvetica Neue Light"/>
            </a:endParaRPr>
          </a:p>
          <a:p>
            <a:pPr algn="just"/>
            <a:r>
              <a:rPr lang="it-IT" sz="2000" dirty="0">
                <a:latin typeface="Helvetica Neue Light"/>
                <a:cs typeface="Helvetica Neue Light"/>
              </a:rPr>
              <a:t>To test the </a:t>
            </a:r>
            <a:r>
              <a:rPr lang="it-IT" sz="2000" dirty="0" err="1">
                <a:latin typeface="Helvetica Neue Light"/>
                <a:cs typeface="Helvetica Neue Light"/>
              </a:rPr>
              <a:t>feasibility</a:t>
            </a:r>
            <a:r>
              <a:rPr lang="it-IT" sz="2000" dirty="0">
                <a:latin typeface="Helvetica Neue Light"/>
                <a:cs typeface="Helvetica Neue Light"/>
              </a:rPr>
              <a:t> and the performance of </a:t>
            </a:r>
            <a:r>
              <a:rPr lang="it-IT" sz="2000" dirty="0" err="1">
                <a:latin typeface="Helvetica Neue Light"/>
                <a:cs typeface="Helvetica Neue Light"/>
              </a:rPr>
              <a:t>SiPM</a:t>
            </a:r>
            <a:r>
              <a:rPr lang="it-IT" sz="2000" dirty="0"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latin typeface="Helvetica Neue Light"/>
                <a:cs typeface="Helvetica Neue Light"/>
              </a:rPr>
              <a:t>cameras</a:t>
            </a:r>
            <a:r>
              <a:rPr lang="it-IT" sz="2000" dirty="0">
                <a:latin typeface="Helvetica Neue Light"/>
                <a:cs typeface="Helvetica Neue Light"/>
              </a:rPr>
              <a:t>, a </a:t>
            </a:r>
            <a:r>
              <a:rPr lang="it-IT" sz="2000" dirty="0" err="1">
                <a:latin typeface="Helvetica Neue Light"/>
                <a:cs typeface="Helvetica Neue Light"/>
              </a:rPr>
              <a:t>focal</a:t>
            </a:r>
            <a:r>
              <a:rPr lang="it-IT" sz="2000" dirty="0"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latin typeface="Helvetica Neue Light"/>
                <a:cs typeface="Helvetica Neue Light"/>
              </a:rPr>
              <a:t>plane</a:t>
            </a:r>
            <a:r>
              <a:rPr lang="it-IT" sz="2000" dirty="0">
                <a:latin typeface="Helvetica Neue Light"/>
                <a:cs typeface="Helvetica Neue Light"/>
              </a:rPr>
              <a:t> camera </a:t>
            </a:r>
            <a:r>
              <a:rPr lang="it-IT" sz="2000" dirty="0" err="1">
                <a:latin typeface="Helvetica Neue Light"/>
                <a:cs typeface="Helvetica Neue Light"/>
              </a:rPr>
              <a:t>prototype</a:t>
            </a:r>
            <a:r>
              <a:rPr lang="it-IT" sz="2000" dirty="0"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latin typeface="Helvetica Neue Light"/>
                <a:cs typeface="Helvetica Neue Light"/>
              </a:rPr>
              <a:t>module</a:t>
            </a:r>
            <a:r>
              <a:rPr lang="it-IT" sz="2000" dirty="0">
                <a:latin typeface="Helvetica Neue Light"/>
                <a:cs typeface="Helvetica Neue Light"/>
              </a:rPr>
              <a:t>, </a:t>
            </a:r>
            <a:r>
              <a:rPr lang="it-IT" sz="2000" dirty="0" err="1">
                <a:latin typeface="Helvetica Neue Light"/>
                <a:cs typeface="Helvetica Neue Light"/>
              </a:rPr>
              <a:t>upgraded</a:t>
            </a:r>
            <a:r>
              <a:rPr lang="it-IT" sz="2000" dirty="0">
                <a:latin typeface="Helvetica Neue Light"/>
                <a:cs typeface="Helvetica Neue Light"/>
              </a:rPr>
              <a:t> with High </a:t>
            </a:r>
            <a:r>
              <a:rPr lang="it-IT" sz="2000" dirty="0" err="1">
                <a:latin typeface="Helvetica Neue Light"/>
                <a:cs typeface="Helvetica Neue Light"/>
              </a:rPr>
              <a:t>Density</a:t>
            </a:r>
            <a:r>
              <a:rPr lang="it-IT" sz="2000" dirty="0">
                <a:latin typeface="Helvetica Neue Light"/>
                <a:cs typeface="Helvetica Neue Light"/>
              </a:rPr>
              <a:t> NUV – </a:t>
            </a:r>
            <a:r>
              <a:rPr lang="it-IT" sz="2000" dirty="0" err="1">
                <a:latin typeface="Helvetica Neue Light"/>
                <a:cs typeface="Helvetica Neue Light"/>
              </a:rPr>
              <a:t>SiPMs</a:t>
            </a:r>
            <a:r>
              <a:rPr lang="it-IT" sz="2000" dirty="0">
                <a:latin typeface="Helvetica Neue Light"/>
                <a:cs typeface="Helvetica Neue Light"/>
              </a:rPr>
              <a:t>, </a:t>
            </a:r>
            <a:r>
              <a:rPr lang="it-IT" sz="2000" dirty="0" err="1">
                <a:latin typeface="Helvetica Neue Light"/>
                <a:cs typeface="Helvetica Neue Light"/>
              </a:rPr>
              <a:t>produced</a:t>
            </a:r>
            <a:r>
              <a:rPr lang="it-IT" sz="2000" dirty="0">
                <a:latin typeface="Helvetica Neue Light"/>
                <a:cs typeface="Helvetica Neue Light"/>
              </a:rPr>
              <a:t> by FBK, </a:t>
            </a:r>
            <a:r>
              <a:rPr lang="it-IT" sz="2000" dirty="0" err="1">
                <a:latin typeface="Helvetica Neue Light"/>
                <a:cs typeface="Helvetica Neue Light"/>
              </a:rPr>
              <a:t>is</a:t>
            </a:r>
            <a:r>
              <a:rPr lang="it-IT" sz="2000" dirty="0"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latin typeface="Helvetica Neue Light"/>
                <a:cs typeface="Helvetica Neue Light"/>
              </a:rPr>
              <a:t>being</a:t>
            </a:r>
            <a:r>
              <a:rPr lang="it-IT" sz="2000" dirty="0"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latin typeface="Helvetica Neue Light"/>
                <a:cs typeface="Helvetica Neue Light"/>
              </a:rPr>
              <a:t>assembled</a:t>
            </a:r>
            <a:r>
              <a:rPr lang="it-IT" sz="2000" dirty="0">
                <a:latin typeface="Helvetica Neue Light"/>
                <a:cs typeface="Helvetica Neue Light"/>
              </a:rPr>
              <a:t> to be </a:t>
            </a:r>
            <a:r>
              <a:rPr lang="it-IT" sz="2000" dirty="0" err="1">
                <a:latin typeface="Helvetica Neue Light"/>
                <a:cs typeface="Helvetica Neue Light"/>
              </a:rPr>
              <a:t>mounted</a:t>
            </a:r>
            <a:r>
              <a:rPr lang="it-IT" sz="2000" dirty="0">
                <a:latin typeface="Helvetica Neue Light"/>
                <a:cs typeface="Helvetica Neue Light"/>
              </a:rPr>
              <a:t> on </a:t>
            </a:r>
            <a:r>
              <a:rPr lang="it-IT" sz="2000" dirty="0" err="1">
                <a:latin typeface="Helvetica Neue Light"/>
                <a:cs typeface="Helvetica Neue Light"/>
              </a:rPr>
              <a:t>pSCT</a:t>
            </a:r>
            <a:r>
              <a:rPr lang="it-IT" sz="2000" dirty="0"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latin typeface="Helvetica Neue Light"/>
                <a:cs typeface="Helvetica Neue Light"/>
              </a:rPr>
              <a:t>at</a:t>
            </a:r>
            <a:r>
              <a:rPr lang="it-IT" sz="2000" dirty="0">
                <a:latin typeface="Helvetica Neue Light"/>
                <a:cs typeface="Helvetica Neue Light"/>
              </a:rPr>
              <a:t> the VERITAS site </a:t>
            </a:r>
            <a:r>
              <a:rPr lang="it-IT" sz="2000" dirty="0" smtClean="0">
                <a:latin typeface="Helvetica Neue Light"/>
                <a:cs typeface="Helvetica Neue Light"/>
              </a:rPr>
              <a:t>in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next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months</a:t>
            </a:r>
            <a:r>
              <a:rPr lang="it-IT" sz="2000" dirty="0" smtClean="0">
                <a:latin typeface="Helvetica Neue Light"/>
                <a:cs typeface="Helvetica Neue Light"/>
              </a:rPr>
              <a:t>.</a:t>
            </a:r>
          </a:p>
          <a:p>
            <a:pPr algn="just"/>
            <a:endParaRPr lang="it-IT" sz="2000" dirty="0" smtClean="0">
              <a:latin typeface="Helvetica Neue Light"/>
              <a:cs typeface="Helvetica Neue Light"/>
            </a:endParaRPr>
          </a:p>
          <a:p>
            <a:pPr algn="just"/>
            <a:r>
              <a:rPr lang="it-IT" sz="2000" dirty="0" smtClean="0">
                <a:latin typeface="Helvetica Neue Light"/>
                <a:cs typeface="Helvetica Neue Light"/>
              </a:rPr>
              <a:t>INFN </a:t>
            </a:r>
            <a:r>
              <a:rPr lang="it-IT" sz="2000" dirty="0" err="1" smtClean="0">
                <a:latin typeface="Helvetica Neue Light"/>
                <a:cs typeface="Helvetica Neue Light"/>
              </a:rPr>
              <a:t>is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currently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developing</a:t>
            </a:r>
            <a:r>
              <a:rPr lang="it-IT" sz="2000" dirty="0" smtClean="0">
                <a:latin typeface="Helvetica Neue Light"/>
                <a:cs typeface="Helvetica Neue Light"/>
              </a:rPr>
              <a:t>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preamplifiers</a:t>
            </a:r>
            <a:r>
              <a:rPr lang="it-IT" sz="2000" dirty="0" smtClean="0">
                <a:latin typeface="Helvetica Neue Light"/>
                <a:cs typeface="Helvetica Neue Light"/>
              </a:rPr>
              <a:t> and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carrier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boards</a:t>
            </a:r>
            <a:r>
              <a:rPr lang="it-IT" sz="2000" dirty="0" smtClean="0">
                <a:latin typeface="Helvetica Neue Light"/>
                <a:cs typeface="Helvetica Neue Light"/>
              </a:rPr>
              <a:t> for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SiPM</a:t>
            </a:r>
            <a:r>
              <a:rPr lang="it-IT" sz="2000" dirty="0" smtClean="0">
                <a:latin typeface="Helvetica Neue Light"/>
                <a:cs typeface="Helvetica Neue Light"/>
              </a:rPr>
              <a:t> chips </a:t>
            </a:r>
            <a:r>
              <a:rPr lang="it-IT" sz="2000" dirty="0" err="1" smtClean="0">
                <a:latin typeface="Helvetica Neue Light"/>
                <a:cs typeface="Helvetica Neue Light"/>
              </a:rPr>
              <a:t>that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interface</a:t>
            </a:r>
            <a:r>
              <a:rPr lang="it-IT" sz="2000" dirty="0" smtClean="0">
                <a:latin typeface="Helvetica Neue Light"/>
                <a:cs typeface="Helvetica Neue Light"/>
              </a:rPr>
              <a:t> with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mechanics</a:t>
            </a:r>
            <a:r>
              <a:rPr lang="it-IT" sz="2000" dirty="0" smtClean="0">
                <a:latin typeface="Helvetica Neue Light"/>
                <a:cs typeface="Helvetica Neue Light"/>
              </a:rPr>
              <a:t> of the camera for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pSCT</a:t>
            </a:r>
            <a:r>
              <a:rPr lang="it-IT" sz="2000" dirty="0" smtClean="0">
                <a:latin typeface="Helvetica Neue Light"/>
                <a:cs typeface="Helvetica Neue Light"/>
              </a:rPr>
              <a:t> Medium </a:t>
            </a:r>
            <a:r>
              <a:rPr lang="it-IT" sz="2000" dirty="0" err="1" smtClean="0">
                <a:latin typeface="Helvetica Neue Light"/>
                <a:cs typeface="Helvetica Neue Light"/>
              </a:rPr>
              <a:t>Size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Telescope</a:t>
            </a:r>
            <a:r>
              <a:rPr lang="it-IT" sz="2000" dirty="0" smtClean="0">
                <a:latin typeface="Helvetica Neue Light"/>
                <a:cs typeface="Helvetica Neue Light"/>
              </a:rPr>
              <a:t> (BA, PG, NA, PI). </a:t>
            </a:r>
          </a:p>
        </p:txBody>
      </p:sp>
    </p:spTree>
    <p:extLst>
      <p:ext uri="{BB962C8B-B14F-4D97-AF65-F5344CB8AC3E}">
        <p14:creationId xmlns:p14="http://schemas.microsoft.com/office/powerpoint/2010/main" val="6971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INFN </a:t>
            </a:r>
            <a:r>
              <a:rPr lang="it-IT" dirty="0" err="1" smtClean="0"/>
              <a:t>activity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4583" y="1600200"/>
            <a:ext cx="8879417" cy="4852125"/>
          </a:xfrm>
        </p:spPr>
        <p:txBody>
          <a:bodyPr>
            <a:normAutofit/>
          </a:bodyPr>
          <a:lstStyle/>
          <a:p>
            <a:r>
              <a:rPr lang="it-IT" dirty="0" smtClean="0"/>
              <a:t>Perugia 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in:</a:t>
            </a:r>
          </a:p>
          <a:p>
            <a:pPr lvl="1"/>
            <a:r>
              <a:rPr lang="it-IT" dirty="0" smtClean="0"/>
              <a:t>R&amp;D for new </a:t>
            </a:r>
            <a:r>
              <a:rPr lang="it-IT" dirty="0" err="1" smtClean="0"/>
              <a:t>generations</a:t>
            </a:r>
            <a:r>
              <a:rPr lang="it-IT" dirty="0" smtClean="0"/>
              <a:t> of </a:t>
            </a:r>
            <a:r>
              <a:rPr lang="it-IT" dirty="0" err="1" smtClean="0"/>
              <a:t>silicon</a:t>
            </a:r>
            <a:r>
              <a:rPr lang="it-IT" dirty="0" smtClean="0"/>
              <a:t> light detectors (Si </a:t>
            </a:r>
            <a:r>
              <a:rPr lang="it-IT" dirty="0" err="1" smtClean="0"/>
              <a:t>PhotoMultipliers</a:t>
            </a:r>
            <a:r>
              <a:rPr lang="it-IT" dirty="0" smtClean="0"/>
              <a:t>), </a:t>
            </a:r>
            <a:r>
              <a:rPr lang="it-IT" dirty="0" err="1" smtClean="0"/>
              <a:t>optimized</a:t>
            </a:r>
            <a:r>
              <a:rPr lang="it-IT" dirty="0" smtClean="0"/>
              <a:t> for the </a:t>
            </a:r>
            <a:r>
              <a:rPr lang="it-IT" dirty="0" err="1" smtClean="0"/>
              <a:t>cherenkov</a:t>
            </a:r>
            <a:r>
              <a:rPr lang="it-IT" dirty="0" smtClean="0"/>
              <a:t> </a:t>
            </a:r>
            <a:r>
              <a:rPr lang="it-IT" dirty="0" err="1" smtClean="0"/>
              <a:t>near</a:t>
            </a:r>
            <a:r>
              <a:rPr lang="it-IT" dirty="0" smtClean="0"/>
              <a:t> UV light </a:t>
            </a:r>
            <a:r>
              <a:rPr lang="it-IT" dirty="0" err="1" smtClean="0"/>
              <a:t>spectrum</a:t>
            </a:r>
            <a:r>
              <a:rPr lang="it-IT" dirty="0" smtClean="0"/>
              <a:t>,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r>
              <a:rPr lang="it-IT" dirty="0" smtClean="0"/>
              <a:t>, high </a:t>
            </a:r>
            <a:r>
              <a:rPr lang="it-IT" dirty="0" err="1" smtClean="0"/>
              <a:t>dynamic</a:t>
            </a:r>
            <a:r>
              <a:rPr lang="it-IT" dirty="0" smtClean="0"/>
              <a:t> </a:t>
            </a:r>
            <a:r>
              <a:rPr lang="it-IT" dirty="0" err="1" smtClean="0"/>
              <a:t>range</a:t>
            </a:r>
            <a:r>
              <a:rPr lang="it-IT" dirty="0" smtClean="0"/>
              <a:t> and fast </a:t>
            </a:r>
            <a:r>
              <a:rPr lang="it-IT" dirty="0" err="1" smtClean="0"/>
              <a:t>signals</a:t>
            </a:r>
            <a:endParaRPr lang="it-IT" dirty="0" smtClean="0"/>
          </a:p>
          <a:p>
            <a:pPr lvl="1"/>
            <a:r>
              <a:rPr lang="it-IT" dirty="0"/>
              <a:t>T</a:t>
            </a:r>
            <a:r>
              <a:rPr lang="it-IT" dirty="0" smtClean="0"/>
              <a:t>he </a:t>
            </a:r>
            <a:r>
              <a:rPr lang="it-IT" dirty="0" err="1" smtClean="0"/>
              <a:t>assembling</a:t>
            </a:r>
            <a:r>
              <a:rPr lang="it-IT" dirty="0" smtClean="0"/>
              <a:t>, </a:t>
            </a:r>
            <a:r>
              <a:rPr lang="it-IT" dirty="0" err="1" smtClean="0"/>
              <a:t>electro-optical</a:t>
            </a:r>
            <a:r>
              <a:rPr lang="it-IT" dirty="0" smtClean="0"/>
              <a:t> </a:t>
            </a:r>
            <a:r>
              <a:rPr lang="it-IT" dirty="0" err="1" smtClean="0"/>
              <a:t>characterization</a:t>
            </a:r>
            <a:r>
              <a:rPr lang="it-IT" dirty="0" smtClean="0"/>
              <a:t>, </a:t>
            </a:r>
            <a:r>
              <a:rPr lang="it-IT" dirty="0" err="1" smtClean="0"/>
              <a:t>installation</a:t>
            </a:r>
            <a:r>
              <a:rPr lang="it-IT" dirty="0" smtClean="0"/>
              <a:t> of the </a:t>
            </a:r>
            <a:r>
              <a:rPr lang="it-IT" dirty="0" err="1" smtClean="0"/>
              <a:t>modules</a:t>
            </a:r>
            <a:r>
              <a:rPr lang="it-IT" dirty="0" smtClean="0"/>
              <a:t> in the camera </a:t>
            </a:r>
            <a:r>
              <a:rPr lang="it-IT" dirty="0" err="1" smtClean="0"/>
              <a:t>focal</a:t>
            </a:r>
            <a:r>
              <a:rPr lang="it-IT" dirty="0" smtClean="0"/>
              <a:t> </a:t>
            </a:r>
            <a:r>
              <a:rPr lang="it-IT" dirty="0" err="1" smtClean="0"/>
              <a:t>plane</a:t>
            </a:r>
            <a:r>
              <a:rPr lang="it-IT" dirty="0" smtClean="0"/>
              <a:t> in USA</a:t>
            </a:r>
            <a:endParaRPr lang="it-IT" dirty="0"/>
          </a:p>
          <a:p>
            <a:pPr lvl="1"/>
            <a:r>
              <a:rPr lang="it-IT" dirty="0" smtClean="0"/>
              <a:t>data </a:t>
            </a:r>
            <a:r>
              <a:rPr lang="it-IT" dirty="0" err="1" smtClean="0"/>
              <a:t>analysis</a:t>
            </a:r>
            <a:r>
              <a:rPr lang="it-IT" dirty="0" smtClean="0"/>
              <a:t> of the camera </a:t>
            </a:r>
            <a:r>
              <a:rPr lang="it-IT" dirty="0" err="1" smtClean="0"/>
              <a:t>modules</a:t>
            </a:r>
            <a:r>
              <a:rPr lang="it-IT" dirty="0" smtClean="0"/>
              <a:t>, </a:t>
            </a:r>
            <a:r>
              <a:rPr lang="it-IT" dirty="0" err="1" smtClean="0"/>
              <a:t>equipped</a:t>
            </a:r>
            <a:r>
              <a:rPr lang="it-IT" dirty="0" smtClean="0"/>
              <a:t> with </a:t>
            </a:r>
            <a:r>
              <a:rPr lang="it-IT" dirty="0" err="1" smtClean="0"/>
              <a:t>SiPM</a:t>
            </a:r>
            <a:r>
              <a:rPr lang="it-IT" dirty="0" smtClean="0"/>
              <a:t>, for the </a:t>
            </a:r>
            <a:r>
              <a:rPr lang="it-IT" dirty="0" smtClean="0">
                <a:solidFill>
                  <a:srgbClr val="FF0000"/>
                </a:solidFill>
              </a:rPr>
              <a:t>SCT </a:t>
            </a:r>
            <a:r>
              <a:rPr lang="it-IT" dirty="0" err="1" smtClean="0">
                <a:solidFill>
                  <a:srgbClr val="FF0000"/>
                </a:solidFill>
              </a:rPr>
              <a:t>prototype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5175250" y="2143125"/>
            <a:ext cx="3048000" cy="1762125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Accorperei in maniera sintetica con la slide precedente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359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FBK NUV-HD </a:t>
            </a:r>
            <a:r>
              <a:rPr lang="it-IT" sz="3200" b="1" dirty="0" err="1" smtClean="0"/>
              <a:t>SiPM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sensors</a:t>
            </a:r>
            <a:endParaRPr lang="en-US" sz="3200" b="1" dirty="0">
              <a:latin typeface="Helvetica Neue Medium"/>
              <a:cs typeface="Helvetica Neue Medium"/>
            </a:endParaRPr>
          </a:p>
        </p:txBody>
      </p:sp>
      <p:pic>
        <p:nvPicPr>
          <p:cNvPr id="13" name="Picture 12" descr="20151026_1154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29500" r="16879" b="16262"/>
          <a:stretch/>
        </p:blipFill>
        <p:spPr>
          <a:xfrm>
            <a:off x="17424" y="1626038"/>
            <a:ext cx="3331761" cy="1739941"/>
          </a:xfrm>
          <a:prstGeom prst="rect">
            <a:avLst/>
          </a:prstGeom>
        </p:spPr>
      </p:pic>
      <p:pic>
        <p:nvPicPr>
          <p:cNvPr id="14" name="Picture 13" descr="Pages from SiPMPap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44" y="1265998"/>
            <a:ext cx="2592288" cy="2369637"/>
          </a:xfrm>
          <a:prstGeom prst="rect">
            <a:avLst/>
          </a:prstGeom>
        </p:spPr>
      </p:pic>
      <p:pic>
        <p:nvPicPr>
          <p:cNvPr id="15" name="Picture 14" descr="Pages from SiPMPap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4" y="1265998"/>
            <a:ext cx="2449155" cy="237626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2681720" y="1338006"/>
            <a:ext cx="936104" cy="64807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2681720" y="2346118"/>
            <a:ext cx="936104" cy="115212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 bwMode="auto">
          <a:xfrm>
            <a:off x="2321680" y="1986078"/>
            <a:ext cx="360040" cy="360040"/>
          </a:xfrm>
          <a:prstGeom prst="rect">
            <a:avLst/>
          </a:prstGeom>
          <a:noFill/>
          <a:ln w="127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Microsoft YaHei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5706056" y="1338006"/>
            <a:ext cx="792088" cy="93610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5706056" y="2634150"/>
            <a:ext cx="792088" cy="1001485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 bwMode="auto">
          <a:xfrm>
            <a:off x="5274008" y="2274110"/>
            <a:ext cx="360040" cy="360040"/>
          </a:xfrm>
          <a:prstGeom prst="rect">
            <a:avLst/>
          </a:prstGeom>
          <a:noFill/>
          <a:ln w="127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Microsoft YaHe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53260" y="943502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x 6 mm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6985829" y="868339"/>
            <a:ext cx="166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x 30 µm</a:t>
            </a:r>
            <a:r>
              <a:rPr lang="en-US" baseline="30000" dirty="0" smtClean="0"/>
              <a:t>2</a:t>
            </a:r>
            <a:r>
              <a:rPr lang="en-US" dirty="0" smtClean="0"/>
              <a:t> cell</a:t>
            </a:r>
            <a:endParaRPr lang="en-US" baseline="30000" dirty="0"/>
          </a:p>
        </p:txBody>
      </p:sp>
      <p:sp>
        <p:nvSpPr>
          <p:cNvPr id="28" name="TextBox 27"/>
          <p:cNvSpPr txBox="1"/>
          <p:nvPr/>
        </p:nvSpPr>
        <p:spPr>
          <a:xfrm>
            <a:off x="188303" y="4083318"/>
            <a:ext cx="4193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Produced at </a:t>
            </a:r>
            <a:r>
              <a:rPr lang="en-US" dirty="0" err="1" smtClean="0">
                <a:latin typeface="Helvetica Neue Light"/>
                <a:cs typeface="Helvetica Neue Light"/>
              </a:rPr>
              <a:t>Fondazione</a:t>
            </a:r>
            <a:r>
              <a:rPr lang="en-US" dirty="0" smtClean="0">
                <a:latin typeface="Helvetica Neue Light"/>
                <a:cs typeface="Helvetica Neue Light"/>
              </a:rPr>
              <a:t> Bruno Kessler (Trento)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p-n </a:t>
            </a:r>
            <a:r>
              <a:rPr lang="en-US" dirty="0" err="1" smtClean="0">
                <a:latin typeface="Helvetica Neue Light"/>
                <a:cs typeface="Helvetica Neue Light"/>
              </a:rPr>
              <a:t>SiPM</a:t>
            </a:r>
            <a:endParaRPr lang="en-US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Active area: 6.03x6.06 mm</a:t>
            </a:r>
            <a:r>
              <a:rPr lang="en-US" baseline="30000" dirty="0" smtClean="0">
                <a:latin typeface="Helvetica Neue Light"/>
                <a:cs typeface="Helvetica Neue Light"/>
              </a:rPr>
              <a:t>2</a:t>
            </a:r>
            <a:endParaRPr lang="en-US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Microcell size 30x30 µm</a:t>
            </a:r>
            <a:r>
              <a:rPr lang="en-US" baseline="30000" dirty="0" smtClean="0">
                <a:latin typeface="Helvetica Neue Light"/>
                <a:cs typeface="Helvetica Neue Light"/>
              </a:rPr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Fill Factor 76%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High PDE (50%) for UV photons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647574" y="1265998"/>
            <a:ext cx="252000" cy="252000"/>
          </a:xfrm>
          <a:prstGeom prst="ellipse">
            <a:avLst/>
          </a:prstGeom>
          <a:noFill/>
          <a:ln>
            <a:solidFill>
              <a:srgbClr val="1FEC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20724" y="1259648"/>
            <a:ext cx="252000" cy="252000"/>
          </a:xfrm>
          <a:prstGeom prst="ellipse">
            <a:avLst/>
          </a:prstGeom>
          <a:noFill/>
          <a:ln>
            <a:solidFill>
              <a:srgbClr val="1FEC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2124" y="1253298"/>
            <a:ext cx="252000" cy="252000"/>
          </a:xfrm>
          <a:prstGeom prst="ellipse">
            <a:avLst/>
          </a:prstGeom>
          <a:noFill/>
          <a:ln>
            <a:solidFill>
              <a:srgbClr val="1FEC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47574" y="3378679"/>
            <a:ext cx="252000" cy="252000"/>
          </a:xfrm>
          <a:prstGeom prst="ellipse">
            <a:avLst/>
          </a:prstGeom>
          <a:noFill/>
          <a:ln>
            <a:solidFill>
              <a:srgbClr val="1FEC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711272" y="2996647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ECF9"/>
                </a:solidFill>
              </a:rPr>
              <a:t>bonding pads</a:t>
            </a:r>
            <a:endParaRPr lang="en-US" baseline="30000" dirty="0">
              <a:solidFill>
                <a:srgbClr val="1FECF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329" y="1069931"/>
            <a:ext cx="2287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Helvetica Neue"/>
                <a:cs typeface="Helvetica Neue"/>
              </a:rPr>
              <a:t>SiPMs</a:t>
            </a:r>
            <a:r>
              <a:rPr lang="en-US" sz="1600" dirty="0" smtClean="0">
                <a:latin typeface="Helvetica Neue"/>
                <a:cs typeface="Helvetica Neue"/>
              </a:rPr>
              <a:t> mounted on </a:t>
            </a:r>
          </a:p>
          <a:p>
            <a:r>
              <a:rPr lang="en-US" sz="1600" dirty="0" smtClean="0">
                <a:latin typeface="Helvetica Neue"/>
                <a:cs typeface="Helvetica Neue"/>
              </a:rPr>
              <a:t>single sensor test PCB</a:t>
            </a:r>
          </a:p>
        </p:txBody>
      </p:sp>
      <p:sp>
        <p:nvSpPr>
          <p:cNvPr id="36" name="Oval 35"/>
          <p:cNvSpPr/>
          <p:nvPr/>
        </p:nvSpPr>
        <p:spPr>
          <a:xfrm>
            <a:off x="4720724" y="3372329"/>
            <a:ext cx="252000" cy="252000"/>
          </a:xfrm>
          <a:prstGeom prst="ellipse">
            <a:avLst/>
          </a:prstGeom>
          <a:noFill/>
          <a:ln>
            <a:solidFill>
              <a:srgbClr val="1FEC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62124" y="3365979"/>
            <a:ext cx="252000" cy="252000"/>
          </a:xfrm>
          <a:prstGeom prst="ellipse">
            <a:avLst/>
          </a:prstGeom>
          <a:noFill/>
          <a:ln>
            <a:solidFill>
              <a:srgbClr val="1FEC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4318398" y="4072736"/>
            <a:ext cx="45081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ucida Grande"/>
              <a:buChar char="-"/>
            </a:pPr>
            <a:r>
              <a:rPr lang="it-IT" dirty="0" err="1" smtClean="0">
                <a:latin typeface="Helvetica Neue Light"/>
                <a:cs typeface="Helvetica Neue Light"/>
              </a:rPr>
              <a:t>SiPM</a:t>
            </a:r>
            <a:r>
              <a:rPr lang="it-IT" dirty="0" smtClean="0">
                <a:latin typeface="Helvetica Neue Light"/>
                <a:cs typeface="Helvetica Neue Light"/>
              </a:rPr>
              <a:t> are array of </a:t>
            </a:r>
            <a:r>
              <a:rPr lang="it-IT" dirty="0" err="1" smtClean="0">
                <a:latin typeface="Helvetica Neue Light"/>
                <a:cs typeface="Helvetica Neue Light"/>
              </a:rPr>
              <a:t>ten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thousands</a:t>
            </a:r>
            <a:r>
              <a:rPr lang="it-IT" dirty="0" smtClean="0">
                <a:latin typeface="Helvetica Neue Light"/>
                <a:cs typeface="Helvetica Neue Light"/>
              </a:rPr>
              <a:t> of reverse </a:t>
            </a:r>
            <a:r>
              <a:rPr lang="it-IT" dirty="0" err="1" smtClean="0">
                <a:latin typeface="Helvetica Neue Light"/>
                <a:cs typeface="Helvetica Neue Light"/>
              </a:rPr>
              <a:t>biased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diodes</a:t>
            </a:r>
            <a:r>
              <a:rPr lang="it-IT" dirty="0" smtClean="0">
                <a:latin typeface="Helvetica Neue Light"/>
                <a:cs typeface="Helvetica Neue Light"/>
              </a:rPr>
              <a:t> (“</a:t>
            </a:r>
            <a:r>
              <a:rPr lang="it-IT" dirty="0" err="1" smtClean="0">
                <a:latin typeface="Helvetica Neue Light"/>
                <a:cs typeface="Helvetica Neue Light"/>
              </a:rPr>
              <a:t>microcells</a:t>
            </a:r>
            <a:r>
              <a:rPr lang="it-IT" dirty="0" smtClean="0">
                <a:latin typeface="Helvetica Neue Light"/>
                <a:cs typeface="Helvetica Neue Light"/>
              </a:rPr>
              <a:t>”), </a:t>
            </a:r>
            <a:r>
              <a:rPr lang="it-IT" dirty="0" err="1" smtClean="0">
                <a:latin typeface="Helvetica Neue Light"/>
                <a:cs typeface="Helvetica Neue Light"/>
              </a:rPr>
              <a:t>operated</a:t>
            </a:r>
            <a:r>
              <a:rPr lang="it-IT" dirty="0" smtClean="0">
                <a:latin typeface="Helvetica Neue Light"/>
                <a:cs typeface="Helvetica Neue Light"/>
              </a:rPr>
              <a:t> in Geiger mode and </a:t>
            </a:r>
            <a:r>
              <a:rPr lang="it-IT" dirty="0" err="1" smtClean="0">
                <a:latin typeface="Helvetica Neue Light"/>
                <a:cs typeface="Helvetica Neue Light"/>
              </a:rPr>
              <a:t>read</a:t>
            </a:r>
            <a:r>
              <a:rPr lang="it-IT" dirty="0" smtClean="0">
                <a:latin typeface="Helvetica Neue Light"/>
                <a:cs typeface="Helvetica Neue Light"/>
              </a:rPr>
              <a:t> in </a:t>
            </a:r>
            <a:r>
              <a:rPr lang="it-IT" dirty="0" err="1" smtClean="0">
                <a:latin typeface="Helvetica Neue Light"/>
                <a:cs typeface="Helvetica Neue Light"/>
              </a:rPr>
              <a:t>parallel</a:t>
            </a:r>
            <a:endParaRPr lang="it-IT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Lucida Grande"/>
              <a:buChar char="-"/>
            </a:pPr>
            <a:r>
              <a:rPr lang="it-IT" dirty="0" smtClean="0">
                <a:latin typeface="Helvetica Neue Light"/>
                <a:cs typeface="Helvetica Neue Light"/>
              </a:rPr>
              <a:t>The </a:t>
            </a:r>
            <a:r>
              <a:rPr lang="it-IT" dirty="0" err="1" smtClean="0">
                <a:latin typeface="Helvetica Neue Light"/>
                <a:cs typeface="Helvetica Neue Light"/>
              </a:rPr>
              <a:t>signal</a:t>
            </a:r>
            <a:r>
              <a:rPr lang="it-IT" dirty="0" smtClean="0">
                <a:latin typeface="Helvetica Neue Light"/>
                <a:cs typeface="Helvetica Neue Light"/>
              </a:rPr>
              <a:t> output </a:t>
            </a:r>
            <a:r>
              <a:rPr lang="it-IT" dirty="0" err="1" smtClean="0">
                <a:latin typeface="Helvetica Neue Light"/>
                <a:cs typeface="Helvetica Neue Light"/>
              </a:rPr>
              <a:t>is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proportional</a:t>
            </a:r>
            <a:r>
              <a:rPr lang="it-IT" dirty="0" smtClean="0">
                <a:latin typeface="Helvetica Neue Light"/>
                <a:cs typeface="Helvetica Neue Light"/>
              </a:rPr>
              <a:t> to </a:t>
            </a:r>
            <a:r>
              <a:rPr lang="it-IT" dirty="0" err="1" smtClean="0">
                <a:latin typeface="Helvetica Neue Light"/>
                <a:cs typeface="Helvetica Neue Light"/>
              </a:rPr>
              <a:t>number</a:t>
            </a:r>
            <a:r>
              <a:rPr lang="it-IT" dirty="0" smtClean="0">
                <a:latin typeface="Helvetica Neue Light"/>
                <a:cs typeface="Helvetica Neue Light"/>
              </a:rPr>
              <a:t> of </a:t>
            </a:r>
            <a:r>
              <a:rPr lang="it-IT" dirty="0" err="1" smtClean="0">
                <a:latin typeface="Helvetica Neue Light"/>
                <a:cs typeface="Helvetica Neue Light"/>
              </a:rPr>
              <a:t>cells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fired</a:t>
            </a:r>
            <a:r>
              <a:rPr lang="it-IT" dirty="0" smtClean="0">
                <a:latin typeface="Helvetica Neue Light"/>
                <a:cs typeface="Helvetica Neue Light"/>
              </a:rPr>
              <a:t>, </a:t>
            </a:r>
            <a:r>
              <a:rPr lang="it-IT" dirty="0" err="1" smtClean="0">
                <a:latin typeface="Helvetica Neue Light"/>
                <a:cs typeface="Helvetica Neue Light"/>
              </a:rPr>
              <a:t>which</a:t>
            </a:r>
            <a:r>
              <a:rPr lang="it-IT" dirty="0" smtClean="0">
                <a:latin typeface="Helvetica Neue Light"/>
                <a:cs typeface="Helvetica Neue Light"/>
              </a:rPr>
              <a:t> in turn </a:t>
            </a:r>
            <a:r>
              <a:rPr lang="it-IT" dirty="0" err="1" smtClean="0">
                <a:latin typeface="Helvetica Neue Light"/>
                <a:cs typeface="Helvetica Neue Light"/>
              </a:rPr>
              <a:t>is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proportional</a:t>
            </a:r>
            <a:r>
              <a:rPr lang="it-IT" dirty="0" smtClean="0">
                <a:latin typeface="Helvetica Neue Light"/>
                <a:cs typeface="Helvetica Neue Light"/>
              </a:rPr>
              <a:t> to the # of </a:t>
            </a:r>
            <a:r>
              <a:rPr lang="it-IT" dirty="0" err="1" smtClean="0">
                <a:latin typeface="Helvetica Neue Light"/>
                <a:cs typeface="Helvetica Neue Light"/>
              </a:rPr>
              <a:t>photons</a:t>
            </a:r>
            <a:r>
              <a:rPr lang="it-IT" dirty="0" smtClean="0">
                <a:latin typeface="Helvetica Neue Light"/>
                <a:cs typeface="Helvetica Neue Light"/>
              </a:rPr>
              <a:t> </a:t>
            </a:r>
            <a:r>
              <a:rPr lang="it-IT" dirty="0" err="1" smtClean="0">
                <a:latin typeface="Helvetica Neue Light"/>
                <a:cs typeface="Helvetica Neue Light"/>
              </a:rPr>
              <a:t>hitting</a:t>
            </a:r>
            <a:r>
              <a:rPr lang="it-IT" dirty="0" smtClean="0">
                <a:latin typeface="Helvetica Neue Light"/>
                <a:cs typeface="Helvetica Neue Light"/>
              </a:rPr>
              <a:t> the detector</a:t>
            </a:r>
          </a:p>
          <a:p>
            <a:pPr marL="285750" indent="-285750">
              <a:buFont typeface="Lucida Grande"/>
              <a:buChar char="-"/>
            </a:pPr>
            <a:r>
              <a:rPr lang="it-IT" dirty="0" smtClean="0">
                <a:latin typeface="Helvetica Neue Light"/>
                <a:cs typeface="Helvetica Neue Light"/>
              </a:rPr>
              <a:t>Can </a:t>
            </a:r>
            <a:r>
              <a:rPr lang="it-IT" dirty="0" err="1" smtClean="0">
                <a:latin typeface="Helvetica Neue Light"/>
                <a:cs typeface="Helvetica Neue Light"/>
              </a:rPr>
              <a:t>detect</a:t>
            </a:r>
            <a:r>
              <a:rPr lang="it-IT" dirty="0" smtClean="0">
                <a:latin typeface="Helvetica Neue Light"/>
                <a:cs typeface="Helvetica Neue Light"/>
              </a:rPr>
              <a:t> single </a:t>
            </a:r>
            <a:r>
              <a:rPr lang="it-IT" dirty="0" err="1" smtClean="0">
                <a:latin typeface="Helvetica Neue Light"/>
                <a:cs typeface="Helvetica Neue Light"/>
              </a:rPr>
              <a:t>photons</a:t>
            </a:r>
            <a:endParaRPr lang="it-IT" dirty="0" smtClean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76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 from vandenbroucke_160804_ichep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5" y="1375839"/>
            <a:ext cx="8741952" cy="5245171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364003" y="233328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Consolas"/>
                <a:cs typeface="Consolas"/>
              </a:rPr>
              <a:t>Fisica dei telescopi </a:t>
            </a:r>
            <a:r>
              <a:rPr lang="el-GR" sz="3200" dirty="0" smtClean="0">
                <a:latin typeface="Helvetica Neue Light"/>
                <a:cs typeface="Helvetica Neue Light"/>
              </a:rPr>
              <a:t>γ</a:t>
            </a:r>
            <a:endParaRPr lang="en-US" sz="3200" dirty="0">
              <a:latin typeface="Helvetica Neue Light"/>
              <a:cs typeface="Helvetica Neue Ligh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58338" y="805368"/>
            <a:ext cx="72284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it-IT" sz="2000" dirty="0" smtClean="0">
                <a:solidFill>
                  <a:srgbClr val="000514"/>
                </a:solidFill>
                <a:latin typeface="Consolas"/>
                <a:cs typeface="Consolas"/>
              </a:rPr>
              <a:t>La maggior parte dell’informazione sul nostro universo viene da particelle che emettono fotoni</a:t>
            </a:r>
            <a:endParaRPr lang="en-GB" sz="2000" dirty="0">
              <a:solidFill>
                <a:srgbClr val="000514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22249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27000" y="3063938"/>
            <a:ext cx="5058833" cy="3719979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Helvetica Neue Light"/>
                <a:cs typeface="Helvetica Neue Light"/>
              </a:rPr>
              <a:t>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blocks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have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been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placed</a:t>
            </a:r>
            <a:r>
              <a:rPr lang="it-IT" sz="2000" dirty="0" smtClean="0">
                <a:latin typeface="Helvetica Neue Light"/>
                <a:cs typeface="Helvetica Neue Light"/>
              </a:rPr>
              <a:t> on the </a:t>
            </a:r>
            <a:r>
              <a:rPr lang="it-IT" sz="2000" dirty="0" err="1" smtClean="0">
                <a:latin typeface="Helvetica Neue Light"/>
                <a:cs typeface="Helvetica Neue Light"/>
              </a:rPr>
              <a:t>PCBs</a:t>
            </a:r>
            <a:r>
              <a:rPr lang="it-IT" sz="2000" dirty="0" smtClean="0">
                <a:latin typeface="Helvetica Neue Light"/>
                <a:cs typeface="Helvetica Neue Light"/>
              </a:rPr>
              <a:t> with a </a:t>
            </a:r>
            <a:r>
              <a:rPr lang="it-IT" sz="2000" dirty="0" err="1" smtClean="0">
                <a:latin typeface="Helvetica Neue Light"/>
                <a:cs typeface="Helvetica Neue Light"/>
              </a:rPr>
              <a:t>precision</a:t>
            </a:r>
            <a:r>
              <a:rPr lang="it-IT" sz="2000" dirty="0" smtClean="0">
                <a:latin typeface="Helvetica Neue Light"/>
                <a:cs typeface="Helvetica Neue Light"/>
              </a:rPr>
              <a:t> of </a:t>
            </a:r>
            <a:r>
              <a:rPr lang="it-IT" sz="2000" dirty="0">
                <a:latin typeface="Helvetica Neue Light"/>
                <a:cs typeface="Helvetica Neue Light"/>
              </a:rPr>
              <a:t>&lt;</a:t>
            </a:r>
            <a:r>
              <a:rPr lang="it-IT" sz="2000" dirty="0" smtClean="0">
                <a:latin typeface="Helvetica Neue Light"/>
                <a:cs typeface="Helvetica Neue Light"/>
              </a:rPr>
              <a:t>100 micron in XY </a:t>
            </a:r>
            <a:r>
              <a:rPr lang="it-IT" sz="2000" dirty="0" err="1" smtClean="0">
                <a:latin typeface="Helvetica Neue Light"/>
                <a:cs typeface="Helvetica Neue Light"/>
              </a:rPr>
              <a:t>plane</a:t>
            </a:r>
            <a:r>
              <a:rPr lang="it-IT" sz="2000" dirty="0" smtClean="0">
                <a:latin typeface="Helvetica Neue Light"/>
                <a:cs typeface="Helvetica Neue Light"/>
              </a:rPr>
              <a:t>, &lt;0.1° </a:t>
            </a:r>
            <a:r>
              <a:rPr lang="it-IT" sz="2000" dirty="0" err="1" smtClean="0">
                <a:latin typeface="Helvetica Neue Light"/>
                <a:cs typeface="Helvetica Neue Light"/>
              </a:rPr>
              <a:t>degrees</a:t>
            </a:r>
            <a:r>
              <a:rPr lang="it-IT" sz="2000" dirty="0" smtClean="0">
                <a:latin typeface="Helvetica Neue Light"/>
                <a:cs typeface="Helvetica Neue Light"/>
              </a:rPr>
              <a:t> in </a:t>
            </a:r>
            <a:r>
              <a:rPr lang="it-IT" sz="2000" dirty="0" err="1" smtClean="0">
                <a:latin typeface="Helvetica Neue Light"/>
                <a:cs typeface="Helvetica Neue Light"/>
              </a:rPr>
              <a:t>Z</a:t>
            </a:r>
            <a:r>
              <a:rPr lang="it-IT" sz="2000" dirty="0" smtClean="0"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latin typeface="Helvetica Neue Light"/>
                <a:cs typeface="Helvetica Neue Light"/>
              </a:rPr>
              <a:t>coord</a:t>
            </a:r>
            <a:endParaRPr lang="it-IT" sz="2000" dirty="0" smtClean="0">
              <a:latin typeface="Helvetica Neue Light"/>
              <a:cs typeface="Helvetica Neue Light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The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requirements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for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alignment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precision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are of ~300 </a:t>
            </a:r>
            <a:r>
              <a:rPr lang="it-IT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it-IT" sz="2000" dirty="0">
                <a:solidFill>
                  <a:srgbClr val="000000"/>
                </a:solidFill>
              </a:rPr>
              <a:t>m 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in XY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plane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and &lt; </a:t>
            </a:r>
            <a:r>
              <a:rPr lang="it-IT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2° 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in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z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(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vertical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)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axis</a:t>
            </a:r>
            <a:endParaRPr lang="it-IT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 algn="just"/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Custom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mechanical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holders</a:t>
            </a:r>
            <a:r>
              <a:rPr lang="it-IT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have</a:t>
            </a:r>
            <a:r>
              <a:rPr lang="it-IT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it-IT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been</a:t>
            </a:r>
            <a:r>
              <a:rPr lang="it-IT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produced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with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holes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and position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pins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to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achieve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a high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accuracy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for the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alignment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(~10 </a:t>
            </a:r>
            <a:r>
              <a:rPr lang="it-IT" sz="20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it-IT" sz="2000" dirty="0">
                <a:solidFill>
                  <a:srgbClr val="000000"/>
                </a:solidFill>
              </a:rPr>
              <a:t>m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) in the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xy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plane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and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z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direction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 (</a:t>
            </a:r>
            <a:r>
              <a:rPr lang="it-IT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&lt;0.1</a:t>
            </a:r>
            <a:r>
              <a:rPr lang="it-IT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°)</a:t>
            </a:r>
            <a:r>
              <a:rPr lang="it-IT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.</a:t>
            </a:r>
            <a:endParaRPr lang="it-IT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Immagine 9" descr="IMG-20160713-WA0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/>
          <a:stretch/>
        </p:blipFill>
        <p:spPr>
          <a:xfrm>
            <a:off x="5556250" y="4669001"/>
            <a:ext cx="3006133" cy="1993270"/>
          </a:xfrm>
          <a:prstGeom prst="rect">
            <a:avLst/>
          </a:prstGeom>
        </p:spPr>
      </p:pic>
      <p:pic>
        <p:nvPicPr>
          <p:cNvPr id="11" name="Picture 3" descr="Screen Shot 2016-04-14 at 10.39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9711" r="12258" b="6009"/>
          <a:stretch/>
        </p:blipFill>
        <p:spPr>
          <a:xfrm>
            <a:off x="7128324" y="1833348"/>
            <a:ext cx="1743057" cy="26328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t="5265" r="5808"/>
          <a:stretch/>
        </p:blipFill>
        <p:spPr>
          <a:xfrm>
            <a:off x="431804" y="451402"/>
            <a:ext cx="2842818" cy="2564234"/>
          </a:xfrm>
          <a:prstGeom prst="rect">
            <a:avLst/>
          </a:prstGeom>
        </p:spPr>
      </p:pic>
      <p:pic>
        <p:nvPicPr>
          <p:cNvPr id="8" name="Picture 13" descr="Pages from 20160701 Dummy board assembly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r="8561"/>
          <a:stretch/>
        </p:blipFill>
        <p:spPr>
          <a:xfrm rot="5400000">
            <a:off x="4038133" y="274954"/>
            <a:ext cx="2826040" cy="2713514"/>
          </a:xfrm>
          <a:prstGeom prst="rect">
            <a:avLst/>
          </a:prstGeom>
        </p:spPr>
      </p:pic>
      <p:sp>
        <p:nvSpPr>
          <p:cNvPr id="9" name="TextBox 14"/>
          <p:cNvSpPr txBox="1"/>
          <p:nvPr/>
        </p:nvSpPr>
        <p:spPr>
          <a:xfrm>
            <a:off x="4103354" y="934123"/>
            <a:ext cx="139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PCB bonding pad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5"/>
          <p:cNvCxnSpPr/>
          <p:nvPr/>
        </p:nvCxnSpPr>
        <p:spPr bwMode="auto">
          <a:xfrm>
            <a:off x="6015068" y="1333770"/>
            <a:ext cx="0" cy="400021"/>
          </a:xfrm>
          <a:prstGeom prst="straightConnector1">
            <a:avLst/>
          </a:prstGeom>
          <a:solidFill>
            <a:srgbClr val="00B8FF"/>
          </a:solidFill>
          <a:ln w="6350" cap="flat" cmpd="sng" algn="ctr">
            <a:solidFill>
              <a:srgbClr val="00FF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6"/>
          <p:cNvSpPr txBox="1"/>
          <p:nvPr/>
        </p:nvSpPr>
        <p:spPr>
          <a:xfrm>
            <a:off x="6015068" y="1390200"/>
            <a:ext cx="701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FF00"/>
                </a:solidFill>
              </a:rPr>
              <a:t>500 </a:t>
            </a:r>
            <a:r>
              <a:rPr lang="el-GR" sz="1200" dirty="0" smtClean="0">
                <a:solidFill>
                  <a:srgbClr val="00FF00"/>
                </a:solidFill>
              </a:rPr>
              <a:t>μ</a:t>
            </a:r>
            <a:r>
              <a:rPr lang="en-US" sz="1200" dirty="0" smtClean="0">
                <a:solidFill>
                  <a:srgbClr val="00FF00"/>
                </a:solidFill>
              </a:rPr>
              <a:t>m</a:t>
            </a:r>
            <a:endParaRPr lang="en-US" sz="1200" dirty="0">
              <a:solidFill>
                <a:srgbClr val="00FF00"/>
              </a:solidFill>
            </a:endParaRPr>
          </a:p>
        </p:txBody>
      </p:sp>
      <p:sp>
        <p:nvSpPr>
          <p:cNvPr id="14" name="Rectangle 17"/>
          <p:cNvSpPr/>
          <p:nvPr/>
        </p:nvSpPr>
        <p:spPr bwMode="auto">
          <a:xfrm>
            <a:off x="2125512" y="995098"/>
            <a:ext cx="360040" cy="360040"/>
          </a:xfrm>
          <a:prstGeom prst="rect">
            <a:avLst/>
          </a:prstGeom>
          <a:noFill/>
          <a:ln w="1270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Microsoft YaHei" charset="0"/>
            </a:endParaRPr>
          </a:p>
        </p:txBody>
      </p:sp>
      <p:cxnSp>
        <p:nvCxnSpPr>
          <p:cNvPr id="15" name="Straight Connector 18"/>
          <p:cNvCxnSpPr/>
          <p:nvPr/>
        </p:nvCxnSpPr>
        <p:spPr bwMode="auto">
          <a:xfrm flipH="1" flipV="1">
            <a:off x="2485553" y="1338125"/>
            <a:ext cx="1608843" cy="1706606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9"/>
          <p:cNvCxnSpPr/>
          <p:nvPr/>
        </p:nvCxnSpPr>
        <p:spPr bwMode="auto">
          <a:xfrm flipH="1">
            <a:off x="2485554" y="218691"/>
            <a:ext cx="1608842" cy="776407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20"/>
          <p:cNvCxnSpPr/>
          <p:nvPr/>
        </p:nvCxnSpPr>
        <p:spPr bwMode="auto">
          <a:xfrm flipV="1">
            <a:off x="5176356" y="563050"/>
            <a:ext cx="367158" cy="35898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21"/>
          <p:cNvSpPr txBox="1"/>
          <p:nvPr/>
        </p:nvSpPr>
        <p:spPr>
          <a:xfrm>
            <a:off x="4209189" y="1404151"/>
            <a:ext cx="1442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FFFF"/>
                </a:solidFill>
              </a:rPr>
              <a:t>SiPM</a:t>
            </a:r>
            <a:r>
              <a:rPr lang="en-US" sz="1200" dirty="0" smtClean="0">
                <a:solidFill>
                  <a:srgbClr val="00FFFF"/>
                </a:solidFill>
              </a:rPr>
              <a:t> bonding pad</a:t>
            </a:r>
            <a:endParaRPr lang="en-US" sz="1200" dirty="0">
              <a:solidFill>
                <a:srgbClr val="00FFFF"/>
              </a:solidFill>
            </a:endParaRPr>
          </a:p>
        </p:txBody>
      </p:sp>
      <p:sp>
        <p:nvSpPr>
          <p:cNvPr id="19" name="Oval 22"/>
          <p:cNvSpPr/>
          <p:nvPr/>
        </p:nvSpPr>
        <p:spPr bwMode="auto">
          <a:xfrm>
            <a:off x="4819281" y="1723484"/>
            <a:ext cx="576064" cy="288032"/>
          </a:xfrm>
          <a:prstGeom prst="ellipse">
            <a:avLst/>
          </a:prstGeom>
          <a:noFill/>
          <a:ln>
            <a:solidFill>
              <a:srgbClr val="00FF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Microsoft YaHei" charset="0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5175250" y="2143125"/>
            <a:ext cx="3048000" cy="1762125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leverei questa slide, molto tecnica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863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 smtClean="0">
                <a:solidFill>
                  <a:schemeClr val="bg1"/>
                </a:solidFill>
              </a:rPr>
              <a:t>SiPM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module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assembly</a:t>
            </a:r>
            <a:r>
              <a:rPr lang="it-IT" sz="3200" b="1" dirty="0" smtClean="0">
                <a:solidFill>
                  <a:schemeClr val="bg1"/>
                </a:solidFill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</a:rPr>
              <a:t>tests</a:t>
            </a:r>
            <a:endParaRPr lang="en-US" sz="3200" b="1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105" y="1195489"/>
            <a:ext cx="856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After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protection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of the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sensor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surface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with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deposition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of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epoxy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,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modules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are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shipped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to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other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INFN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laboratories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for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further</a:t>
            </a:r>
            <a:r>
              <a:rPr lang="it-IT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performance </a:t>
            </a:r>
            <a:r>
              <a:rPr lang="it-IT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tests</a:t>
            </a:r>
            <a:endParaRPr lang="it-IT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4" name="Picture 3" descr="Screen Shot 2017-03-07 at 14.45.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r="19357"/>
          <a:stretch/>
        </p:blipFill>
        <p:spPr>
          <a:xfrm>
            <a:off x="5751206" y="2016344"/>
            <a:ext cx="2179303" cy="2289608"/>
          </a:xfrm>
          <a:prstGeom prst="rect">
            <a:avLst/>
          </a:prstGeom>
        </p:spPr>
      </p:pic>
      <p:pic>
        <p:nvPicPr>
          <p:cNvPr id="5" name="Picture 4" descr="Screen Shot 2017-03-07 at 14.45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b="3644"/>
          <a:stretch/>
        </p:blipFill>
        <p:spPr>
          <a:xfrm>
            <a:off x="1214774" y="2016344"/>
            <a:ext cx="4459241" cy="2289608"/>
          </a:xfrm>
          <a:prstGeom prst="rect">
            <a:avLst/>
          </a:prstGeom>
        </p:spPr>
      </p:pic>
      <p:pic>
        <p:nvPicPr>
          <p:cNvPr id="6" name="Picture 5" descr="Screen Shot 2017-03-07 at 15.08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19" y="4350951"/>
            <a:ext cx="2704327" cy="2245495"/>
          </a:xfrm>
          <a:prstGeom prst="rect">
            <a:avLst/>
          </a:prstGeom>
        </p:spPr>
      </p:pic>
      <p:pic>
        <p:nvPicPr>
          <p:cNvPr id="9" name="Picture 8" descr="Screen Shot 2017-03-07 at 15.09.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/>
          <a:stretch/>
        </p:blipFill>
        <p:spPr>
          <a:xfrm>
            <a:off x="4601892" y="4416931"/>
            <a:ext cx="2676571" cy="2143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6613" y="2080583"/>
            <a:ext cx="2688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 Neue"/>
                <a:cs typeface="Helvetica Neue"/>
              </a:rPr>
              <a:t>prototype module coupled with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Helvetica Neue"/>
                <a:cs typeface="Helvetica Neue"/>
              </a:rPr>
              <a:t>Target7 FEE </a:t>
            </a:r>
            <a:r>
              <a:rPr lang="en-US" sz="1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asic</a:t>
            </a:r>
            <a:endParaRPr lang="en-US" sz="1400" dirty="0" smtClean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2640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Degree</a:t>
            </a:r>
            <a:r>
              <a:rPr lang="it-IT" dirty="0" smtClean="0"/>
              <a:t> </a:t>
            </a:r>
            <a:r>
              <a:rPr lang="it-IT" dirty="0" err="1" smtClean="0"/>
              <a:t>thesis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4000" y="941393"/>
            <a:ext cx="8750300" cy="4525963"/>
          </a:xfrm>
        </p:spPr>
        <p:txBody>
          <a:bodyPr>
            <a:normAutofit/>
          </a:bodyPr>
          <a:lstStyle/>
          <a:p>
            <a:r>
              <a:rPr lang="it-IT" sz="2400" dirty="0" smtClean="0"/>
              <a:t>In the </a:t>
            </a:r>
            <a:r>
              <a:rPr lang="it-IT" sz="2400" dirty="0" err="1" smtClean="0"/>
              <a:t>next</a:t>
            </a:r>
            <a:r>
              <a:rPr lang="it-IT" sz="2400" dirty="0" smtClean="0"/>
              <a:t> </a:t>
            </a:r>
            <a:r>
              <a:rPr lang="it-IT" sz="2400" dirty="0" err="1" smtClean="0"/>
              <a:t>year</a:t>
            </a:r>
            <a:r>
              <a:rPr lang="it-IT" sz="2400" dirty="0" smtClean="0"/>
              <a:t>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</a:t>
            </a:r>
            <a:r>
              <a:rPr lang="it-IT" sz="2400" dirty="0" err="1" smtClean="0"/>
              <a:t>have</a:t>
            </a:r>
            <a:r>
              <a:rPr lang="it-IT" sz="2400" dirty="0" smtClean="0"/>
              <a:t> to do: </a:t>
            </a:r>
          </a:p>
          <a:p>
            <a:pPr lvl="1"/>
            <a:r>
              <a:rPr lang="it-IT" sz="2400" dirty="0" err="1" smtClean="0"/>
              <a:t>Research</a:t>
            </a:r>
            <a:r>
              <a:rPr lang="it-IT" sz="2400" dirty="0" smtClean="0"/>
              <a:t> and Development (R&amp;D) of new generation of </a:t>
            </a:r>
            <a:r>
              <a:rPr lang="it-IT" sz="2400" dirty="0" err="1" smtClean="0"/>
              <a:t>SiPMs</a:t>
            </a:r>
            <a:r>
              <a:rPr lang="it-IT" sz="2400" dirty="0" smtClean="0"/>
              <a:t> in </a:t>
            </a:r>
            <a:r>
              <a:rPr lang="it-IT" sz="2400" dirty="0" err="1" smtClean="0"/>
              <a:t>collaboration</a:t>
            </a:r>
            <a:r>
              <a:rPr lang="it-IT" sz="2400" dirty="0" smtClean="0"/>
              <a:t> with </a:t>
            </a:r>
            <a:r>
              <a:rPr lang="it-IT" sz="2400" dirty="0" err="1" smtClean="0"/>
              <a:t>producers</a:t>
            </a:r>
            <a:r>
              <a:rPr lang="it-IT" sz="2400" dirty="0" smtClean="0"/>
              <a:t> (FBK)</a:t>
            </a:r>
          </a:p>
          <a:p>
            <a:pPr lvl="1"/>
            <a:r>
              <a:rPr lang="it-IT" sz="2400" dirty="0" smtClean="0"/>
              <a:t>High </a:t>
            </a:r>
            <a:r>
              <a:rPr lang="it-IT" sz="2400" dirty="0" err="1" smtClean="0"/>
              <a:t>precision</a:t>
            </a:r>
            <a:r>
              <a:rPr lang="it-IT" sz="2400" dirty="0" smtClean="0"/>
              <a:t> </a:t>
            </a:r>
            <a:r>
              <a:rPr lang="it-IT" sz="2400" dirty="0" err="1" smtClean="0"/>
              <a:t>module</a:t>
            </a:r>
            <a:r>
              <a:rPr lang="it-IT" sz="2400" dirty="0" smtClean="0"/>
              <a:t> </a:t>
            </a:r>
            <a:r>
              <a:rPr lang="it-IT" sz="2400" dirty="0" err="1" smtClean="0"/>
              <a:t>assembly</a:t>
            </a:r>
            <a:r>
              <a:rPr lang="it-IT" sz="2400" dirty="0" smtClean="0"/>
              <a:t>, </a:t>
            </a:r>
            <a:r>
              <a:rPr lang="it-IT" sz="2400" dirty="0" err="1" smtClean="0"/>
              <a:t>optical</a:t>
            </a:r>
            <a:r>
              <a:rPr lang="it-IT" sz="2400" dirty="0" smtClean="0"/>
              <a:t> and </a:t>
            </a:r>
            <a:r>
              <a:rPr lang="it-IT" sz="2400" dirty="0" err="1" smtClean="0"/>
              <a:t>electrical</a:t>
            </a:r>
            <a:r>
              <a:rPr lang="it-IT" sz="2400" dirty="0" smtClean="0"/>
              <a:t> </a:t>
            </a:r>
            <a:r>
              <a:rPr lang="it-IT" sz="2400" dirty="0" err="1" smtClean="0"/>
              <a:t>characterization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clean</a:t>
            </a:r>
            <a:r>
              <a:rPr lang="it-IT" sz="2400" dirty="0" smtClean="0"/>
              <a:t> room: </a:t>
            </a:r>
            <a:r>
              <a:rPr lang="it-IT" sz="2400" dirty="0" err="1" smtClean="0"/>
              <a:t>not</a:t>
            </a:r>
            <a:r>
              <a:rPr lang="it-IT" sz="2400" dirty="0" smtClean="0"/>
              <a:t> </a:t>
            </a:r>
            <a:r>
              <a:rPr lang="it-IT" sz="2400" dirty="0" err="1" smtClean="0"/>
              <a:t>merely</a:t>
            </a:r>
            <a:r>
              <a:rPr lang="it-IT" sz="2400" dirty="0" smtClean="0"/>
              <a:t> “</a:t>
            </a:r>
            <a:r>
              <a:rPr lang="it-IT" sz="2400" dirty="0" err="1" smtClean="0"/>
              <a:t>assembly</a:t>
            </a:r>
            <a:r>
              <a:rPr lang="it-IT" sz="2400" dirty="0" smtClean="0"/>
              <a:t>”, </a:t>
            </a:r>
            <a:r>
              <a:rPr lang="it-IT" sz="2400" dirty="0" err="1" smtClean="0"/>
              <a:t>but</a:t>
            </a:r>
            <a:r>
              <a:rPr lang="it-IT" sz="2400" dirty="0" smtClean="0"/>
              <a:t> a </a:t>
            </a:r>
            <a:r>
              <a:rPr lang="it-IT" sz="2400" dirty="0" err="1" smtClean="0"/>
              <a:t>challenge</a:t>
            </a:r>
            <a:r>
              <a:rPr lang="it-IT" sz="2400" dirty="0" smtClean="0"/>
              <a:t> to </a:t>
            </a:r>
            <a:r>
              <a:rPr lang="it-IT" sz="2400" dirty="0" err="1" smtClean="0"/>
              <a:t>find</a:t>
            </a:r>
            <a:r>
              <a:rPr lang="it-IT" sz="2400" dirty="0" smtClean="0"/>
              <a:t> new </a:t>
            </a:r>
            <a:r>
              <a:rPr lang="it-IT" sz="2400" dirty="0" err="1" smtClean="0"/>
              <a:t>smart</a:t>
            </a:r>
            <a:r>
              <a:rPr lang="it-IT" sz="2400" dirty="0" smtClean="0"/>
              <a:t>, fast ways to </a:t>
            </a:r>
            <a:r>
              <a:rPr lang="it-IT" sz="2400" dirty="0" err="1" smtClean="0"/>
              <a:t>build</a:t>
            </a:r>
            <a:r>
              <a:rPr lang="it-IT" sz="2400" dirty="0" smtClean="0"/>
              <a:t> the </a:t>
            </a:r>
            <a:r>
              <a:rPr lang="it-IT" sz="2400" dirty="0" err="1" smtClean="0"/>
              <a:t>modules</a:t>
            </a:r>
            <a:r>
              <a:rPr lang="it-IT" sz="2400" dirty="0" smtClean="0"/>
              <a:t> with </a:t>
            </a:r>
            <a:r>
              <a:rPr lang="it-IT" sz="2400" dirty="0" err="1" smtClean="0"/>
              <a:t>very</a:t>
            </a:r>
            <a:r>
              <a:rPr lang="it-IT" sz="2400" dirty="0" smtClean="0"/>
              <a:t> high </a:t>
            </a:r>
            <a:r>
              <a:rPr lang="it-IT" sz="2400" dirty="0" err="1" smtClean="0"/>
              <a:t>precision</a:t>
            </a:r>
            <a:endParaRPr lang="it-IT" sz="2400" dirty="0" smtClean="0"/>
          </a:p>
          <a:p>
            <a:pPr lvl="1"/>
            <a:r>
              <a:rPr lang="it-IT" sz="2400" dirty="0" smtClean="0"/>
              <a:t>Installation </a:t>
            </a:r>
            <a:r>
              <a:rPr lang="it-IT" sz="2400" dirty="0"/>
              <a:t>of the </a:t>
            </a:r>
            <a:r>
              <a:rPr lang="it-IT" sz="2400" dirty="0" err="1" smtClean="0"/>
              <a:t>modules</a:t>
            </a:r>
            <a:r>
              <a:rPr lang="it-IT" sz="2400" dirty="0" smtClean="0"/>
              <a:t> on the SCT </a:t>
            </a:r>
            <a:r>
              <a:rPr lang="it-IT" sz="2400" dirty="0" err="1" smtClean="0"/>
              <a:t>telescope</a:t>
            </a:r>
            <a:r>
              <a:rPr lang="it-IT" sz="2400" dirty="0" smtClean="0"/>
              <a:t> </a:t>
            </a:r>
            <a:r>
              <a:rPr lang="it-IT" sz="2400" dirty="0" err="1" smtClean="0"/>
              <a:t>prototype</a:t>
            </a:r>
            <a:r>
              <a:rPr lang="it-IT" sz="2400" dirty="0" smtClean="0"/>
              <a:t> (Madison, Wisconsin, USA and </a:t>
            </a:r>
            <a:r>
              <a:rPr lang="it-IT" sz="2400" dirty="0" err="1" smtClean="0"/>
              <a:t>Whipple</a:t>
            </a:r>
            <a:r>
              <a:rPr lang="it-IT" sz="2400" dirty="0" smtClean="0"/>
              <a:t> </a:t>
            </a:r>
            <a:r>
              <a:rPr lang="it-IT" sz="2400" dirty="0" err="1" smtClean="0"/>
              <a:t>Observatory</a:t>
            </a:r>
            <a:r>
              <a:rPr lang="it-IT" sz="2400" dirty="0" smtClean="0"/>
              <a:t>, Arizona), Data </a:t>
            </a:r>
            <a:r>
              <a:rPr lang="it-IT" sz="2400" dirty="0" err="1" smtClean="0"/>
              <a:t>taking</a:t>
            </a:r>
            <a:r>
              <a:rPr lang="it-IT" sz="2400" dirty="0" smtClean="0"/>
              <a:t> and </a:t>
            </a:r>
            <a:r>
              <a:rPr lang="it-IT" sz="2400" dirty="0" err="1" smtClean="0"/>
              <a:t>analysis</a:t>
            </a:r>
            <a:r>
              <a:rPr lang="it-IT" sz="2400" dirty="0" smtClean="0"/>
              <a:t> </a:t>
            </a:r>
          </a:p>
          <a:p>
            <a:pPr lvl="1"/>
            <a:r>
              <a:rPr lang="it-IT" sz="2400" dirty="0" smtClean="0"/>
              <a:t>Travel </a:t>
            </a:r>
            <a:r>
              <a:rPr lang="it-IT" sz="2400" dirty="0"/>
              <a:t>and stay in the </a:t>
            </a:r>
            <a:r>
              <a:rPr lang="it-IT" sz="2400" dirty="0" smtClean="0"/>
              <a:t>USA are </a:t>
            </a:r>
            <a:r>
              <a:rPr lang="it-IT" sz="2400" dirty="0" err="1" smtClean="0"/>
              <a:t>foreseen</a:t>
            </a:r>
            <a:endParaRPr lang="it-IT" sz="2400" dirty="0" smtClean="0"/>
          </a:p>
          <a:p>
            <a:pPr lvl="1"/>
            <a:endParaRPr lang="it-IT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921000" y="5313918"/>
            <a:ext cx="3148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Helvetica Neue"/>
                <a:cs typeface="Helvetica Neue"/>
              </a:rPr>
              <a:t>Contacts</a:t>
            </a:r>
            <a:r>
              <a:rPr lang="it-IT" dirty="0" smtClean="0">
                <a:latin typeface="Helvetica Neue"/>
                <a:cs typeface="Helvetica Neue"/>
              </a:rPr>
              <a:t>: </a:t>
            </a:r>
          </a:p>
          <a:p>
            <a:r>
              <a:rPr lang="it-IT" dirty="0" smtClean="0">
                <a:latin typeface="Helvetica Neue"/>
                <a:cs typeface="Helvetica Neue"/>
                <a:hlinkClick r:id="rId2"/>
              </a:rPr>
              <a:t>emanuele.fiandrini@pg.infn.it</a:t>
            </a:r>
            <a:endParaRPr lang="it-IT" dirty="0" smtClean="0">
              <a:latin typeface="Helvetica Neue"/>
              <a:cs typeface="Helvetica Neue"/>
            </a:endParaRPr>
          </a:p>
          <a:p>
            <a:r>
              <a:rPr lang="it-IT" dirty="0" smtClean="0">
                <a:latin typeface="Helvetica Neue"/>
                <a:cs typeface="Helvetica Neue"/>
                <a:hlinkClick r:id="rId3"/>
              </a:rPr>
              <a:t>Valerio.vagelli@pg.infn.it</a:t>
            </a:r>
            <a:endParaRPr lang="it-IT" dirty="0" smtClean="0">
              <a:latin typeface="Helvetica Neue"/>
              <a:cs typeface="Helvetica Neue"/>
            </a:endParaRPr>
          </a:p>
          <a:p>
            <a:r>
              <a:rPr lang="it-IT" dirty="0" err="1" smtClean="0">
                <a:latin typeface="Helvetica Neue"/>
                <a:cs typeface="Helvetica Neue"/>
              </a:rPr>
              <a:t>Giovanni.ambrosi@pg.infn.it</a:t>
            </a:r>
            <a:endParaRPr lang="it-IT" dirty="0" smtClean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709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CTA performances</a:t>
            </a:r>
            <a:endParaRPr lang="en-US" sz="3200" b="1" dirty="0">
              <a:latin typeface="Helvetica Neue Medium"/>
              <a:cs typeface="Helvetica Neue Medium"/>
            </a:endParaRPr>
          </a:p>
        </p:txBody>
      </p:sp>
      <p:pic>
        <p:nvPicPr>
          <p:cNvPr id="5" name="Picture 4" descr="Presentation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t="14089" r="35062" b="19423"/>
          <a:stretch/>
        </p:blipFill>
        <p:spPr>
          <a:xfrm>
            <a:off x="720727" y="1035397"/>
            <a:ext cx="3793680" cy="3057539"/>
          </a:xfrm>
          <a:prstGeom prst="rect">
            <a:avLst/>
          </a:prstGeom>
        </p:spPr>
      </p:pic>
      <p:pic>
        <p:nvPicPr>
          <p:cNvPr id="26" name="Picture 25" descr="Pages from CTAScience_review_26Sept20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6664" r="23462" b="20624"/>
          <a:stretch/>
        </p:blipFill>
        <p:spPr>
          <a:xfrm>
            <a:off x="4667873" y="966271"/>
            <a:ext cx="3447297" cy="2912224"/>
          </a:xfrm>
          <a:prstGeom prst="rect">
            <a:avLst/>
          </a:prstGeom>
        </p:spPr>
      </p:pic>
      <p:pic>
        <p:nvPicPr>
          <p:cNvPr id="27" name="Picture 26" descr="Screen Shot 2017-03-05 at 11.07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5" y="4092936"/>
            <a:ext cx="2924502" cy="2510986"/>
          </a:xfrm>
          <a:prstGeom prst="rect">
            <a:avLst/>
          </a:prstGeom>
        </p:spPr>
      </p:pic>
      <p:pic>
        <p:nvPicPr>
          <p:cNvPr id="28" name="Picture 27" descr="Screen Shot 2017-03-05 at 11.08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73" y="4092936"/>
            <a:ext cx="2902988" cy="24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1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INFN </a:t>
            </a:r>
            <a:r>
              <a:rPr lang="it-IT" sz="3200" b="1" dirty="0" err="1" smtClean="0"/>
              <a:t>contributions</a:t>
            </a:r>
            <a:r>
              <a:rPr lang="it-IT" sz="3200" b="1" dirty="0" smtClean="0"/>
              <a:t> to CTA</a:t>
            </a:r>
            <a:endParaRPr lang="en-US" sz="3200" b="1" dirty="0">
              <a:latin typeface="Helvetica Neue Medium"/>
              <a:cs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749" y="1607216"/>
            <a:ext cx="86915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Helvetica Neue"/>
                <a:cs typeface="Helvetica Neue"/>
              </a:rPr>
              <a:t>LST</a:t>
            </a:r>
            <a:r>
              <a:rPr lang="it-IT" sz="2000" dirty="0">
                <a:latin typeface="Helvetica Neue"/>
                <a:cs typeface="Helvetica Neue"/>
              </a:rPr>
              <a:t>,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b="1" dirty="0" smtClean="0">
                <a:latin typeface="Helvetica Neue"/>
                <a:cs typeface="Helvetica Neue"/>
              </a:rPr>
              <a:t>Large </a:t>
            </a:r>
            <a:r>
              <a:rPr lang="it-IT" sz="2000" b="1" dirty="0" err="1" smtClean="0">
                <a:latin typeface="Helvetica Neue"/>
                <a:cs typeface="Helvetica Neue"/>
              </a:rPr>
              <a:t>Size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Telescope</a:t>
            </a:r>
            <a:r>
              <a:rPr lang="it-IT" sz="2000" dirty="0" smtClean="0">
                <a:latin typeface="Helvetica Neue"/>
                <a:cs typeface="Helvetica Neue"/>
              </a:rPr>
              <a:t>,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mechanical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structure</a:t>
            </a:r>
            <a:r>
              <a:rPr lang="it-IT" sz="2000" dirty="0" smtClean="0">
                <a:latin typeface="Helvetica Neue"/>
                <a:cs typeface="Helvetica Neue"/>
              </a:rPr>
              <a:t>, camera </a:t>
            </a:r>
            <a:r>
              <a:rPr lang="it-IT" sz="2000" dirty="0" err="1" smtClean="0">
                <a:latin typeface="Helvetica Neue"/>
                <a:cs typeface="Helvetica Neue"/>
              </a:rPr>
              <a:t>readout</a:t>
            </a:r>
            <a:r>
              <a:rPr lang="it-IT" sz="2000" dirty="0" smtClean="0">
                <a:latin typeface="Helvetica Neue"/>
                <a:cs typeface="Helvetica Neue"/>
              </a:rPr>
              <a:t>, </a:t>
            </a:r>
            <a:r>
              <a:rPr lang="it-IT" sz="2000" dirty="0" err="1" smtClean="0">
                <a:latin typeface="Helvetica Neue"/>
                <a:cs typeface="Helvetica Neue"/>
              </a:rPr>
              <a:t>natural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progression</a:t>
            </a:r>
            <a:r>
              <a:rPr lang="it-IT" sz="2000" dirty="0" smtClean="0">
                <a:latin typeface="Helvetica Neue"/>
                <a:cs typeface="Helvetica Neue"/>
              </a:rPr>
              <a:t> from the INFN </a:t>
            </a:r>
            <a:r>
              <a:rPr lang="it-IT" sz="2000" dirty="0" err="1" smtClean="0">
                <a:latin typeface="Helvetica Neue"/>
                <a:cs typeface="Helvetica Neue"/>
              </a:rPr>
              <a:t>contribution</a:t>
            </a:r>
            <a:r>
              <a:rPr lang="it-IT" sz="2000" dirty="0" smtClean="0">
                <a:latin typeface="Helvetica Neue"/>
                <a:cs typeface="Helvetica Neue"/>
              </a:rPr>
              <a:t> to the MAGIC </a:t>
            </a:r>
            <a:r>
              <a:rPr lang="it-IT" sz="2000" dirty="0" err="1" smtClean="0">
                <a:latin typeface="Helvetica Neue"/>
                <a:cs typeface="Helvetica Neue"/>
              </a:rPr>
              <a:t>telescope</a:t>
            </a:r>
            <a:endParaRPr lang="it-IT" sz="2000" dirty="0" smtClean="0">
              <a:latin typeface="Helvetica Neue"/>
              <a:cs typeface="Helvetica Neue"/>
            </a:endParaRPr>
          </a:p>
          <a:p>
            <a:endParaRPr lang="it-IT" sz="2000" dirty="0" smtClean="0">
              <a:latin typeface="Helvetica Neue"/>
              <a:cs typeface="Helvetica Neue"/>
            </a:endParaRPr>
          </a:p>
          <a:p>
            <a:r>
              <a:rPr lang="it-IT" sz="2000" b="1" dirty="0" smtClean="0">
                <a:latin typeface="Helvetica Neue"/>
                <a:cs typeface="Helvetica Neue"/>
              </a:rPr>
              <a:t>SCT, </a:t>
            </a:r>
            <a:r>
              <a:rPr lang="it-IT" sz="2000" b="1" dirty="0" err="1" smtClean="0">
                <a:latin typeface="Helvetica Neue"/>
                <a:cs typeface="Helvetica Neue"/>
              </a:rPr>
              <a:t>Schwarzschild-Couder</a:t>
            </a:r>
            <a:r>
              <a:rPr lang="it-IT" sz="2000" b="1" dirty="0" smtClean="0">
                <a:latin typeface="Helvetica Neue"/>
                <a:cs typeface="Helvetica Neue"/>
              </a:rPr>
              <a:t> Medium </a:t>
            </a:r>
            <a:r>
              <a:rPr lang="it-IT" sz="2000" b="1" dirty="0" err="1" smtClean="0">
                <a:latin typeface="Helvetica Neue"/>
                <a:cs typeface="Helvetica Neue"/>
              </a:rPr>
              <a:t>Size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Telescope</a:t>
            </a:r>
            <a:r>
              <a:rPr lang="it-IT" sz="2000" dirty="0" smtClean="0">
                <a:latin typeface="Helvetica Neue"/>
                <a:cs typeface="Helvetica Neue"/>
              </a:rPr>
              <a:t>, </a:t>
            </a:r>
            <a:r>
              <a:rPr lang="it-IT" sz="2000" dirty="0" err="1" smtClean="0">
                <a:latin typeface="Helvetica Neue"/>
                <a:cs typeface="Helvetica Neue"/>
              </a:rPr>
              <a:t>development</a:t>
            </a:r>
            <a:r>
              <a:rPr lang="it-IT" sz="2000" dirty="0" smtClean="0">
                <a:latin typeface="Helvetica Neue"/>
                <a:cs typeface="Helvetica Neue"/>
              </a:rPr>
              <a:t> of a SIPM </a:t>
            </a:r>
            <a:r>
              <a:rPr lang="it-IT" sz="2000" dirty="0" err="1" smtClean="0">
                <a:latin typeface="Helvetica Neue"/>
                <a:cs typeface="Helvetica Neue"/>
              </a:rPr>
              <a:t>based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focal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plane</a:t>
            </a:r>
            <a:r>
              <a:rPr lang="it-IT" sz="2000" dirty="0" smtClean="0">
                <a:latin typeface="Helvetica Neue"/>
                <a:cs typeface="Helvetica Neue"/>
              </a:rPr>
              <a:t> camera and </a:t>
            </a:r>
            <a:r>
              <a:rPr lang="it-IT" sz="2000" dirty="0" err="1" smtClean="0">
                <a:latin typeface="Helvetica Neue"/>
                <a:cs typeface="Helvetica Neue"/>
              </a:rPr>
              <a:t>readout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electronics</a:t>
            </a:r>
            <a:r>
              <a:rPr lang="it-IT" sz="2000" dirty="0" smtClean="0">
                <a:latin typeface="Helvetica Neue"/>
                <a:cs typeface="Helvetica Neue"/>
              </a:rPr>
              <a:t> (</a:t>
            </a:r>
            <a:r>
              <a:rPr lang="it-IT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*</a:t>
            </a:r>
            <a:r>
              <a:rPr lang="it-IT" sz="2000" dirty="0" smtClean="0">
                <a:latin typeface="Helvetica Neue"/>
                <a:cs typeface="Helvetica Neue"/>
              </a:rPr>
              <a:t>)</a:t>
            </a:r>
          </a:p>
          <a:p>
            <a:endParaRPr lang="it-IT" sz="2000" dirty="0">
              <a:latin typeface="Helvetica Neue"/>
              <a:cs typeface="Helvetica Neue"/>
            </a:endParaRPr>
          </a:p>
          <a:p>
            <a:r>
              <a:rPr lang="it-IT" sz="2000" b="1" dirty="0" err="1" smtClean="0">
                <a:latin typeface="Helvetica Neue"/>
                <a:cs typeface="Helvetica Neue"/>
              </a:rPr>
              <a:t>SiPM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sensors</a:t>
            </a:r>
            <a:r>
              <a:rPr lang="it-IT" sz="2000" dirty="0" smtClean="0">
                <a:latin typeface="Helvetica Neue"/>
                <a:cs typeface="Helvetica Neue"/>
              </a:rPr>
              <a:t>, </a:t>
            </a:r>
            <a:r>
              <a:rPr lang="it-IT" sz="2000" dirty="0" err="1" smtClean="0">
                <a:latin typeface="Helvetica Neue"/>
                <a:cs typeface="Helvetica Neue"/>
              </a:rPr>
              <a:t>procurement</a:t>
            </a:r>
            <a:r>
              <a:rPr lang="it-IT" sz="2000" dirty="0" smtClean="0">
                <a:latin typeface="Helvetica Neue"/>
                <a:cs typeface="Helvetica Neue"/>
              </a:rPr>
              <a:t>, </a:t>
            </a:r>
            <a:r>
              <a:rPr lang="it-IT" sz="2000" dirty="0" err="1" smtClean="0">
                <a:latin typeface="Helvetica Neue"/>
                <a:cs typeface="Helvetica Neue"/>
              </a:rPr>
              <a:t>module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assembly</a:t>
            </a:r>
            <a:r>
              <a:rPr lang="it-IT" sz="2000" dirty="0" smtClean="0">
                <a:latin typeface="Helvetica Neue"/>
                <a:cs typeface="Helvetica Neue"/>
              </a:rPr>
              <a:t> and </a:t>
            </a:r>
            <a:r>
              <a:rPr lang="it-IT" sz="2000" dirty="0" err="1" smtClean="0">
                <a:latin typeface="Helvetica Neue"/>
                <a:cs typeface="Helvetica Neue"/>
              </a:rPr>
              <a:t>tests</a:t>
            </a:r>
            <a:r>
              <a:rPr lang="it-IT" sz="2000" dirty="0" smtClean="0">
                <a:latin typeface="Helvetica Neue"/>
                <a:cs typeface="Helvetica Neue"/>
              </a:rPr>
              <a:t> (</a:t>
            </a:r>
            <a:r>
              <a:rPr lang="it-IT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*</a:t>
            </a:r>
            <a:r>
              <a:rPr lang="it-IT" sz="2000" dirty="0" smtClean="0">
                <a:latin typeface="Helvetica Neue"/>
                <a:cs typeface="Helvetica Neue"/>
              </a:rPr>
              <a:t>)</a:t>
            </a:r>
          </a:p>
          <a:p>
            <a:endParaRPr lang="it-IT" sz="2000" dirty="0">
              <a:latin typeface="Helvetica Neue"/>
              <a:cs typeface="Helvetica Neue"/>
            </a:endParaRPr>
          </a:p>
          <a:p>
            <a:r>
              <a:rPr lang="it-IT" sz="2000" b="1" dirty="0" err="1" smtClean="0">
                <a:latin typeface="Helvetica Neue"/>
                <a:cs typeface="Helvetica Neue"/>
              </a:rPr>
              <a:t>Atmospheric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b="1" dirty="0" err="1" smtClean="0">
                <a:latin typeface="Helvetica Neue"/>
                <a:cs typeface="Helvetica Neue"/>
              </a:rPr>
              <a:t>calibration</a:t>
            </a:r>
            <a:r>
              <a:rPr lang="it-IT" sz="2000" b="1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using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calibration</a:t>
            </a:r>
            <a:r>
              <a:rPr lang="it-IT" sz="2000" dirty="0" smtClean="0">
                <a:latin typeface="Helvetica Neue"/>
                <a:cs typeface="Helvetica Neue"/>
              </a:rPr>
              <a:t> lidar</a:t>
            </a:r>
          </a:p>
          <a:p>
            <a:endParaRPr lang="it-IT" sz="2000" dirty="0">
              <a:latin typeface="Helvetica Neue"/>
              <a:cs typeface="Helvetica Neue"/>
            </a:endParaRPr>
          </a:p>
          <a:p>
            <a:r>
              <a:rPr lang="it-IT" sz="2000" b="1" dirty="0" err="1" smtClean="0">
                <a:latin typeface="Helvetica Neue"/>
                <a:cs typeface="Helvetica Neue"/>
              </a:rPr>
              <a:t>Multitelescope</a:t>
            </a:r>
            <a:r>
              <a:rPr lang="it-IT" sz="2000" b="1" dirty="0" smtClean="0">
                <a:latin typeface="Helvetica Neue"/>
                <a:cs typeface="Helvetica Neue"/>
              </a:rPr>
              <a:t> trigger</a:t>
            </a:r>
            <a:r>
              <a:rPr lang="it-IT" sz="2000" dirty="0" smtClean="0">
                <a:latin typeface="Helvetica Neue"/>
                <a:cs typeface="Helvetica Neue"/>
              </a:rPr>
              <a:t> and </a:t>
            </a:r>
            <a:r>
              <a:rPr lang="it-IT" sz="2000" b="1" dirty="0" smtClean="0">
                <a:latin typeface="Helvetica Neue"/>
                <a:cs typeface="Helvetica Neue"/>
              </a:rPr>
              <a:t>Camera </a:t>
            </a:r>
            <a:r>
              <a:rPr lang="it-IT" sz="2000" b="1" dirty="0" err="1" smtClean="0">
                <a:latin typeface="Helvetica Neue"/>
                <a:cs typeface="Helvetica Neue"/>
              </a:rPr>
              <a:t>calibration</a:t>
            </a:r>
            <a:r>
              <a:rPr lang="it-IT" sz="2000" b="1" dirty="0" smtClean="0">
                <a:latin typeface="Helvetica Neue"/>
                <a:cs typeface="Helvetica Neue"/>
              </a:rPr>
              <a:t> box</a:t>
            </a:r>
          </a:p>
          <a:p>
            <a:endParaRPr lang="it-IT" sz="2000" dirty="0">
              <a:latin typeface="Helvetica Neue"/>
              <a:cs typeface="Helvetica Neue"/>
            </a:endParaRPr>
          </a:p>
          <a:p>
            <a:r>
              <a:rPr lang="it-IT" sz="2000" b="1" dirty="0" smtClean="0">
                <a:latin typeface="Helvetica Neue"/>
                <a:cs typeface="Helvetica Neue"/>
              </a:rPr>
              <a:t>Computing and </a:t>
            </a:r>
            <a:r>
              <a:rPr lang="it-IT" sz="2000" b="1" dirty="0" err="1" smtClean="0">
                <a:latin typeface="Helvetica Neue"/>
                <a:cs typeface="Helvetica Neue"/>
              </a:rPr>
              <a:t>Simulations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err="1" smtClean="0">
                <a:latin typeface="Helvetica Neue"/>
                <a:cs typeface="Helvetica Neue"/>
              </a:rPr>
              <a:t>at</a:t>
            </a:r>
            <a:r>
              <a:rPr lang="it-IT" sz="2000" dirty="0" smtClean="0">
                <a:latin typeface="Helvetica Neue"/>
                <a:cs typeface="Helvetica Neue"/>
              </a:rPr>
              <a:t> INFN CNAF </a:t>
            </a:r>
            <a:r>
              <a:rPr lang="it-IT" sz="2000" dirty="0" err="1" smtClean="0">
                <a:latin typeface="Helvetica Neue"/>
                <a:cs typeface="Helvetica Neue"/>
              </a:rPr>
              <a:t>computing</a:t>
            </a:r>
            <a:r>
              <a:rPr lang="it-IT" sz="2000" dirty="0" smtClean="0">
                <a:latin typeface="Helvetica Neue"/>
                <a:cs typeface="Helvetica Neue"/>
              </a:rPr>
              <a:t> center</a:t>
            </a:r>
          </a:p>
          <a:p>
            <a:endParaRPr lang="it-IT" sz="2000" dirty="0">
              <a:latin typeface="Helvetica Neue"/>
              <a:cs typeface="Helvetica Neue"/>
            </a:endParaRPr>
          </a:p>
          <a:p>
            <a:r>
              <a:rPr lang="it-IT" sz="1600" dirty="0" smtClean="0">
                <a:latin typeface="Helvetica Neue"/>
                <a:cs typeface="Helvetica Neue"/>
              </a:rPr>
              <a:t>(</a:t>
            </a:r>
            <a:r>
              <a:rPr lang="it-IT" sz="1600" dirty="0" smtClean="0">
                <a:solidFill>
                  <a:srgbClr val="FF0000"/>
                </a:solidFill>
                <a:latin typeface="Helvetica Neue"/>
                <a:cs typeface="Helvetica Neue"/>
              </a:rPr>
              <a:t>*</a:t>
            </a:r>
            <a:r>
              <a:rPr lang="it-IT" sz="1600" dirty="0" smtClean="0">
                <a:latin typeface="Helvetica Neue"/>
                <a:cs typeface="Helvetica Neue"/>
              </a:rPr>
              <a:t>) </a:t>
            </a:r>
            <a:r>
              <a:rPr lang="it-IT" sz="1600" dirty="0" err="1" smtClean="0">
                <a:latin typeface="Helvetica Neue"/>
                <a:cs typeface="Helvetica Neue"/>
              </a:rPr>
              <a:t>Activities</a:t>
            </a:r>
            <a:r>
              <a:rPr lang="it-IT" sz="1600" dirty="0" smtClean="0">
                <a:latin typeface="Helvetica Neue"/>
                <a:cs typeface="Helvetica Neue"/>
              </a:rPr>
              <a:t> with Perugia INFN </a:t>
            </a:r>
            <a:r>
              <a:rPr lang="it-IT" sz="1600" dirty="0" err="1" smtClean="0">
                <a:latin typeface="Helvetica Neue"/>
                <a:cs typeface="Helvetica Neue"/>
              </a:rPr>
              <a:t>group</a:t>
            </a:r>
            <a:r>
              <a:rPr lang="it-IT" sz="1600" dirty="0" smtClean="0">
                <a:latin typeface="Helvetica Neue"/>
                <a:cs typeface="Helvetica Neue"/>
              </a:rPr>
              <a:t> </a:t>
            </a:r>
            <a:r>
              <a:rPr lang="it-IT" sz="1600" dirty="0" err="1" smtClean="0">
                <a:latin typeface="Helvetica Neue"/>
                <a:cs typeface="Helvetica Neue"/>
              </a:rPr>
              <a:t>responsibility</a:t>
            </a:r>
            <a:endParaRPr lang="it-IT" sz="1600" dirty="0" smtClean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6357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/>
              <a:t>FBK NUV-HD </a:t>
            </a:r>
            <a:r>
              <a:rPr lang="it-IT" sz="3200" b="1" dirty="0" err="1" smtClean="0"/>
              <a:t>SiPM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sensors</a:t>
            </a:r>
            <a:endParaRPr lang="en-US" sz="3200" b="1" dirty="0">
              <a:latin typeface="Helvetica Neue Medium"/>
              <a:cs typeface="Helvetica Neue Medium"/>
            </a:endParaRPr>
          </a:p>
        </p:txBody>
      </p:sp>
      <p:pic>
        <p:nvPicPr>
          <p:cNvPr id="36" name="Picture 35" descr="performanc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23" y="1107585"/>
            <a:ext cx="7290301" cy="539671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6115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 smtClean="0"/>
              <a:t>SiPM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sensor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tests</a:t>
            </a:r>
            <a:endParaRPr lang="en-US" sz="3200" b="1" dirty="0">
              <a:latin typeface="Helvetica Neue Medium"/>
              <a:cs typeface="Helvetica Neue Medium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105" y="1195489"/>
            <a:ext cx="46736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latin typeface="Helvetica Neue"/>
                <a:cs typeface="Helvetica Neue"/>
              </a:rPr>
              <a:t>Single </a:t>
            </a:r>
            <a:r>
              <a:rPr lang="it-IT" dirty="0" err="1" smtClean="0">
                <a:latin typeface="Helvetica Neue"/>
                <a:cs typeface="Helvetica Neue"/>
              </a:rPr>
              <a:t>SiPM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packages</a:t>
            </a:r>
            <a:r>
              <a:rPr lang="it-IT" dirty="0" smtClean="0">
                <a:latin typeface="Helvetica Neue"/>
                <a:cs typeface="Helvetica Neue"/>
              </a:rPr>
              <a:t> are </a:t>
            </a:r>
            <a:r>
              <a:rPr lang="it-IT" dirty="0" err="1" smtClean="0">
                <a:latin typeface="Helvetica Neue"/>
                <a:cs typeface="Helvetica Neue"/>
              </a:rPr>
              <a:t>assembled</a:t>
            </a:r>
            <a:r>
              <a:rPr lang="it-IT" dirty="0" smtClean="0">
                <a:latin typeface="Helvetica Neue"/>
                <a:cs typeface="Helvetica Neue"/>
              </a:rPr>
              <a:t> to test the performances of the </a:t>
            </a:r>
            <a:r>
              <a:rPr lang="it-IT" dirty="0" err="1" smtClean="0">
                <a:latin typeface="Helvetica Neue"/>
                <a:cs typeface="Helvetica Neue"/>
              </a:rPr>
              <a:t>devices</a:t>
            </a:r>
            <a:r>
              <a:rPr lang="it-IT" dirty="0" smtClean="0">
                <a:latin typeface="Helvetica Neue"/>
                <a:cs typeface="Helvetica Neue"/>
              </a:rPr>
              <a:t>.</a:t>
            </a:r>
          </a:p>
          <a:p>
            <a:pPr algn="just"/>
            <a:endParaRPr lang="it-IT" dirty="0" smtClean="0">
              <a:latin typeface="Helvetica Neue"/>
              <a:cs typeface="Helvetica Neue"/>
            </a:endParaRPr>
          </a:p>
          <a:p>
            <a:pPr algn="just"/>
            <a:r>
              <a:rPr lang="it-IT" dirty="0" err="1" smtClean="0">
                <a:latin typeface="Helvetica Neue"/>
                <a:cs typeface="Helvetica Neue"/>
              </a:rPr>
              <a:t>Quality</a:t>
            </a:r>
            <a:r>
              <a:rPr lang="it-IT" dirty="0" smtClean="0">
                <a:latin typeface="Helvetica Neue"/>
                <a:cs typeface="Helvetica Neue"/>
              </a:rPr>
              <a:t> of the </a:t>
            </a:r>
            <a:r>
              <a:rPr lang="it-IT" b="1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assembly</a:t>
            </a:r>
            <a:r>
              <a:rPr lang="it-IT" dirty="0" smtClean="0">
                <a:solidFill>
                  <a:srgbClr val="000000"/>
                </a:solidFill>
                <a:latin typeface="Helvetica Neue"/>
                <a:cs typeface="Helvetica Neue"/>
              </a:rPr>
              <a:t> </a:t>
            </a:r>
            <a:r>
              <a:rPr lang="it-IT" dirty="0" smtClean="0">
                <a:latin typeface="Helvetica Neue"/>
                <a:cs typeface="Helvetica Neue"/>
              </a:rPr>
              <a:t>and </a:t>
            </a:r>
            <a:r>
              <a:rPr lang="it-IT" b="1" dirty="0" err="1" smtClean="0">
                <a:latin typeface="Helvetica Neue"/>
                <a:cs typeface="Helvetica Neue"/>
              </a:rPr>
              <a:t>bonding</a:t>
            </a:r>
            <a:r>
              <a:rPr lang="it-IT" dirty="0" smtClean="0">
                <a:latin typeface="Helvetica Neue"/>
                <a:cs typeface="Helvetica Neue"/>
              </a:rPr>
              <a:t> procedure </a:t>
            </a:r>
            <a:r>
              <a:rPr lang="it-IT" dirty="0" err="1" smtClean="0">
                <a:latin typeface="Helvetica Neue"/>
                <a:cs typeface="Helvetica Neue"/>
              </a:rPr>
              <a:t>tests</a:t>
            </a:r>
            <a:r>
              <a:rPr lang="it-IT" dirty="0" smtClean="0">
                <a:latin typeface="Helvetica Neue"/>
                <a:cs typeface="Helvetica Neue"/>
              </a:rPr>
              <a:t> with </a:t>
            </a:r>
            <a:r>
              <a:rPr lang="it-IT" b="1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static</a:t>
            </a:r>
            <a:r>
              <a:rPr lang="it-IT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measurements</a:t>
            </a:r>
            <a:r>
              <a:rPr lang="it-IT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in </a:t>
            </a:r>
            <a:r>
              <a:rPr lang="it-IT" b="1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clean</a:t>
            </a:r>
            <a:r>
              <a:rPr lang="it-IT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room in Perugia</a:t>
            </a:r>
            <a:r>
              <a:rPr lang="it-IT" dirty="0" smtClean="0">
                <a:latin typeface="Helvetica Neue"/>
                <a:cs typeface="Helvetica Neue"/>
              </a:rPr>
              <a:t>.</a:t>
            </a:r>
          </a:p>
        </p:txBody>
      </p:sp>
      <p:pic>
        <p:nvPicPr>
          <p:cNvPr id="26" name="Picture 25" descr="20151026_1154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29500" r="16879" b="16262"/>
          <a:stretch/>
        </p:blipFill>
        <p:spPr>
          <a:xfrm>
            <a:off x="5130642" y="1049296"/>
            <a:ext cx="3331761" cy="173994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0484" y="3800734"/>
            <a:ext cx="7923033" cy="2810401"/>
            <a:chOff x="621839" y="3784239"/>
            <a:chExt cx="7923033" cy="2810401"/>
          </a:xfrm>
        </p:grpSpPr>
        <p:pic>
          <p:nvPicPr>
            <p:cNvPr id="27" name="Picture 26" descr="IV_HD2_all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91480" y="3114703"/>
              <a:ext cx="2810296" cy="4149578"/>
            </a:xfrm>
            <a:prstGeom prst="rect">
              <a:avLst/>
            </a:prstGeom>
          </p:spPr>
        </p:pic>
        <p:pic>
          <p:nvPicPr>
            <p:cNvPr id="28" name="Picture 27" descr="Vb_T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75558" y="3125324"/>
              <a:ext cx="2810400" cy="412822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242472" y="4473493"/>
              <a:ext cx="611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+35°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58953" y="5434172"/>
              <a:ext cx="567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r>
                <a:rPr lang="en-US" dirty="0" smtClean="0"/>
                <a:t>15°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91104" y="3077527"/>
            <a:ext cx="8566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latin typeface="Helvetica Neue"/>
                <a:cs typeface="Helvetica Neue"/>
              </a:rPr>
              <a:t>Samples</a:t>
            </a:r>
            <a:r>
              <a:rPr lang="it-IT" dirty="0" smtClean="0">
                <a:latin typeface="Helvetica Neue"/>
                <a:cs typeface="Helvetica Neue"/>
              </a:rPr>
              <a:t> of </a:t>
            </a:r>
            <a:r>
              <a:rPr lang="it-IT" dirty="0" err="1" smtClean="0">
                <a:latin typeface="Helvetica Neue"/>
                <a:cs typeface="Helvetica Neue"/>
              </a:rPr>
              <a:t>sensors</a:t>
            </a:r>
            <a:r>
              <a:rPr lang="it-IT" dirty="0" smtClean="0">
                <a:latin typeface="Helvetica Neue"/>
                <a:cs typeface="Helvetica Neue"/>
              </a:rPr>
              <a:t> are </a:t>
            </a:r>
            <a:r>
              <a:rPr lang="it-IT" dirty="0" err="1" smtClean="0">
                <a:latin typeface="Helvetica Neue"/>
                <a:cs typeface="Helvetica Neue"/>
              </a:rPr>
              <a:t>also</a:t>
            </a:r>
            <a:r>
              <a:rPr lang="it-IT" dirty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thoroughly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studied</a:t>
            </a:r>
            <a:r>
              <a:rPr lang="it-IT" dirty="0" smtClean="0">
                <a:latin typeface="Helvetica Neue"/>
                <a:cs typeface="Helvetica Neue"/>
              </a:rPr>
              <a:t> in </a:t>
            </a:r>
            <a:r>
              <a:rPr lang="it-IT" dirty="0" err="1" smtClean="0">
                <a:latin typeface="Helvetica Neue"/>
                <a:cs typeface="Helvetica Neue"/>
              </a:rPr>
              <a:t>different</a:t>
            </a:r>
            <a:r>
              <a:rPr lang="it-IT" dirty="0" smtClean="0">
                <a:latin typeface="Helvetica Neue"/>
                <a:cs typeface="Helvetica Neue"/>
              </a:rPr>
              <a:t> temperature </a:t>
            </a:r>
            <a:r>
              <a:rPr lang="it-IT" dirty="0" err="1" smtClean="0">
                <a:latin typeface="Helvetica Neue"/>
                <a:cs typeface="Helvetica Neue"/>
              </a:rPr>
              <a:t>ranges</a:t>
            </a:r>
            <a:r>
              <a:rPr lang="it-IT" dirty="0" smtClean="0">
                <a:latin typeface="Helvetica Neue"/>
                <a:cs typeface="Helvetica Neue"/>
              </a:rPr>
              <a:t> in a </a:t>
            </a:r>
            <a:r>
              <a:rPr lang="it-IT" dirty="0" err="1" smtClean="0">
                <a:latin typeface="Helvetica Neue"/>
                <a:cs typeface="Helvetica Neue"/>
              </a:rPr>
              <a:t>climatic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chamber</a:t>
            </a:r>
            <a:r>
              <a:rPr lang="it-IT" dirty="0">
                <a:latin typeface="Helvetica Neue"/>
                <a:cs typeface="Helvetica Neue"/>
              </a:rPr>
              <a:t> </a:t>
            </a:r>
            <a:r>
              <a:rPr lang="it-IT" dirty="0" smtClean="0">
                <a:latin typeface="Helvetica Neue"/>
                <a:cs typeface="Helvetica Neue"/>
              </a:rPr>
              <a:t>to </a:t>
            </a:r>
            <a:r>
              <a:rPr lang="it-IT" dirty="0" err="1" smtClean="0">
                <a:latin typeface="Helvetica Neue"/>
                <a:cs typeface="Helvetica Neue"/>
              </a:rPr>
              <a:t>extract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sensor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perfoamance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informations</a:t>
            </a:r>
            <a:r>
              <a:rPr lang="it-IT" dirty="0" smtClean="0">
                <a:latin typeface="Helvetica Neue"/>
                <a:cs typeface="Helvetica Neue"/>
              </a:rPr>
              <a:t> (gain, dark </a:t>
            </a:r>
            <a:r>
              <a:rPr lang="it-IT" dirty="0" err="1" smtClean="0">
                <a:latin typeface="Helvetica Neue"/>
                <a:cs typeface="Helvetica Neue"/>
              </a:rPr>
              <a:t>count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rates</a:t>
            </a:r>
            <a:r>
              <a:rPr lang="it-IT" dirty="0" smtClean="0">
                <a:latin typeface="Helvetica Neue"/>
                <a:cs typeface="Helvetica Neue"/>
              </a:rPr>
              <a:t>, </a:t>
            </a:r>
            <a:r>
              <a:rPr lang="it-IT" dirty="0" err="1" smtClean="0">
                <a:latin typeface="Helvetica Neue"/>
                <a:cs typeface="Helvetica Neue"/>
              </a:rPr>
              <a:t>crosstalk</a:t>
            </a:r>
            <a:r>
              <a:rPr lang="it-IT" dirty="0" smtClean="0">
                <a:latin typeface="Helvetica Neue"/>
                <a:cs typeface="Helvetica Neue"/>
              </a:rPr>
              <a:t>, …)</a:t>
            </a:r>
            <a:endParaRPr lang="it-IT" dirty="0">
              <a:latin typeface="Helvetica Neue"/>
              <a:cs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5941" y="4182211"/>
            <a:ext cx="191590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pSCT</a:t>
            </a:r>
            <a:r>
              <a:rPr lang="en-US" sz="1400" dirty="0" smtClean="0"/>
              <a:t> module prototype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764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3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378817" y="929733"/>
            <a:ext cx="5280285" cy="4739228"/>
            <a:chOff x="1377469" y="1032355"/>
            <a:chExt cx="5990119" cy="5376328"/>
          </a:xfrm>
        </p:grpSpPr>
        <p:sp>
          <p:nvSpPr>
            <p:cNvPr id="6" name="Rectangle 5"/>
            <p:cNvSpPr/>
            <p:nvPr/>
          </p:nvSpPr>
          <p:spPr>
            <a:xfrm>
              <a:off x="1978025" y="1503710"/>
              <a:ext cx="5389563" cy="455600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77469" y="1032355"/>
              <a:ext cx="5990119" cy="5376328"/>
              <a:chOff x="1377469" y="1032355"/>
              <a:chExt cx="5990119" cy="537632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364038" y="3411885"/>
                <a:ext cx="511175" cy="509587"/>
              </a:xfrm>
              <a:prstGeom prst="ellipse">
                <a:avLst/>
              </a:prstGeom>
              <a:pattFill prst="dkUpDiag">
                <a:fgClr>
                  <a:schemeClr val="tx1"/>
                </a:fgClr>
                <a:bgClr>
                  <a:prstClr val="white"/>
                </a:bgClr>
              </a:patt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cxnSp>
            <p:nvCxnSpPr>
              <p:cNvPr id="9" name="Straight Connector 8"/>
              <p:cNvCxnSpPr>
                <a:stCxn id="8" idx="7"/>
              </p:cNvCxnSpPr>
              <p:nvPr/>
            </p:nvCxnSpPr>
            <p:spPr>
              <a:xfrm flipV="1">
                <a:off x="4837113" y="2880072"/>
                <a:ext cx="828675" cy="630238"/>
              </a:xfrm>
              <a:prstGeom prst="line">
                <a:avLst/>
              </a:prstGeom>
              <a:ln w="190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Isosceles Triangle 9"/>
              <p:cNvSpPr/>
              <p:nvPr/>
            </p:nvSpPr>
            <p:spPr>
              <a:xfrm rot="3086129">
                <a:off x="5201444" y="3093591"/>
                <a:ext cx="130175" cy="188913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3581400" y="3823047"/>
                <a:ext cx="828675" cy="630238"/>
              </a:xfrm>
              <a:prstGeom prst="line">
                <a:avLst/>
              </a:prstGeom>
              <a:ln w="190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Isosceles Triangle 11"/>
              <p:cNvSpPr/>
              <p:nvPr/>
            </p:nvSpPr>
            <p:spPr>
              <a:xfrm rot="3086129">
                <a:off x="3946525" y="4037360"/>
                <a:ext cx="130175" cy="187325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H="1" flipV="1">
                <a:off x="3581400" y="2880072"/>
                <a:ext cx="828675" cy="630238"/>
              </a:xfrm>
              <a:prstGeom prst="line">
                <a:avLst/>
              </a:prstGeom>
              <a:ln w="190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/>
              <p:cNvSpPr/>
              <p:nvPr/>
            </p:nvSpPr>
            <p:spPr>
              <a:xfrm rot="18513871" flipH="1">
                <a:off x="3916363" y="3094385"/>
                <a:ext cx="130175" cy="187325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4799013" y="3823047"/>
                <a:ext cx="828675" cy="630238"/>
              </a:xfrm>
              <a:prstGeom prst="line">
                <a:avLst/>
              </a:prstGeom>
              <a:ln w="190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15"/>
              <p:cNvSpPr/>
              <p:nvPr/>
            </p:nvSpPr>
            <p:spPr>
              <a:xfrm rot="18513871" flipH="1">
                <a:off x="5164931" y="4054029"/>
                <a:ext cx="130175" cy="188912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graphicFrame>
            <p:nvGraphicFramePr>
              <p:cNvPr id="17" name="Objec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7806715"/>
                  </p:ext>
                </p:extLst>
              </p:nvPr>
            </p:nvGraphicFramePr>
            <p:xfrm>
              <a:off x="3282950" y="4158010"/>
              <a:ext cx="341313" cy="3698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2" name="Equation" r:id="rId3" imgW="152400" imgH="165100" progId="Equation.3">
                      <p:embed/>
                    </p:oleObj>
                  </mc:Choice>
                  <mc:Fallback>
                    <p:oleObj name="Equation" r:id="rId3" imgW="1524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82950" y="4158010"/>
                            <a:ext cx="341313" cy="3698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3533127"/>
                  </p:ext>
                </p:extLst>
              </p:nvPr>
            </p:nvGraphicFramePr>
            <p:xfrm>
              <a:off x="3263900" y="2695922"/>
              <a:ext cx="342900" cy="3698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3" name="Equation" r:id="rId5" imgW="152400" imgH="165100" progId="Equation.3">
                      <p:embed/>
                    </p:oleObj>
                  </mc:Choice>
                  <mc:Fallback>
                    <p:oleObj name="Equation" r:id="rId5" imgW="152400" imgH="1651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3900" y="2695922"/>
                            <a:ext cx="342900" cy="3698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2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3347582"/>
                  </p:ext>
                </p:extLst>
              </p:nvPr>
            </p:nvGraphicFramePr>
            <p:xfrm>
              <a:off x="5591175" y="4111972"/>
              <a:ext cx="1706563" cy="511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4" name="Equation" r:id="rId7" imgW="762000" imgH="228600" progId="Equation.3">
                      <p:embed/>
                    </p:oleObj>
                  </mc:Choice>
                  <mc:Fallback>
                    <p:oleObj name="Equation" r:id="rId7" imgW="7620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91175" y="4111972"/>
                            <a:ext cx="1706563" cy="5111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0403194"/>
                  </p:ext>
                </p:extLst>
              </p:nvPr>
            </p:nvGraphicFramePr>
            <p:xfrm>
              <a:off x="5661025" y="2567335"/>
              <a:ext cx="1706563" cy="511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5" name="Equation" r:id="rId9" imgW="762000" imgH="228600" progId="Equation.3">
                      <p:embed/>
                    </p:oleObj>
                  </mc:Choice>
                  <mc:Fallback>
                    <p:oleObj name="Equation" r:id="rId9" imgW="7620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61025" y="2567335"/>
                            <a:ext cx="1706563" cy="5111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Left Arrow 20"/>
              <p:cNvSpPr/>
              <p:nvPr/>
            </p:nvSpPr>
            <p:spPr>
              <a:xfrm>
                <a:off x="3581400" y="4942235"/>
                <a:ext cx="2046288" cy="185737"/>
              </a:xfrm>
              <a:prstGeom prst="leftArrow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2" name="Left Arrow 21"/>
              <p:cNvSpPr/>
              <p:nvPr/>
            </p:nvSpPr>
            <p:spPr>
              <a:xfrm flipH="1">
                <a:off x="3495675" y="2329210"/>
                <a:ext cx="2046288" cy="185737"/>
              </a:xfrm>
              <a:prstGeom prst="leftArrow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3" name="Left Arrow 22"/>
              <p:cNvSpPr/>
              <p:nvPr/>
            </p:nvSpPr>
            <p:spPr>
              <a:xfrm rot="5400000">
                <a:off x="1871663" y="3626197"/>
                <a:ext cx="2044700" cy="184150"/>
              </a:xfrm>
              <a:prstGeom prst="leftArrow">
                <a:avLst/>
              </a:prstGeom>
              <a:solidFill>
                <a:srgbClr val="800080"/>
              </a:solidFill>
              <a:ln>
                <a:solidFill>
                  <a:srgbClr val="80008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100">
                  <a:solidFill>
                    <a:srgbClr val="000000"/>
                  </a:solidFill>
                  <a:ea typeface="MS PGothic" pitchFamily="34" charset="-128"/>
                </a:endParaRPr>
              </a:p>
            </p:txBody>
          </p:sp>
          <p:sp>
            <p:nvSpPr>
              <p:cNvPr id="24" name="TextBox 28"/>
              <p:cNvSpPr txBox="1">
                <a:spLocks noChangeArrowheads="1"/>
              </p:cNvSpPr>
              <p:nvPr/>
            </p:nvSpPr>
            <p:spPr bwMode="auto">
              <a:xfrm>
                <a:off x="2096133" y="1032355"/>
                <a:ext cx="5201605" cy="942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err="1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Annichilazione</a:t>
                </a:r>
                <a:endParaRPr lang="en-US" altLang="en-US" sz="2400" b="1" dirty="0" smtClean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altLang="en-US" sz="2400" b="1" dirty="0" err="1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ricerca</a:t>
                </a:r>
                <a:r>
                  <a:rPr lang="en-US" altLang="en-US" sz="2400" b="1" dirty="0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indiretta</a:t>
                </a:r>
                <a:r>
                  <a:rPr lang="en-US" altLang="en-US" sz="2400" b="1" dirty="0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nei</a:t>
                </a:r>
                <a:r>
                  <a:rPr lang="en-US" altLang="en-US" sz="2400" b="1" dirty="0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raggi</a:t>
                </a:r>
                <a:r>
                  <a:rPr lang="en-US" altLang="en-US" sz="2400" b="1" dirty="0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cosmici</a:t>
                </a:r>
                <a:r>
                  <a:rPr lang="en-US" altLang="en-US" sz="2400" b="1" dirty="0" smtClean="0">
                    <a:solidFill>
                      <a:srgbClr val="0000FF"/>
                    </a:solidFill>
                    <a:ea typeface="ＭＳ Ｐゴシック" charset="0"/>
                    <a:cs typeface="ＭＳ Ｐゴシック" charset="0"/>
                  </a:rPr>
                  <a:t>)</a:t>
                </a:r>
                <a:endParaRPr lang="en-US" altLang="en-US" sz="2400" b="1" dirty="0">
                  <a:solidFill>
                    <a:srgbClr val="0000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TextBox 29"/>
              <p:cNvSpPr txBox="1">
                <a:spLocks noChangeArrowheads="1"/>
              </p:cNvSpPr>
              <p:nvPr/>
            </p:nvSpPr>
            <p:spPr bwMode="auto">
              <a:xfrm rot="16200000">
                <a:off x="31055" y="3246125"/>
                <a:ext cx="3635538" cy="942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smtClean="0">
                    <a:solidFill>
                      <a:srgbClr val="800080"/>
                    </a:solidFill>
                    <a:ea typeface="ＭＳ Ｐゴシック" charset="0"/>
                    <a:cs typeface="ＭＳ Ｐゴシック" charset="0"/>
                  </a:rPr>
                  <a:t>Scattering </a:t>
                </a:r>
                <a:r>
                  <a:rPr lang="en-US" altLang="en-US" sz="2400" b="1" dirty="0" err="1" smtClean="0">
                    <a:solidFill>
                      <a:srgbClr val="800080"/>
                    </a:solidFill>
                    <a:ea typeface="ＭＳ Ｐゴシック" charset="0"/>
                    <a:cs typeface="ＭＳ Ｐゴシック" charset="0"/>
                  </a:rPr>
                  <a:t>nucleare</a:t>
                </a:r>
                <a:endParaRPr lang="en-US" altLang="en-US" sz="2400" b="1" dirty="0" smtClean="0">
                  <a:solidFill>
                    <a:srgbClr val="800080"/>
                  </a:solidFill>
                  <a:ea typeface="ＭＳ Ｐゴシック" charset="0"/>
                  <a:cs typeface="ＭＳ Ｐゴシック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smtClean="0">
                    <a:solidFill>
                      <a:srgbClr val="800080"/>
                    </a:solidFill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altLang="en-US" sz="2400" b="1" dirty="0" err="1" smtClean="0">
                    <a:solidFill>
                      <a:srgbClr val="800080"/>
                    </a:solidFill>
                    <a:ea typeface="ＭＳ Ｐゴシック" charset="0"/>
                    <a:cs typeface="ＭＳ Ｐゴシック" charset="0"/>
                  </a:rPr>
                  <a:t>esperimenti</a:t>
                </a:r>
                <a:r>
                  <a:rPr lang="en-US" altLang="en-US" sz="2400" b="1" dirty="0" smtClean="0">
                    <a:solidFill>
                      <a:srgbClr val="800080"/>
                    </a:solidFill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altLang="en-US" sz="2400" b="1" dirty="0" err="1" smtClean="0">
                    <a:solidFill>
                      <a:srgbClr val="800080"/>
                    </a:solidFill>
                    <a:ea typeface="ＭＳ Ｐゴシック" charset="0"/>
                    <a:cs typeface="ＭＳ Ｐゴシック" charset="0"/>
                  </a:rPr>
                  <a:t>criogenici</a:t>
                </a:r>
                <a:r>
                  <a:rPr lang="en-US" altLang="en-US" sz="2400" b="1" dirty="0" smtClean="0">
                    <a:solidFill>
                      <a:srgbClr val="800080"/>
                    </a:solidFill>
                    <a:ea typeface="ＭＳ Ｐゴシック" charset="0"/>
                    <a:cs typeface="ＭＳ Ｐゴシック" charset="0"/>
                  </a:rPr>
                  <a:t>)</a:t>
                </a:r>
                <a:endParaRPr lang="en-US" altLang="en-US" sz="2400" b="1" dirty="0">
                  <a:solidFill>
                    <a:srgbClr val="80008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TextBox 30"/>
              <p:cNvSpPr txBox="1">
                <a:spLocks noChangeArrowheads="1"/>
              </p:cNvSpPr>
              <p:nvPr/>
            </p:nvSpPr>
            <p:spPr bwMode="auto">
              <a:xfrm>
                <a:off x="3611488" y="5465974"/>
                <a:ext cx="2143973" cy="942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4572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err="1" smtClean="0">
                    <a:solidFill>
                      <a:srgbClr val="008000"/>
                    </a:solidFill>
                    <a:ea typeface="ＭＳ Ｐゴシック" charset="0"/>
                    <a:cs typeface="ＭＳ Ｐゴシック" charset="0"/>
                  </a:rPr>
                  <a:t>Produzione</a:t>
                </a:r>
                <a:endParaRPr lang="en-US" altLang="en-US" sz="2400" b="1" dirty="0" smtClean="0">
                  <a:solidFill>
                    <a:srgbClr val="008000"/>
                  </a:solidFill>
                  <a:ea typeface="ＭＳ Ｐゴシック" charset="0"/>
                  <a:cs typeface="ＭＳ Ｐゴシック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2400" b="1" dirty="0" smtClean="0">
                    <a:solidFill>
                      <a:srgbClr val="008000"/>
                    </a:solidFill>
                    <a:ea typeface="ＭＳ Ｐゴシック" charset="0"/>
                    <a:cs typeface="ＭＳ Ｐゴシック" charset="0"/>
                  </a:rPr>
                  <a:t>(</a:t>
                </a:r>
                <a:r>
                  <a:rPr lang="en-US" altLang="en-US" sz="2400" b="1" dirty="0" err="1" smtClean="0">
                    <a:solidFill>
                      <a:srgbClr val="008000"/>
                    </a:solidFill>
                    <a:ea typeface="ＭＳ Ｐゴシック" charset="0"/>
                    <a:cs typeface="ＭＳ Ｐゴシック" charset="0"/>
                  </a:rPr>
                  <a:t>acceleratori</a:t>
                </a:r>
                <a:r>
                  <a:rPr lang="en-US" altLang="en-US" sz="2400" b="1" dirty="0" smtClean="0">
                    <a:solidFill>
                      <a:srgbClr val="008000"/>
                    </a:solidFill>
                    <a:ea typeface="ＭＳ Ｐゴシック" charset="0"/>
                    <a:cs typeface="ＭＳ Ｐゴシック" charset="0"/>
                  </a:rPr>
                  <a:t>)</a:t>
                </a:r>
                <a:endParaRPr lang="en-US" altLang="en-US" sz="2400" b="1" dirty="0">
                  <a:solidFill>
                    <a:srgbClr val="008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graphicFrame>
            <p:nvGraphicFramePr>
              <p:cNvPr id="27" name="Object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8696352"/>
                  </p:ext>
                </p:extLst>
              </p:nvPr>
            </p:nvGraphicFramePr>
            <p:xfrm>
              <a:off x="3144838" y="1851372"/>
              <a:ext cx="2790825" cy="455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6" name="Equation" r:id="rId11" imgW="1397000" imgH="228600" progId="Equation.3">
                      <p:embed/>
                    </p:oleObj>
                  </mc:Choice>
                  <mc:Fallback>
                    <p:oleObj name="Equation" r:id="rId11" imgW="13970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44838" y="1851372"/>
                            <a:ext cx="2790825" cy="4556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8299620"/>
                  </p:ext>
                </p:extLst>
              </p:nvPr>
            </p:nvGraphicFramePr>
            <p:xfrm>
              <a:off x="3692525" y="5151785"/>
              <a:ext cx="1955800" cy="3571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7" name="Equation" r:id="rId13" imgW="964781" imgH="177723" progId="Equation.3">
                      <p:embed/>
                    </p:oleObj>
                  </mc:Choice>
                  <mc:Fallback>
                    <p:oleObj name="Equation" r:id="rId13" imgW="964781" imgH="17772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92525" y="5151785"/>
                            <a:ext cx="1955800" cy="3571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9" name="Picture 3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2688" y="2795935"/>
                <a:ext cx="330200" cy="1790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201" y="1222303"/>
            <a:ext cx="3345416" cy="3074626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6965950" y="1651696"/>
            <a:ext cx="638175" cy="584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92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s-2012-06-a-large_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2" y="105838"/>
            <a:ext cx="8919647" cy="675216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Esempio: materia oscura</a:t>
            </a:r>
            <a:endParaRPr lang="it-IT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Immagine 4" descr="cta3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3" r="35529" b="2426"/>
          <a:stretch/>
        </p:blipFill>
        <p:spPr>
          <a:xfrm>
            <a:off x="105300" y="3463474"/>
            <a:ext cx="5705519" cy="3450636"/>
          </a:xfrm>
          <a:prstGeom prst="rect">
            <a:avLst/>
          </a:prstGeom>
        </p:spPr>
      </p:pic>
      <p:pic>
        <p:nvPicPr>
          <p:cNvPr id="8" name="Immagine 7" descr="cta3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6" b="71765"/>
          <a:stretch/>
        </p:blipFill>
        <p:spPr>
          <a:xfrm>
            <a:off x="5132174" y="909289"/>
            <a:ext cx="3872126" cy="148022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41744" y="3760727"/>
            <a:ext cx="2962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  <a:latin typeface="Consolas"/>
                <a:cs typeface="Consolas"/>
              </a:rPr>
              <a:t>La materia oscura negli aloni galattici </a:t>
            </a:r>
            <a:r>
              <a:rPr lang="it-IT" dirty="0" err="1" smtClean="0">
                <a:solidFill>
                  <a:schemeClr val="bg1">
                    <a:lumMod val="95000"/>
                  </a:schemeClr>
                </a:solidFill>
                <a:latin typeface="Consolas"/>
                <a:cs typeface="Consolas"/>
              </a:rPr>
              <a:t>puo’</a:t>
            </a:r>
            <a:r>
              <a:rPr lang="it-IT" dirty="0" smtClean="0">
                <a:solidFill>
                  <a:schemeClr val="bg1">
                    <a:lumMod val="95000"/>
                  </a:schemeClr>
                </a:solidFill>
                <a:latin typeface="Consolas"/>
                <a:cs typeface="Consolas"/>
              </a:rPr>
              <a:t> annichilare e produrre stati finali con fotoni di altissima energia che potrebbero essere rivelati con CTA</a:t>
            </a:r>
            <a:endParaRPr lang="it-IT" dirty="0" smtClean="0">
              <a:solidFill>
                <a:schemeClr val="bg1">
                  <a:lumMod val="95000"/>
                </a:schemeClr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44973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2887" y="381495"/>
            <a:ext cx="667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onsolas"/>
                <a:cs typeface="Consolas"/>
              </a:rPr>
              <a:t>Imaging Air Cherenkov Telescopes</a:t>
            </a:r>
            <a:endParaRPr lang="en-US" sz="2800" dirty="0">
              <a:latin typeface="Consolas"/>
              <a:cs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8537" y="74389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Gamma Ray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1000" y="5268900"/>
            <a:ext cx="1637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CTA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 km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7-03-05 at 10.5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" y="1091231"/>
            <a:ext cx="7455400" cy="5412825"/>
          </a:xfrm>
          <a:prstGeom prst="rect">
            <a:avLst/>
          </a:prstGeom>
        </p:spPr>
      </p:pic>
      <p:pic>
        <p:nvPicPr>
          <p:cNvPr id="6" name="Immagine 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87" y="1284363"/>
            <a:ext cx="2988130" cy="1680823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7" name="Immagine 2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9" y="4388821"/>
            <a:ext cx="3129170" cy="1760158"/>
          </a:xfrm>
          <a:prstGeom prst="rect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30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381495"/>
            <a:ext cx="64159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Imaging Air Cherenkov Telescopes</a:t>
            </a:r>
            <a:endParaRPr lang="en-US" sz="3200" b="1" dirty="0">
              <a:solidFill>
                <a:srgbClr val="FFFFFF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8537" y="74389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Gamma Ray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1000" y="5268900"/>
            <a:ext cx="1637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CTA Telescopes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 km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7-03-05 at 10.5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" y="1091231"/>
            <a:ext cx="7455400" cy="5412825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113086" y="2267357"/>
            <a:ext cx="3522603" cy="1688569"/>
            <a:chOff x="113086" y="2267357"/>
            <a:chExt cx="3522603" cy="1688569"/>
          </a:xfrm>
        </p:grpSpPr>
        <p:pic>
          <p:nvPicPr>
            <p:cNvPr id="7" name="Picture 2" descr="Pages from vandenbroucke_160804_ichep_final-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t="45941" r="6200" b="3548"/>
            <a:stretch/>
          </p:blipFill>
          <p:spPr>
            <a:xfrm>
              <a:off x="113086" y="2615522"/>
              <a:ext cx="3522603" cy="1340404"/>
            </a:xfrm>
            <a:prstGeom prst="rect">
              <a:avLst/>
            </a:prstGeom>
          </p:spPr>
        </p:pic>
        <p:sp>
          <p:nvSpPr>
            <p:cNvPr id="8" name="Rectangle 3"/>
            <p:cNvSpPr/>
            <p:nvPr/>
          </p:nvSpPr>
          <p:spPr>
            <a:xfrm>
              <a:off x="113086" y="2615522"/>
              <a:ext cx="418249" cy="1589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61837" y="2636689"/>
              <a:ext cx="663016" cy="1378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9"/>
            <p:cNvSpPr/>
            <p:nvPr/>
          </p:nvSpPr>
          <p:spPr>
            <a:xfrm>
              <a:off x="1641107" y="3214785"/>
              <a:ext cx="421543" cy="1411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1552249" y="3258814"/>
              <a:ext cx="602440" cy="7688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2624666" y="2287449"/>
              <a:ext cx="860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  <a:latin typeface="Helvetica Neue"/>
                  <a:cs typeface="Helvetica Neue"/>
                </a:rPr>
                <a:t>proton</a:t>
              </a:r>
              <a:endParaRPr lang="it-IT" dirty="0" smtClean="0">
                <a:solidFill>
                  <a:schemeClr val="bg1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364866" y="2267357"/>
              <a:ext cx="958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gamma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124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4003" y="180412"/>
            <a:ext cx="6415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 smtClean="0">
                <a:latin typeface="Consolas"/>
                <a:cs typeface="Consolas"/>
              </a:rPr>
              <a:t>Cherenkov</a:t>
            </a:r>
            <a:r>
              <a:rPr lang="it-IT" sz="2800" dirty="0" smtClean="0">
                <a:latin typeface="Consolas"/>
                <a:cs typeface="Consolas"/>
              </a:rPr>
              <a:t> </a:t>
            </a:r>
            <a:r>
              <a:rPr lang="it-IT" sz="2800" dirty="0" err="1" smtClean="0">
                <a:latin typeface="Consolas"/>
                <a:cs typeface="Consolas"/>
              </a:rPr>
              <a:t>Telescope</a:t>
            </a:r>
            <a:r>
              <a:rPr lang="it-IT" sz="2800" dirty="0" smtClean="0">
                <a:latin typeface="Consolas"/>
                <a:cs typeface="Consolas"/>
              </a:rPr>
              <a:t> Array (CTA) </a:t>
            </a:r>
            <a:endParaRPr lang="en-US" sz="2800" dirty="0">
              <a:latin typeface="Consolas"/>
              <a:cs typeface="Consolas"/>
            </a:endParaRPr>
          </a:p>
        </p:txBody>
      </p:sp>
      <p:pic>
        <p:nvPicPr>
          <p:cNvPr id="4" name="Picture 3" descr="Pages from vandenbroucke_160804_ichep_final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/>
          <a:stretch/>
        </p:blipFill>
        <p:spPr>
          <a:xfrm>
            <a:off x="1248542" y="2177509"/>
            <a:ext cx="7291633" cy="4472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8219" y="1197934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Southern Array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293186" y="2823003"/>
            <a:ext cx="2246989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1600" u="sng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High </a:t>
            </a:r>
            <a:r>
              <a:rPr lang="it-IT" sz="1600" u="sng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energies</a:t>
            </a:r>
            <a:endParaRPr lang="it-IT" sz="1600" u="sng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Few</a:t>
            </a:r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TeV</a:t>
            </a:r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– 300 </a:t>
            </a:r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TeV</a:t>
            </a:r>
            <a:endParaRPr lang="it-IT" sz="16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10 km</a:t>
            </a:r>
            <a:r>
              <a:rPr lang="it-IT" sz="1600" baseline="300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2</a:t>
            </a:r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at</a:t>
            </a:r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few</a:t>
            </a:r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TeV</a:t>
            </a:r>
            <a:endParaRPr lang="it-IT" sz="16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3 to 4 m </a:t>
            </a:r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diameter</a:t>
            </a:r>
            <a:endParaRPr lang="it-IT" sz="16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algn="r"/>
            <a:r>
              <a:rPr lang="it-IT" sz="16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70 small </a:t>
            </a:r>
            <a:r>
              <a:rPr lang="it-IT" sz="1600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telescopes</a:t>
            </a:r>
            <a:endParaRPr lang="it-IT" sz="1600" dirty="0" smtClean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49021" y="896869"/>
            <a:ext cx="8502419" cy="1287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it-IT" sz="1700" dirty="0" smtClean="0">
                <a:solidFill>
                  <a:schemeClr val="tx1"/>
                </a:solidFill>
                <a:latin typeface="Consolas"/>
                <a:cs typeface="Consolas"/>
              </a:rPr>
              <a:t>I telescopi </a:t>
            </a:r>
            <a:r>
              <a:rPr lang="it-IT" sz="1700" dirty="0" err="1" smtClean="0">
                <a:solidFill>
                  <a:schemeClr val="tx1"/>
                </a:solidFill>
                <a:latin typeface="Consolas"/>
                <a:cs typeface="Consolas"/>
              </a:rPr>
              <a:t>cherenkov</a:t>
            </a:r>
            <a:r>
              <a:rPr lang="it-IT" sz="1700" dirty="0" smtClean="0">
                <a:solidFill>
                  <a:schemeClr val="tx1"/>
                </a:solidFill>
                <a:latin typeface="Consolas"/>
                <a:cs typeface="Consolas"/>
              </a:rPr>
              <a:t> attuali sono formati al </a:t>
            </a:r>
            <a:r>
              <a:rPr lang="it-IT" sz="1700" dirty="0" err="1" smtClean="0">
                <a:solidFill>
                  <a:schemeClr val="tx1"/>
                </a:solidFill>
                <a:latin typeface="Consolas"/>
                <a:cs typeface="Consolas"/>
              </a:rPr>
              <a:t>piu’</a:t>
            </a:r>
            <a:r>
              <a:rPr lang="it-IT" sz="1700" dirty="0" smtClean="0">
                <a:solidFill>
                  <a:schemeClr val="tx1"/>
                </a:solidFill>
                <a:latin typeface="Consolas"/>
                <a:cs typeface="Consolas"/>
              </a:rPr>
              <a:t> da 5 telescopi</a:t>
            </a:r>
          </a:p>
          <a:p>
            <a:pPr marL="285750" indent="-285750">
              <a:buFont typeface="Arial"/>
              <a:buChar char="•"/>
            </a:pPr>
            <a:r>
              <a:rPr lang="it-IT" sz="1700" dirty="0" smtClean="0">
                <a:solidFill>
                  <a:schemeClr val="tx1"/>
                </a:solidFill>
                <a:latin typeface="Consolas"/>
                <a:cs typeface="Consolas"/>
              </a:rPr>
              <a:t>CTA sarà dotato di oltre 100 telescopi su un’area molto estesa in due siti situato nell’emisfero sud e nord (</a:t>
            </a:r>
            <a:r>
              <a:rPr lang="it-IT" sz="1800" dirty="0">
                <a:solidFill>
                  <a:schemeClr val="tx1"/>
                </a:solidFill>
                <a:latin typeface="Consolas"/>
                <a:cs typeface="Consolas"/>
              </a:rPr>
              <a:t>La </a:t>
            </a:r>
            <a:r>
              <a:rPr lang="it-IT" sz="1800" dirty="0" smtClean="0">
                <a:solidFill>
                  <a:schemeClr val="tx1"/>
                </a:solidFill>
                <a:latin typeface="Consolas"/>
                <a:cs typeface="Consolas"/>
              </a:rPr>
              <a:t>Palma e nel deserto di </a:t>
            </a:r>
            <a:r>
              <a:rPr lang="it-IT" sz="1800" dirty="0" err="1" smtClean="0">
                <a:solidFill>
                  <a:schemeClr val="tx1"/>
                </a:solidFill>
                <a:latin typeface="Consolas"/>
                <a:cs typeface="Consolas"/>
              </a:rPr>
              <a:t>Atachama</a:t>
            </a:r>
            <a:r>
              <a:rPr lang="it-IT" sz="1800" dirty="0" smtClean="0">
                <a:solidFill>
                  <a:schemeClr val="tx1"/>
                </a:solidFill>
                <a:latin typeface="Consolas"/>
                <a:cs typeface="Consolas"/>
              </a:rPr>
              <a:t>)</a:t>
            </a:r>
            <a:endParaRPr lang="it-IT" sz="1700" dirty="0">
              <a:solidFill>
                <a:schemeClr val="tx1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40616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3055" y="98246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Consolas"/>
                <a:cs typeface="Consolas"/>
              </a:rPr>
              <a:t>CTA: uno sforzo internazionale</a:t>
            </a:r>
            <a:endParaRPr lang="it-IT" sz="2800" dirty="0">
              <a:latin typeface="Consolas"/>
              <a:cs typeface="Consola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Immagine 4" descr="cta1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"/>
          <a:stretch/>
        </p:blipFill>
        <p:spPr>
          <a:xfrm>
            <a:off x="378881" y="1185062"/>
            <a:ext cx="8382000" cy="511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s-2009-25-i-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6725"/>
            <a:ext cx="8229600" cy="1143000"/>
          </a:xfrm>
        </p:spPr>
        <p:txBody>
          <a:bodyPr/>
          <a:lstStyle/>
          <a:p>
            <a:r>
              <a:rPr lang="it-IT" dirty="0">
                <a:solidFill>
                  <a:srgbClr val="FFFFFF"/>
                </a:solidFill>
                <a:latin typeface="Consolas"/>
                <a:cs typeface="Consolas"/>
              </a:rPr>
              <a:t>A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ttività </a:t>
            </a:r>
            <a:r>
              <a:rPr lang="it-IT" dirty="0" err="1" smtClean="0">
                <a:solidFill>
                  <a:srgbClr val="FFFFFF"/>
                </a:solidFill>
                <a:latin typeface="Consolas"/>
                <a:cs typeface="Consolas"/>
              </a:rPr>
              <a:t>UniPg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/INFN</a:t>
            </a:r>
            <a:endParaRPr lang="it-IT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4583" y="1600200"/>
            <a:ext cx="8879417" cy="4852125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L’Istituto Nazionale di Fisica Nucleare (sezioni di PG, PD, TO, PI, NA, BA) ha la responsabilità della costruzione del piano focale di un prototipo di 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telescopio Medium </a:t>
            </a:r>
            <a:r>
              <a:rPr lang="it-IT" dirty="0" err="1" smtClean="0">
                <a:solidFill>
                  <a:srgbClr val="FFFFFF"/>
                </a:solidFill>
                <a:latin typeface="Consolas"/>
                <a:cs typeface="Consolas"/>
              </a:rPr>
              <a:t>Size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 in 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configurazione di </a:t>
            </a:r>
            <a:r>
              <a:rPr lang="it-IT" dirty="0" err="1" smtClean="0">
                <a:solidFill>
                  <a:srgbClr val="FFFFFF"/>
                </a:solidFill>
                <a:latin typeface="Consolas"/>
                <a:cs typeface="Consolas"/>
              </a:rPr>
              <a:t>Schwarschild-Couder</a:t>
            </a:r>
            <a:endParaRPr lang="it-IT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pPr lvl="1"/>
            <a:r>
              <a:rPr lang="it-IT" dirty="0">
                <a:solidFill>
                  <a:srgbClr val="FFFFFF"/>
                </a:solidFill>
                <a:latin typeface="Consolas"/>
                <a:cs typeface="Consolas"/>
              </a:rPr>
              <a:t>F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ase 1: assemblaggio completo di 100 moduli completi nel 2018</a:t>
            </a:r>
          </a:p>
          <a:p>
            <a:pPr lvl="1"/>
            <a:r>
              <a:rPr lang="it-IT" dirty="0">
                <a:solidFill>
                  <a:srgbClr val="FFFFFF"/>
                </a:solidFill>
                <a:latin typeface="Consolas"/>
                <a:cs typeface="Consolas"/>
              </a:rPr>
              <a:t>F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ase 2: equipaggiare un intero piano focale (800 moduli) nel 2019-2020</a:t>
            </a:r>
          </a:p>
          <a:p>
            <a:pPr lvl="1"/>
            <a:r>
              <a:rPr lang="it-IT" dirty="0">
                <a:solidFill>
                  <a:srgbClr val="FFFFFF"/>
                </a:solidFill>
                <a:latin typeface="Consolas"/>
                <a:cs typeface="Consolas"/>
              </a:rPr>
              <a:t>F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ase 3: </a:t>
            </a:r>
            <a:r>
              <a:rPr lang="it-IT" dirty="0">
                <a:solidFill>
                  <a:srgbClr val="FFFFFF"/>
                </a:solidFill>
                <a:latin typeface="Consolas"/>
                <a:cs typeface="Consolas"/>
              </a:rPr>
              <a:t>equipaggiare 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12 piani focali (2021-2024)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2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s-2007-30-d-wallpaper_p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09" y="-134707"/>
            <a:ext cx="9634717" cy="722603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Attività </a:t>
            </a:r>
            <a:r>
              <a:rPr lang="it-IT" dirty="0" err="1" smtClean="0">
                <a:solidFill>
                  <a:srgbClr val="FFFFFF"/>
                </a:solidFill>
                <a:latin typeface="Consolas"/>
                <a:cs typeface="Consolas"/>
              </a:rPr>
              <a:t>UniPg</a:t>
            </a:r>
            <a:r>
              <a:rPr lang="it-IT" dirty="0" smtClean="0">
                <a:solidFill>
                  <a:srgbClr val="FFFFFF"/>
                </a:solidFill>
                <a:latin typeface="Consolas"/>
                <a:cs typeface="Consolas"/>
              </a:rPr>
              <a:t>/INFN Perugia</a:t>
            </a:r>
            <a:endParaRPr lang="it-IT" dirty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02631" y="920546"/>
            <a:ext cx="9557739" cy="5702504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it-IT" sz="2400" dirty="0">
                <a:solidFill>
                  <a:srgbClr val="FFFFFF"/>
                </a:solidFill>
                <a:latin typeface="Consolas"/>
                <a:cs typeface="Consolas"/>
              </a:rPr>
              <a:t>A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ttività hardware:</a:t>
            </a:r>
          </a:p>
          <a:p>
            <a:pPr marL="342900" lvl="1" indent="-342900">
              <a:buFont typeface="Arial"/>
              <a:buChar char="•"/>
            </a:pP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R&amp;D per nuove generazioni di foto-rivelatori al silicio (Si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PhotoMultipliers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), ottimizzati per la rivelazione di luce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cherenkov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 nel vicino UV, a basso rumore e alto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range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 dinamico </a:t>
            </a:r>
          </a:p>
          <a:p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Disegno, assemblaggio, test elettro-ottici di tutti i moduli del prototipo di telescopio SCT </a:t>
            </a:r>
          </a:p>
          <a:p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Studio delle prestazioni dei moduli installati sulla camera 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Analisi di fisica:</a:t>
            </a:r>
          </a:p>
          <a:p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Sviluppo di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tools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 avanzati per analisi di fisica nell’ambito della collaborazione, principalmente programmi 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MonteCarlo</a:t>
            </a:r>
            <a:endParaRPr lang="it-IT" sz="2400" dirty="0">
              <a:solidFill>
                <a:srgbClr val="FFFFFF"/>
              </a:solidFill>
              <a:latin typeface="Consolas"/>
              <a:cs typeface="Consolas"/>
            </a:endParaRPr>
          </a:p>
          <a:p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Ricerca indiretta di </a:t>
            </a:r>
            <a:r>
              <a:rPr lang="it-IT" sz="2400" dirty="0" err="1" smtClean="0">
                <a:solidFill>
                  <a:srgbClr val="FFFFFF"/>
                </a:solidFill>
                <a:latin typeface="Consolas"/>
                <a:cs typeface="Consolas"/>
              </a:rPr>
              <a:t>matera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 oscura che annichila in 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fotoni di altissim</a:t>
            </a:r>
            <a:r>
              <a:rPr lang="it-IT" sz="2400" dirty="0" smtClean="0">
                <a:solidFill>
                  <a:srgbClr val="FFFFFF"/>
                </a:solidFill>
                <a:latin typeface="Consolas"/>
                <a:cs typeface="Consolas"/>
              </a:rPr>
              <a:t>a energia</a:t>
            </a:r>
            <a:endParaRPr lang="it-IT" sz="2400" dirty="0" smtClean="0">
              <a:solidFill>
                <a:srgbClr val="FFFFFF"/>
              </a:solidFill>
              <a:latin typeface="Consolas"/>
              <a:cs typeface="Consolas"/>
            </a:endParaRPr>
          </a:p>
          <a:p>
            <a:endParaRPr lang="it-IT" sz="2400" dirty="0" smtClean="0">
              <a:solidFill>
                <a:srgbClr val="FFFFFF"/>
              </a:solidFill>
              <a:latin typeface="Consolas"/>
              <a:cs typeface="Consola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C1FE1-0859-584C-8DEB-CB4590975F2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2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Helvetica Neue"/>
            <a:cs typeface="Helvetica Neue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28867</TotalTime>
  <Words>1499</Words>
  <Application>Microsoft Macintosh PowerPoint</Application>
  <PresentationFormat>Presentazione su schermo (4:3)</PresentationFormat>
  <Paragraphs>165</Paragraphs>
  <Slides>28</Slides>
  <Notes>0</Notes>
  <HiddenSlides>14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0" baseType="lpstr">
      <vt:lpstr>Custom Design</vt:lpstr>
      <vt:lpstr>Equation</vt:lpstr>
      <vt:lpstr>Presentazione di PowerPoint</vt:lpstr>
      <vt:lpstr>Presentazione di PowerPoint</vt:lpstr>
      <vt:lpstr>Esempio: materia oscura</vt:lpstr>
      <vt:lpstr>Presentazione di PowerPoint</vt:lpstr>
      <vt:lpstr>Presentazione di PowerPoint</vt:lpstr>
      <vt:lpstr>Presentazione di PowerPoint</vt:lpstr>
      <vt:lpstr>CTA: uno sforzo internazionale</vt:lpstr>
      <vt:lpstr>Attività UniPg/INFN</vt:lpstr>
      <vt:lpstr>Attività UniPg/INFN Perugia</vt:lpstr>
      <vt:lpstr>Lavoro in Clean Room</vt:lpstr>
      <vt:lpstr>Presentazione di PowerPoint</vt:lpstr>
      <vt:lpstr>Presentazione di PowerPoint</vt:lpstr>
      <vt:lpstr>Fisica: Materia oscura</vt:lpstr>
      <vt:lpstr>Tesi di Laurea</vt:lpstr>
      <vt:lpstr>Presentazione di PowerPoint</vt:lpstr>
      <vt:lpstr>Presentazione di PowerPoint</vt:lpstr>
      <vt:lpstr>Presentazione di PowerPoint</vt:lpstr>
      <vt:lpstr>INFN activity</vt:lpstr>
      <vt:lpstr>Presentazione di PowerPoint</vt:lpstr>
      <vt:lpstr>Presentazione di PowerPoint</vt:lpstr>
      <vt:lpstr>Presentazione di PowerPoint</vt:lpstr>
      <vt:lpstr>Degree thesis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Valerio Vagelli</dc:creator>
  <cp:lastModifiedBy>fek fek</cp:lastModifiedBy>
  <cp:revision>481</cp:revision>
  <dcterms:created xsi:type="dcterms:W3CDTF">2015-08-02T17:35:26Z</dcterms:created>
  <dcterms:modified xsi:type="dcterms:W3CDTF">2018-03-19T11:28:10Z</dcterms:modified>
</cp:coreProperties>
</file>