
<file path=[Content_Types].xml><?xml version="1.0" encoding="utf-8"?>
<Types xmlns="http://schemas.openxmlformats.org/package/2006/content-types">
  <Default Extension="glb" ContentType="model/gltf.binary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08" r:id="rId4"/>
  </p:sldMasterIdLst>
  <p:notesMasterIdLst>
    <p:notesMasterId r:id="rId21"/>
  </p:notesMasterIdLst>
  <p:handoutMasterIdLst>
    <p:handoutMasterId r:id="rId22"/>
  </p:handoutMasterIdLst>
  <p:sldIdLst>
    <p:sldId id="256" r:id="rId5"/>
    <p:sldId id="258" r:id="rId6"/>
    <p:sldId id="259" r:id="rId7"/>
    <p:sldId id="273" r:id="rId8"/>
    <p:sldId id="263" r:id="rId9"/>
    <p:sldId id="266" r:id="rId10"/>
    <p:sldId id="267" r:id="rId11"/>
    <p:sldId id="278" r:id="rId12"/>
    <p:sldId id="271" r:id="rId13"/>
    <p:sldId id="269" r:id="rId14"/>
    <p:sldId id="270" r:id="rId15"/>
    <p:sldId id="274" r:id="rId16"/>
    <p:sldId id="275" r:id="rId17"/>
    <p:sldId id="279" r:id="rId18"/>
    <p:sldId id="276" r:id="rId19"/>
    <p:sldId id="272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2C71"/>
    <a:srgbClr val="E1E1E1"/>
    <a:srgbClr val="FFFFFF"/>
    <a:srgbClr val="852359"/>
    <a:srgbClr val="903163"/>
    <a:srgbClr val="2E0C1F"/>
    <a:srgbClr val="A62C6F"/>
    <a:srgbClr val="F9E7F1"/>
    <a:srgbClr val="969F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2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76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E8F38073-FA7A-4072-BB6D-6D513076385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5BC4144-DC0B-4943-A951-A7E4C50C5C0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87D2D-D8E5-4773-83ED-B732C78C68BF}" type="datetime1">
              <a:rPr lang="it-IT" smtClean="0"/>
              <a:t>29/04/2026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225F86A-2439-4892-95D2-AF6CD90300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4203B3C-C9C8-4110-BFEC-B8343D2E2F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51033-DB4D-4F86-9CD9-4A67EF79E90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643724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C307C4D6-67FF-4A18-AD5D-66FE6F69B62B}" type="datetime1">
              <a:rPr lang="it-IT" noProof="0" smtClean="0"/>
              <a:t>28/04/2026</a:t>
            </a:fld>
            <a:endParaRPr lang="it-IT" noProof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it-IT" noProof="0" dirty="0"/>
              <a:t>Fare clic per modificare gli stili del testo dello schema</a:t>
            </a:r>
          </a:p>
          <a:p>
            <a:pPr lvl="1" rtl="0"/>
            <a:r>
              <a:rPr lang="it-IT" noProof="0" dirty="0"/>
              <a:t>Secondo livello</a:t>
            </a:r>
          </a:p>
          <a:p>
            <a:pPr lvl="2" rtl="0"/>
            <a:r>
              <a:rPr lang="it-IT" noProof="0" dirty="0"/>
              <a:t>Terzo livello</a:t>
            </a:r>
          </a:p>
          <a:p>
            <a:pPr lvl="3" rtl="0"/>
            <a:r>
              <a:rPr lang="it-IT" noProof="0" dirty="0"/>
              <a:t>Quarto livello</a:t>
            </a:r>
          </a:p>
          <a:p>
            <a:pPr lvl="4" rtl="0"/>
            <a:r>
              <a:rPr lang="it-IT" noProof="0" dirty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012E1C88-3939-4832-BAAB-091D6FA96EB5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31050048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/>
              <a:t>Eliminare questa diapositiva al termine della preparazione delle altre diapositive.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012E1C88-3939-4832-BAAB-091D6FA96EB5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2598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12E1C88-3939-4832-BAAB-091D6FA96EB5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3276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12E1C88-3939-4832-BAAB-091D6FA96EB5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6616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12E1C88-3939-4832-BAAB-091D6FA96EB5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90129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012E1C88-3939-4832-BAAB-091D6FA96EB5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82005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DB62C0E-A4D7-4ADB-8BAF-8C1B8C6656B8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C5C3056E-1632-4A65-A24F-3F10A1450A6E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453835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D4A6302-8B13-4B12-9353-59A3F8D4B104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C5C3056E-1632-4A65-A24F-3F10A1450A6E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938024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92E2EB6E-320A-4BFB-8A68-C39C7A9D4D96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C5C3056E-1632-4A65-A24F-3F10A1450A6E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310212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fronto 3 colon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>
            <a:spLocks noChangeAspect="1"/>
          </p:cNvSpPr>
          <p:nvPr/>
        </p:nvSpPr>
        <p:spPr bwMode="white">
          <a:xfrm>
            <a:off x="445982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2" name="Titolo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 anchor="ctr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77396" y="2023139"/>
            <a:ext cx="3198328" cy="536005"/>
          </a:xfrm>
        </p:spPr>
        <p:txBody>
          <a:bodyPr rtlCol="0" anchor="ctr" anchorCtr="0">
            <a:noAutofit/>
          </a:bodyPr>
          <a:lstStyle>
            <a:lvl1pPr marL="0" indent="0" algn="ctr" rtl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81194" y="2714624"/>
            <a:ext cx="3378403" cy="3194051"/>
          </a:xfrm>
        </p:spPr>
        <p:txBody>
          <a:bodyPr rtlCol="0" anchor="t">
            <a:normAutofit/>
          </a:bodyPr>
          <a:lstStyle>
            <a:lvl1pPr rtl="0"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rgbClr val="903163"/>
                </a:solidFill>
              </a:defRPr>
            </a:lvl1pPr>
          </a:lstStyle>
          <a:p>
            <a:pPr rtl="0"/>
            <a:fld id="{893CE9F8-EC01-47DC-A063-10C37628B8D8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 rtlCol="0"/>
          <a:lstStyle>
            <a:lvl1pPr>
              <a:defRPr>
                <a:solidFill>
                  <a:srgbClr val="903163"/>
                </a:solidFill>
              </a:defRPr>
            </a:lvl1pPr>
          </a:lstStyle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23" name="Segnaposto contenuto 3">
            <a:extLst>
              <a:ext uri="{FF2B5EF4-FFF2-40B4-BE49-F238E27FC236}">
                <a16:creationId xmlns:a16="http://schemas.microsoft.com/office/drawing/2014/main" id="{6D289ABA-BA71-41AF-AA30-58CB8F426F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145430" y="2714624"/>
            <a:ext cx="3378403" cy="3194051"/>
          </a:xfrm>
        </p:spPr>
        <p:txBody>
          <a:bodyPr rtlCol="0" anchor="t">
            <a:normAutofit/>
          </a:bodyPr>
          <a:lstStyle>
            <a:lvl1pPr rtl="0"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rgbClr val="903163"/>
                </a:solidFill>
              </a:defRPr>
            </a:lvl1pPr>
          </a:lstStyle>
          <a:p>
            <a:pPr rtl="0"/>
            <a:fld id="{C5C3056E-1632-4A65-A24F-3F10A1450A6E}" type="slidenum">
              <a:rPr lang="it-IT" noProof="0" smtClean="0"/>
              <a:pPr/>
              <a:t>‹N›</a:t>
            </a:fld>
            <a:endParaRPr lang="it-IT" noProof="0"/>
          </a:p>
        </p:txBody>
      </p:sp>
      <p:sp>
        <p:nvSpPr>
          <p:cNvPr id="22" name="Segnaposto contenuto 3">
            <a:extLst>
              <a:ext uri="{FF2B5EF4-FFF2-40B4-BE49-F238E27FC236}">
                <a16:creationId xmlns:a16="http://schemas.microsoft.com/office/drawing/2014/main" id="{C06DFC81-3912-4844-B25C-E1D7CBCD80A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400414" y="2714624"/>
            <a:ext cx="3378403" cy="3194051"/>
          </a:xfrm>
        </p:spPr>
        <p:txBody>
          <a:bodyPr rtlCol="0" anchor="t">
            <a:normAutofit/>
          </a:bodyPr>
          <a:lstStyle>
            <a:lvl1pPr rtl="0"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24" name="Segnaposto testo 2">
            <a:extLst>
              <a:ext uri="{FF2B5EF4-FFF2-40B4-BE49-F238E27FC236}">
                <a16:creationId xmlns:a16="http://schemas.microsoft.com/office/drawing/2014/main" id="{11556C46-FD2A-4916-B30C-DB066CAEA471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241852" y="2023139"/>
            <a:ext cx="3198328" cy="536005"/>
          </a:xfrm>
        </p:spPr>
        <p:txBody>
          <a:bodyPr rtlCol="0" anchor="ctr" anchorCtr="0">
            <a:noAutofit/>
          </a:bodyPr>
          <a:lstStyle>
            <a:lvl1pPr marL="0" indent="0" algn="ctr" rtl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E2328988-0888-4C1A-8F73-17D455B6F8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180115" y="2714625"/>
            <a:ext cx="0" cy="319405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D81892BA-72AB-4029-BF58-4D6F90C436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962123" y="2714625"/>
            <a:ext cx="0" cy="319405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1" name="Segnaposto testo 2">
            <a:extLst>
              <a:ext uri="{FF2B5EF4-FFF2-40B4-BE49-F238E27FC236}">
                <a16:creationId xmlns:a16="http://schemas.microsoft.com/office/drawing/2014/main" id="{8E232301-6803-418F-8637-ABBAC64416DA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96836" y="2023139"/>
            <a:ext cx="3198328" cy="536005"/>
          </a:xfrm>
        </p:spPr>
        <p:txBody>
          <a:bodyPr rtlCol="0" anchor="ctr" anchorCtr="0">
            <a:noAutofit/>
          </a:bodyPr>
          <a:lstStyle>
            <a:lvl1pPr marL="0" indent="0" algn="ctr" rtl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it-IT" noProof="0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9637304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>
            <a:extLst>
              <a:ext uri="{FF2B5EF4-FFF2-40B4-BE49-F238E27FC236}">
                <a16:creationId xmlns:a16="http://schemas.microsoft.com/office/drawing/2014/main" id="{33C994CB-2BC6-164B-80D4-304B4CB6D8C3}"/>
              </a:ext>
            </a:extLst>
          </p:cNvPr>
          <p:cNvSpPr>
            <a:spLocks noChangeAspect="1"/>
          </p:cNvSpPr>
          <p:nvPr userDrawn="1"/>
        </p:nvSpPr>
        <p:spPr bwMode="white">
          <a:xfrm>
            <a:off x="445982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4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 rtlCol="0"/>
          <a:lstStyle>
            <a:lvl1pPr rtl="0">
              <a:defRPr/>
            </a:lvl1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  <a:endParaRPr lang="it-IT" noProof="0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02A1213-05D4-464D-B816-0A9353799771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 rtlCol="0"/>
          <a:lstStyle/>
          <a:p>
            <a:pPr rtl="0"/>
            <a:fld id="{C5C3056E-1632-4A65-A24F-3F10A1450A6E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B5BE0FDB-DB48-E242-8A1F-5B06F79B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 anchor="ctr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it-IT" noProof="0"/>
              <a:t>Fare clic per modificare lo stile del titolo dello schema</a:t>
            </a:r>
            <a:endParaRPr lang="it-IT" noProof="0" dirty="0"/>
          </a:p>
        </p:txBody>
      </p:sp>
    </p:spTree>
    <p:extLst>
      <p:ext uri="{BB962C8B-B14F-4D97-AF65-F5344CB8AC3E}">
        <p14:creationId xmlns:p14="http://schemas.microsoft.com/office/powerpoint/2010/main" val="25466538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>
            <a:spLocks noChangeAspect="1"/>
          </p:cNvSpPr>
          <p:nvPr/>
        </p:nvSpPr>
        <p:spPr bwMode="white">
          <a:xfrm>
            <a:off x="440683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6F1D666-E86A-4D27-9AD5-53BB2CC3A14B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5C3056E-1632-4A65-A24F-3F10A1450A6E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5CEC16FA-81A4-6F41-9FCE-6262A4533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 rtlCol="0" anchor="ctr" anchorCtr="0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545445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F86D76F-1E08-4C04-8C50-803824204BA0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pPr rtl="0"/>
            <a:fld id="{C5C3056E-1632-4A65-A24F-3F10A1450A6E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865F4108-F212-593D-8591-8B9E8617C06B}"/>
              </a:ext>
            </a:extLst>
          </p:cNvPr>
          <p:cNvSpPr>
            <a:spLocks noChangeAspect="1"/>
          </p:cNvSpPr>
          <p:nvPr userDrawn="1"/>
        </p:nvSpPr>
        <p:spPr bwMode="white">
          <a:xfrm>
            <a:off x="445982" y="606554"/>
            <a:ext cx="11300036" cy="1258827"/>
          </a:xfrm>
          <a:prstGeom prst="rect">
            <a:avLst/>
          </a:prstGeom>
          <a:gradFill flip="none" rotWithShape="1">
            <a:gsLst>
              <a:gs pos="100000">
                <a:schemeClr val="accent2"/>
              </a:gs>
              <a:gs pos="60000">
                <a:schemeClr val="accent1">
                  <a:lumMod val="95000"/>
                  <a:lumOff val="5000"/>
                </a:schemeClr>
              </a:gs>
              <a:gs pos="0">
                <a:schemeClr val="accent1">
                  <a:lumMod val="4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7484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234DBA00-9DF2-451A-9780-920F4E23DA1D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C5C3056E-1632-4A65-A24F-3F10A1450A6E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727113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BBD0C4C-F7FE-4866-9470-EBEAEC75BC66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C5C3056E-1632-4A65-A24F-3F10A1450A6E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133705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B7E1523-2E9A-4062-8F8A-818A35C4637B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C5C3056E-1632-4A65-A24F-3F10A1450A6E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47594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A17AA07-3288-4C0E-85F6-1CC4C5D0BC9C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C5C3056E-1632-4A65-A24F-3F10A1450A6E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771101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8B87A504-77AC-49AC-9928-B1C32CE1D56F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C5C3056E-1632-4A65-A24F-3F10A1450A6E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365637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D213334C-A3DA-4C0C-A152-EDE291DA6FA2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fld id="{C5C3056E-1632-4A65-A24F-3F10A1450A6E}" type="slidenum">
              <a:rPr lang="it-IT" noProof="0" smtClean="0"/>
              <a:pPr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3243626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BBC0E8B-9776-4068-A4D4-EDB7F376B77D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C5C3056E-1632-4A65-A24F-3F10A1450A6E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42088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tint val="90000"/>
                <a:lumMod val="110000"/>
              </a:schemeClr>
            </a:gs>
            <a:gs pos="86000">
              <a:schemeClr val="bg1">
                <a:shade val="94000"/>
                <a:satMod val="110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rtl="0"/>
            <a:fld id="{B0BAE7E0-F657-47D6-B300-C4CE1B812E8B}" type="datetime8">
              <a:rPr lang="it-IT" noProof="0" smtClean="0"/>
              <a:t>28/04/2026 18:53</a:t>
            </a:fld>
            <a:endParaRPr lang="it-IT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pPr rtl="0"/>
            <a:r>
              <a:rPr lang="it-IT" noProof="0"/>
              <a:t>AGGIUNGERE UN PIÈ DI PAGINA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pPr rtl="0"/>
            <a:fld id="{C5C3056E-1632-4A65-A24F-3F10A1450A6E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688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662" r:id="rId13"/>
    <p:sldLayoutId id="2147483666" r:id="rId14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0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9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sv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hyperlink" Target="https://support.office.com/it-it/article/modificare-la-presentazione-dell-istituto-di-istruzione-44445997-6769-4d44-8b30-f9e3050adbfb?ui=it-IT&amp;rs=it-IT&amp;ad=IT" TargetMode="External"/><Relationship Id="rId4" Type="http://schemas.openxmlformats.org/officeDocument/2006/relationships/image" Target="../media/image17.pn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6E9EA0F-FD88-464F-99D9-0E151D11E7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837" y="864765"/>
            <a:ext cx="11744325" cy="1750010"/>
          </a:xfrm>
        </p:spPr>
        <p:txBody>
          <a:bodyPr rtlCol="0" anchor="ctr">
            <a:normAutofit fontScale="90000"/>
          </a:bodyPr>
          <a:lstStyle/>
          <a:p>
            <a:pPr algn="ctr" rtl="0"/>
            <a:r>
              <a:rPr lang="it-IT" sz="4000" dirty="0">
                <a:solidFill>
                  <a:schemeClr val="accent3">
                    <a:lumMod val="50000"/>
                  </a:schemeClr>
                </a:solidFill>
                <a:latin typeface="Abadi" panose="020F0502020204030204" pitchFamily="34" charset="0"/>
              </a:rPr>
              <a:t>CAMBIAMENTI DELLA STRUTTURA SECONDARIA INDOTTI DALLA LUCE SU G4 COMPLESSATO CON PORFIRINA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932A20C-8823-4E5C-BF21-C75BA56E76DE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black">
          <a:xfrm>
            <a:off x="4060556" y="2348828"/>
            <a:ext cx="6584443" cy="971683"/>
          </a:xfrm>
        </p:spPr>
        <p:txBody>
          <a:bodyPr rtlCol="0" anchor="ctr">
            <a:normAutofit/>
          </a:bodyPr>
          <a:lstStyle/>
          <a:p>
            <a:pPr algn="l" rtl="0">
              <a:spcAft>
                <a:spcPts val="3000"/>
              </a:spcAft>
            </a:pPr>
            <a:r>
              <a:rPr lang="it-IT" sz="2000" cap="none" dirty="0" err="1">
                <a:solidFill>
                  <a:schemeClr val="accent1">
                    <a:lumMod val="90000"/>
                    <a:lumOff val="10000"/>
                  </a:schemeClr>
                </a:solidFill>
              </a:rPr>
              <a:t>CdL</a:t>
            </a:r>
            <a:r>
              <a:rPr lang="it-IT" sz="2000" cap="none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 in Fisica – Tesi di Laurea Triennale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6CB649B-B3BE-51F2-A214-E29CDF0A9D59}"/>
              </a:ext>
            </a:extLst>
          </p:cNvPr>
          <p:cNvSpPr txBox="1"/>
          <p:nvPr/>
        </p:nvSpPr>
        <p:spPr>
          <a:xfrm>
            <a:off x="625097" y="4020436"/>
            <a:ext cx="54709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Relatore:       Dott.ssa Lucia </a:t>
            </a:r>
            <a:r>
              <a:rPr lang="it-IT" sz="2000" dirty="0" err="1">
                <a:solidFill>
                  <a:schemeClr val="bg1"/>
                </a:solidFill>
              </a:rPr>
              <a:t>Comez</a:t>
            </a:r>
            <a:endParaRPr lang="it-IT" sz="2000" dirty="0">
              <a:solidFill>
                <a:schemeClr val="bg1"/>
              </a:solidFill>
            </a:endParaRPr>
          </a:p>
          <a:p>
            <a:endParaRPr lang="it-IT" sz="2000" dirty="0">
              <a:solidFill>
                <a:schemeClr val="bg1"/>
              </a:solidFill>
            </a:endParaRPr>
          </a:p>
          <a:p>
            <a:r>
              <a:rPr lang="it-IT" sz="2000" dirty="0">
                <a:solidFill>
                  <a:schemeClr val="bg1"/>
                </a:solidFill>
              </a:rPr>
              <a:t>Correlatore:   Dott.ssa Valeria Libera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8E13E013-C396-5067-EED3-F1A10525F5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2368" y="3320511"/>
            <a:ext cx="2783236" cy="2783236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B058A5C-38C1-726A-A922-2ED19DC4DB80}"/>
              </a:ext>
            </a:extLst>
          </p:cNvPr>
          <p:cNvSpPr txBox="1"/>
          <p:nvPr/>
        </p:nvSpPr>
        <p:spPr>
          <a:xfrm>
            <a:off x="5348206" y="4220264"/>
            <a:ext cx="3084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Candidata: Sara Schippa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03AA069-CD9E-A9BC-E756-955BE49DA7AF}"/>
              </a:ext>
            </a:extLst>
          </p:cNvPr>
          <p:cNvSpPr txBox="1"/>
          <p:nvPr/>
        </p:nvSpPr>
        <p:spPr>
          <a:xfrm>
            <a:off x="5348206" y="5935851"/>
            <a:ext cx="3409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A.A. 2024-2025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A7DB427-6C7E-6F9F-E6A6-8D96D123259F}"/>
              </a:ext>
            </a:extLst>
          </p:cNvPr>
          <p:cNvSpPr txBox="1"/>
          <p:nvPr/>
        </p:nvSpPr>
        <p:spPr>
          <a:xfrm>
            <a:off x="2678622" y="664020"/>
            <a:ext cx="6834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accent2">
                    <a:lumMod val="50000"/>
                  </a:schemeClr>
                </a:solidFill>
              </a:rPr>
              <a:t>UNIVERSITÀ DEGLI STUDI DI PERUGIA</a:t>
            </a:r>
          </a:p>
        </p:txBody>
      </p:sp>
      <p:sp>
        <p:nvSpPr>
          <p:cNvPr id="14" name="Segnaposto numero diapositiva 13">
            <a:extLst>
              <a:ext uri="{FF2B5EF4-FFF2-40B4-BE49-F238E27FC236}">
                <a16:creationId xmlns:a16="http://schemas.microsoft.com/office/drawing/2014/main" id="{28DFACA5-CEA1-ED61-A9D2-FA6D10CF8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r>
              <a:rPr lang="it-IT" sz="1200" noProof="0" dirty="0">
                <a:solidFill>
                  <a:schemeClr val="bg1"/>
                </a:solidFill>
              </a:rPr>
              <a:t>1/15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CE6E6A4-2692-FEE1-00C3-08475A6DE057}"/>
              </a:ext>
            </a:extLst>
          </p:cNvPr>
          <p:cNvSpPr txBox="1"/>
          <p:nvPr/>
        </p:nvSpPr>
        <p:spPr>
          <a:xfrm>
            <a:off x="10456352" y="111550"/>
            <a:ext cx="2236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2">
                    <a:lumMod val="50000"/>
                  </a:schemeClr>
                </a:solidFill>
              </a:rPr>
              <a:t>30/04/2026</a:t>
            </a:r>
          </a:p>
        </p:txBody>
      </p:sp>
    </p:spTree>
    <p:extLst>
      <p:ext uri="{BB962C8B-B14F-4D97-AF65-F5344CB8AC3E}">
        <p14:creationId xmlns:p14="http://schemas.microsoft.com/office/powerpoint/2010/main" val="1806037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>
            <a:extLst>
              <a:ext uri="{FF2B5EF4-FFF2-40B4-BE49-F238E27FC236}">
                <a16:creationId xmlns:a16="http://schemas.microsoft.com/office/drawing/2014/main" id="{819AD5F0-29CA-07DF-6EC6-D69B3E586F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7862" y="1621860"/>
            <a:ext cx="4398659" cy="4155279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E6CF30F8-6F18-C95E-2CB2-B90D82082F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14" y="1621860"/>
            <a:ext cx="4555082" cy="4167903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B658303A-1E76-A19A-6699-37B4A1EDC9D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82AC791-2A90-A069-CBD5-BE761E1B5EE7}"/>
              </a:ext>
            </a:extLst>
          </p:cNvPr>
          <p:cNvSpPr txBox="1"/>
          <p:nvPr/>
        </p:nvSpPr>
        <p:spPr>
          <a:xfrm>
            <a:off x="11338270" y="6384711"/>
            <a:ext cx="11083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Aft>
                <a:spcPts val="600"/>
              </a:spcAft>
            </a:pPr>
            <a:r>
              <a:rPr lang="it-IT" sz="1200" dirty="0"/>
              <a:t>10</a:t>
            </a:r>
            <a:r>
              <a:rPr lang="it-IT" sz="1200" noProof="0" dirty="0"/>
              <a:t>/15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17DD473-CDB7-1DC2-D584-94C5DAA7C4F1}"/>
              </a:ext>
            </a:extLst>
          </p:cNvPr>
          <p:cNvSpPr txBox="1"/>
          <p:nvPr/>
        </p:nvSpPr>
        <p:spPr>
          <a:xfrm>
            <a:off x="396071" y="703700"/>
            <a:ext cx="85041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b="1" dirty="0">
                <a:solidFill>
                  <a:schemeClr val="accent2"/>
                </a:solidFill>
                <a:latin typeface="+mj-lt"/>
              </a:rPr>
              <a:t>ILLUMINAZIONE DEL COMPLESSO 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F5AAED5F-AC84-FFB0-AABE-77378905D1A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8672"/>
          <a:stretch>
            <a:fillRect/>
          </a:stretch>
        </p:blipFill>
        <p:spPr>
          <a:xfrm>
            <a:off x="6651055" y="576953"/>
            <a:ext cx="2262763" cy="1057531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47C0489-4C2C-9BB6-1F69-76E22704EECC}"/>
              </a:ext>
            </a:extLst>
          </p:cNvPr>
          <p:cNvSpPr txBox="1"/>
          <p:nvPr/>
        </p:nvSpPr>
        <p:spPr>
          <a:xfrm>
            <a:off x="1780022" y="5917237"/>
            <a:ext cx="9404538" cy="1281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 2" panose="05020102010507070707" pitchFamily="18" charset="2"/>
              <a:buChar char=""/>
            </a:pPr>
            <a:r>
              <a:rPr lang="en-US" sz="1700" dirty="0">
                <a:solidFill>
                  <a:schemeClr val="tx2"/>
                </a:solidFill>
              </a:rPr>
              <a:t> </a:t>
            </a:r>
            <a:r>
              <a:rPr lang="en-US" sz="1700" dirty="0" err="1"/>
              <a:t>All’aumentare</a:t>
            </a:r>
            <a:r>
              <a:rPr lang="en-US" sz="1700" dirty="0"/>
              <a:t> del tempo di </a:t>
            </a:r>
            <a:r>
              <a:rPr lang="en-US" sz="1700" dirty="0" err="1"/>
              <a:t>illuminazione</a:t>
            </a:r>
            <a:r>
              <a:rPr lang="en-US" sz="1700" dirty="0"/>
              <a:t> </a:t>
            </a:r>
            <a:r>
              <a:rPr lang="en-US" sz="1700" dirty="0" err="1"/>
              <a:t>diminuisce</a:t>
            </a:r>
            <a:r>
              <a:rPr lang="en-US" sz="1700" dirty="0"/>
              <a:t> </a:t>
            </a:r>
            <a:r>
              <a:rPr lang="en-US" sz="1700" dirty="0" err="1"/>
              <a:t>progressivamente</a:t>
            </a:r>
            <a:r>
              <a:rPr lang="en-US" sz="1700" dirty="0"/>
              <a:t> </a:t>
            </a:r>
            <a:r>
              <a:rPr lang="en-US" sz="1700" dirty="0" err="1"/>
              <a:t>l’intensità</a:t>
            </a:r>
            <a:r>
              <a:rPr lang="en-US" sz="1700" dirty="0"/>
              <a:t> del </a:t>
            </a:r>
            <a:r>
              <a:rPr lang="en-US" sz="1700" dirty="0" err="1"/>
              <a:t>segnale</a:t>
            </a:r>
            <a:r>
              <a:rPr lang="en-US" sz="1700" dirty="0"/>
              <a:t> </a:t>
            </a:r>
            <a:r>
              <a:rPr lang="en-US" sz="1700" dirty="0" err="1"/>
              <a:t>dicroico</a:t>
            </a:r>
            <a:r>
              <a:rPr lang="en-US" sz="1700" dirty="0"/>
              <a:t> </a:t>
            </a:r>
            <a:r>
              <a:rPr lang="en-US" sz="1700" dirty="0" err="1"/>
              <a:t>nella</a:t>
            </a:r>
            <a:r>
              <a:rPr lang="en-US" sz="1700" dirty="0"/>
              <a:t> </a:t>
            </a:r>
            <a:r>
              <a:rPr lang="en-US" sz="1700" dirty="0" err="1"/>
              <a:t>regione</a:t>
            </a:r>
            <a:r>
              <a:rPr lang="en-US" sz="1700" dirty="0"/>
              <a:t> delle </a:t>
            </a:r>
            <a:r>
              <a:rPr lang="en-US" sz="1700" dirty="0" err="1"/>
              <a:t>bande</a:t>
            </a:r>
            <a:r>
              <a:rPr lang="en-US" sz="1700" dirty="0"/>
              <a:t> </a:t>
            </a:r>
            <a:r>
              <a:rPr lang="en-US" sz="1700" dirty="0" err="1"/>
              <a:t>caratteristiche</a:t>
            </a:r>
            <a:r>
              <a:rPr lang="en-US" sz="1700" dirty="0"/>
              <a:t> del G4 (200-300nm), </a:t>
            </a:r>
            <a:r>
              <a:rPr lang="en-US" sz="1700" dirty="0" err="1"/>
              <a:t>indice</a:t>
            </a:r>
            <a:r>
              <a:rPr lang="en-US" sz="1700" dirty="0"/>
              <a:t> </a:t>
            </a:r>
            <a:r>
              <a:rPr lang="en-US" sz="1700" dirty="0" err="1"/>
              <a:t>dell</a:t>
            </a:r>
            <a:r>
              <a:rPr lang="en-US" sz="1700" u="sng" dirty="0" err="1"/>
              <a:t>’unfolding</a:t>
            </a:r>
            <a:r>
              <a:rPr lang="en-US" sz="1700" dirty="0"/>
              <a:t> del Tel22</a:t>
            </a:r>
          </a:p>
          <a:p>
            <a:pPr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</a:pPr>
            <a:endParaRPr lang="en-US" sz="1700" u="sng" dirty="0">
              <a:solidFill>
                <a:schemeClr val="tx2"/>
              </a:solidFill>
            </a:endParaRPr>
          </a:p>
          <a:p>
            <a:endParaRPr lang="it-IT" dirty="0"/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35FFCFD2-5047-93F7-6713-ADEF73914E52}"/>
              </a:ext>
            </a:extLst>
          </p:cNvPr>
          <p:cNvSpPr txBox="1"/>
          <p:nvPr/>
        </p:nvSpPr>
        <p:spPr>
          <a:xfrm>
            <a:off x="1358900" y="101646"/>
            <a:ext cx="1171003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 caratterizzazione componenti </a:t>
            </a:r>
          </a:p>
          <a:p>
            <a:endParaRPr lang="it-IT" sz="1200" dirty="0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B6165B7D-DF8B-6E18-BC0C-BC9ED7F3EBB9}"/>
              </a:ext>
            </a:extLst>
          </p:cNvPr>
          <p:cNvSpPr txBox="1"/>
          <p:nvPr/>
        </p:nvSpPr>
        <p:spPr>
          <a:xfrm>
            <a:off x="7067797" y="3052490"/>
            <a:ext cx="65341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/>
              <a:t>(200</a:t>
            </a:r>
            <a:r>
              <a:rPr lang="el-GR" sz="1400" dirty="0"/>
              <a:t> μ</a:t>
            </a:r>
            <a:r>
              <a:rPr lang="it-IT" sz="1400" dirty="0"/>
              <a:t>M Tel22 - 400 </a:t>
            </a:r>
            <a:r>
              <a:rPr lang="el-GR" sz="1400" dirty="0"/>
              <a:t>μ</a:t>
            </a:r>
            <a:r>
              <a:rPr lang="it-IT" sz="1400" dirty="0"/>
              <a:t>M </a:t>
            </a:r>
            <a:r>
              <a:rPr lang="it-IT" sz="1400" dirty="0" err="1"/>
              <a:t>TMPyP</a:t>
            </a:r>
            <a:r>
              <a:rPr lang="it-IT" sz="1400" dirty="0"/>
              <a:t>)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B4380696-1458-CD18-89C5-C9257F970ABC}"/>
              </a:ext>
            </a:extLst>
          </p:cNvPr>
          <p:cNvSpPr txBox="1"/>
          <p:nvPr/>
        </p:nvSpPr>
        <p:spPr>
          <a:xfrm>
            <a:off x="2513631" y="3130183"/>
            <a:ext cx="41157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400" dirty="0"/>
              <a:t>(20</a:t>
            </a:r>
            <a:r>
              <a:rPr lang="el-GR" sz="1400" dirty="0"/>
              <a:t> μ</a:t>
            </a:r>
            <a:r>
              <a:rPr lang="it-IT" sz="1400" dirty="0"/>
              <a:t>M Tel22 - 40 </a:t>
            </a:r>
            <a:r>
              <a:rPr lang="el-GR" sz="1400" dirty="0"/>
              <a:t>μ</a:t>
            </a:r>
            <a:r>
              <a:rPr lang="it-IT" sz="1400" dirty="0"/>
              <a:t>M </a:t>
            </a:r>
            <a:r>
              <a:rPr lang="it-IT" sz="1400" dirty="0" err="1"/>
              <a:t>TMPyP</a:t>
            </a:r>
            <a:r>
              <a:rPr lang="it-IT" sz="1400" dirty="0"/>
              <a:t>)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A492AA0-C4BF-4387-0F49-F1C0CDE08DE9}"/>
              </a:ext>
            </a:extLst>
          </p:cNvPr>
          <p:cNvSpPr txBox="1"/>
          <p:nvPr/>
        </p:nvSpPr>
        <p:spPr>
          <a:xfrm>
            <a:off x="2218632" y="1843567"/>
            <a:ext cx="182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/>
              <a:t>dark= TEl22+TMPyP non illuminato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0BB11DD2-0C14-9B12-C5A8-A9996C202C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71139" y="1605879"/>
            <a:ext cx="1531107" cy="2177740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8C7557D3-A18A-E0CF-9016-C29F91EB397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34685" y="3834155"/>
            <a:ext cx="1641473" cy="197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26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/>
            </a:gs>
            <a:gs pos="100000">
              <a:schemeClr val="bg1">
                <a:shade val="94000"/>
                <a:satMod val="110000"/>
                <a:lumMod val="88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1BB1D3B0-1E2E-48E2-ACCC-EE147A9A0C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BB8B191-5BC6-486A-8E6E-13B1C9EEE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6E3DE27-4115-4B5D-A9DB-3C7CDC82B1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C4E03DE-1C4E-4337-B54B-247C1E94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DB08581-279A-478B-83DD-945E4CB34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21E40D98-2DD7-4DBC-9170-584D5BA2D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068" y="457200"/>
            <a:ext cx="7507224" cy="94997"/>
          </a:xfrm>
          <a:prstGeom prst="rect">
            <a:avLst/>
          </a:prstGeom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56F5A787-B406-4A79-B561-57041C4B0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8067" y="618067"/>
            <a:ext cx="7503665" cy="5774265"/>
          </a:xfrm>
          <a:prstGeom prst="rect">
            <a:avLst/>
          </a:prstGeom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347B336E-D53E-C1D6-0E9B-5A78D0896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297" y="764589"/>
            <a:ext cx="6855114" cy="124793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 b="1" dirty="0" err="1">
                <a:solidFill>
                  <a:schemeClr val="tx1"/>
                </a:solidFill>
              </a:rPr>
              <a:t>Spettri</a:t>
            </a:r>
            <a:r>
              <a:rPr lang="en-US" sz="2600" b="1" dirty="0">
                <a:solidFill>
                  <a:schemeClr val="tx1"/>
                </a:solidFill>
              </a:rPr>
              <a:t> cd tel22 al </a:t>
            </a:r>
            <a:r>
              <a:rPr lang="en-US" sz="2600" b="1" dirty="0" err="1">
                <a:solidFill>
                  <a:schemeClr val="tx1"/>
                </a:solidFill>
              </a:rPr>
              <a:t>variare</a:t>
            </a:r>
            <a:r>
              <a:rPr lang="en-US" sz="2600" b="1" dirty="0">
                <a:solidFill>
                  <a:schemeClr val="tx1"/>
                </a:solidFill>
              </a:rPr>
              <a:t> del tempo di </a:t>
            </a:r>
            <a:r>
              <a:rPr lang="en-US" sz="2600" b="1" dirty="0" err="1">
                <a:solidFill>
                  <a:schemeClr val="tx1"/>
                </a:solidFill>
              </a:rPr>
              <a:t>illuminazione</a:t>
            </a:r>
            <a:r>
              <a:rPr lang="en-US" sz="2600" b="1" dirty="0">
                <a:solidFill>
                  <a:schemeClr val="tx1"/>
                </a:solidFill>
              </a:rPr>
              <a:t> a 430</a:t>
            </a:r>
            <a:r>
              <a:rPr lang="en-US" sz="2600" b="1" cap="none" dirty="0">
                <a:solidFill>
                  <a:schemeClr val="tx1"/>
                </a:solidFill>
              </a:rPr>
              <a:t>nm</a:t>
            </a:r>
            <a:endParaRPr lang="en-US" sz="2600" b="1" dirty="0">
              <a:solidFill>
                <a:schemeClr val="tx1"/>
              </a:solidFill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2FA06AFB-C727-AE1A-D539-B1B506B237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6514" y="461618"/>
            <a:ext cx="3243038" cy="296738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E9B30DE-DAB8-5224-291D-8D4A79DB2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210" y="3466453"/>
            <a:ext cx="3151983" cy="2884065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44B4423F-96C8-C924-528F-0A38EF4618A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37A7136C-CA79-348A-7601-BE0DAF197618}"/>
              </a:ext>
            </a:extLst>
          </p:cNvPr>
          <p:cNvSpPr txBox="1"/>
          <p:nvPr/>
        </p:nvSpPr>
        <p:spPr>
          <a:xfrm>
            <a:off x="1187550" y="81392"/>
            <a:ext cx="1319346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Cambiamenti della struttura secondaria indotti dalla luce su G4 complessato con porfirina   |   caratterizzazione componenti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F201C1A-B069-0792-6602-3C21EBC5FAE3}"/>
              </a:ext>
            </a:extLst>
          </p:cNvPr>
          <p:cNvSpPr txBox="1"/>
          <p:nvPr/>
        </p:nvSpPr>
        <p:spPr>
          <a:xfrm>
            <a:off x="11184560" y="6392332"/>
            <a:ext cx="10074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chemeClr val="bg2">
                    <a:lumMod val="75000"/>
                  </a:schemeClr>
                </a:solidFill>
              </a:rPr>
              <a:t>11/15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A7A201B-AE9F-C9E2-D925-BB27377EFB07}"/>
              </a:ext>
            </a:extLst>
          </p:cNvPr>
          <p:cNvSpPr txBox="1"/>
          <p:nvPr/>
        </p:nvSpPr>
        <p:spPr>
          <a:xfrm>
            <a:off x="762342" y="2312291"/>
            <a:ext cx="6855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b="1" dirty="0"/>
              <a:t>Distinguere</a:t>
            </a:r>
            <a:r>
              <a:rPr lang="it-IT" dirty="0"/>
              <a:t> gli effetti della luce sulla struttura del G4 da quelli dovuti alla complessazione con la porfirina 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In entrambe le concentrazioni, lo spettro CD del Tel22 mantiene la sua forma caratteristica rimanendo </a:t>
            </a:r>
            <a:r>
              <a:rPr lang="it-IT" b="1" dirty="0"/>
              <a:t>fotostabile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Il campione non è soggetto ad </a:t>
            </a:r>
            <a:r>
              <a:rPr lang="it-IT" dirty="0" err="1"/>
              <a:t>unfolding</a:t>
            </a:r>
            <a:r>
              <a:rPr lang="it-IT" dirty="0"/>
              <a:t> se sottoposto a esposizione prolungata di radiazione poiché il Tel22 </a:t>
            </a:r>
            <a:r>
              <a:rPr lang="it-IT" b="1" dirty="0"/>
              <a:t>non assorbe </a:t>
            </a:r>
            <a:r>
              <a:rPr lang="it-IT" dirty="0"/>
              <a:t>a 430nm.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dirty="0"/>
          </a:p>
          <a:p>
            <a:endParaRPr lang="it-IT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A644361-BD1F-D5E5-D303-3E8BE58D12F5}"/>
              </a:ext>
            </a:extLst>
          </p:cNvPr>
          <p:cNvSpPr txBox="1"/>
          <p:nvPr/>
        </p:nvSpPr>
        <p:spPr>
          <a:xfrm>
            <a:off x="8819776" y="500843"/>
            <a:ext cx="2921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</a:rPr>
              <a:t>C=200 </a:t>
            </a:r>
            <a:r>
              <a:rPr lang="el-GR" sz="1600" dirty="0">
                <a:solidFill>
                  <a:schemeClr val="bg1"/>
                </a:solidFill>
              </a:rPr>
              <a:t>μ</a:t>
            </a:r>
            <a:r>
              <a:rPr lang="it-IT" sz="1600" dirty="0">
                <a:solidFill>
                  <a:schemeClr val="bg1"/>
                </a:solidFill>
              </a:rPr>
              <a:t>M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FCC81D28-7377-E786-3CA4-B6F7695DEBDB}"/>
              </a:ext>
            </a:extLst>
          </p:cNvPr>
          <p:cNvSpPr txBox="1"/>
          <p:nvPr/>
        </p:nvSpPr>
        <p:spPr>
          <a:xfrm>
            <a:off x="8928703" y="3590187"/>
            <a:ext cx="15541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</a:rPr>
              <a:t>C=40 </a:t>
            </a:r>
            <a:r>
              <a:rPr lang="el-GR" sz="1600" dirty="0">
                <a:solidFill>
                  <a:schemeClr val="bg1"/>
                </a:solidFill>
              </a:rPr>
              <a:t>μ</a:t>
            </a:r>
            <a:r>
              <a:rPr lang="it-IT" sz="1600" dirty="0">
                <a:solidFill>
                  <a:schemeClr val="bg1"/>
                </a:solidFill>
              </a:rPr>
              <a:t>M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880434FD-8750-D5A6-8008-F1B159A795A1}"/>
              </a:ext>
            </a:extLst>
          </p:cNvPr>
          <p:cNvSpPr txBox="1"/>
          <p:nvPr/>
        </p:nvSpPr>
        <p:spPr>
          <a:xfrm>
            <a:off x="1382339" y="4686485"/>
            <a:ext cx="5535030" cy="6771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900" dirty="0"/>
              <a:t>Conferma del fatto che la porfirina legata al G4 può indurre cambiamenti strutturali una volta illuminata</a:t>
            </a:r>
          </a:p>
        </p:txBody>
      </p:sp>
    </p:spTree>
    <p:extLst>
      <p:ext uri="{BB962C8B-B14F-4D97-AF65-F5344CB8AC3E}">
        <p14:creationId xmlns:p14="http://schemas.microsoft.com/office/powerpoint/2010/main" val="27591197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9633D4F-04E0-3F1D-3C93-73CA4C760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3979" y="1108074"/>
            <a:ext cx="3915957" cy="3232391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F4A2CC1-A050-356E-2203-A543BF916B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255" y="3320252"/>
            <a:ext cx="3885805" cy="3207502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FA0BB4F4-F237-D983-3AAE-74E8147FC7F4}"/>
              </a:ext>
            </a:extLst>
          </p:cNvPr>
          <p:cNvSpPr txBox="1"/>
          <p:nvPr/>
        </p:nvSpPr>
        <p:spPr>
          <a:xfrm>
            <a:off x="726987" y="733669"/>
            <a:ext cx="68878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700" b="1" dirty="0">
                <a:solidFill>
                  <a:schemeClr val="accent2"/>
                </a:solidFill>
              </a:rPr>
              <a:t>Andamento dei profili di </a:t>
            </a:r>
            <a:r>
              <a:rPr lang="it-IT" sz="2700" b="1" u="sng" dirty="0">
                <a:solidFill>
                  <a:schemeClr val="accent2"/>
                </a:solidFill>
              </a:rPr>
              <a:t>dicroismo circolare</a:t>
            </a:r>
            <a:r>
              <a:rPr lang="it-IT" sz="2700" b="1" dirty="0">
                <a:solidFill>
                  <a:schemeClr val="accent2"/>
                </a:solidFill>
              </a:rPr>
              <a:t> dal punto di vista del </a:t>
            </a:r>
            <a:r>
              <a:rPr lang="it-IT" sz="2700" b="1" u="sng" dirty="0">
                <a:solidFill>
                  <a:schemeClr val="accent2"/>
                </a:solidFill>
              </a:rPr>
              <a:t>G4</a:t>
            </a:r>
          </a:p>
          <a:p>
            <a:endParaRPr lang="it-IT" dirty="0"/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B1D6DED3-2CD2-A14F-8087-4872F1063C5A}"/>
              </a:ext>
            </a:extLst>
          </p:cNvPr>
          <p:cNvSpPr txBox="1"/>
          <p:nvPr/>
        </p:nvSpPr>
        <p:spPr>
          <a:xfrm>
            <a:off x="4468170" y="2174954"/>
            <a:ext cx="32556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Come </a:t>
            </a:r>
            <a:r>
              <a:rPr lang="it-IT" b="1" dirty="0"/>
              <a:t>evolvono </a:t>
            </a:r>
            <a:r>
              <a:rPr lang="it-IT" dirty="0"/>
              <a:t>le topologie in funzione del tempo di illuminazione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Picco diagnostico del Tel22: </a:t>
            </a:r>
            <a:r>
              <a:rPr lang="it-IT" b="1" dirty="0"/>
              <a:t>290nm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 Diminuzione di ordine chirale che indica un cambiamento dell’organizzazione delle tetradi e </a:t>
            </a:r>
            <a:r>
              <a:rPr lang="it-IT" b="1" dirty="0"/>
              <a:t>perturbazione</a:t>
            </a:r>
            <a:r>
              <a:rPr lang="it-IT" dirty="0"/>
              <a:t> dovuta all’illuminazione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A </a:t>
            </a:r>
            <a:r>
              <a:rPr lang="it-IT" u="sng" dirty="0"/>
              <a:t>basse concentrazioni </a:t>
            </a:r>
            <a:r>
              <a:rPr lang="it-IT" dirty="0"/>
              <a:t>cambiamento conformazionale più </a:t>
            </a:r>
            <a:r>
              <a:rPr lang="it-IT" u="sng" dirty="0"/>
              <a:t>rapido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it-IT" dirty="0"/>
          </a:p>
        </p:txBody>
      </p:sp>
      <p:pic>
        <p:nvPicPr>
          <p:cNvPr id="30" name="Immagine 29">
            <a:extLst>
              <a:ext uri="{FF2B5EF4-FFF2-40B4-BE49-F238E27FC236}">
                <a16:creationId xmlns:a16="http://schemas.microsoft.com/office/drawing/2014/main" id="{C2950088-BB3F-CCE1-4EC5-E6202A1F04B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E898F104-89C1-C517-31A6-250A872ADFAE}"/>
              </a:ext>
            </a:extLst>
          </p:cNvPr>
          <p:cNvSpPr txBox="1"/>
          <p:nvPr/>
        </p:nvSpPr>
        <p:spPr>
          <a:xfrm>
            <a:off x="2653965" y="97141"/>
            <a:ext cx="1115290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 analisi dati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A1C8C04A-C15B-7813-815C-F824ADD8AC7D}"/>
              </a:ext>
            </a:extLst>
          </p:cNvPr>
          <p:cNvSpPr txBox="1"/>
          <p:nvPr/>
        </p:nvSpPr>
        <p:spPr>
          <a:xfrm>
            <a:off x="11541891" y="6444128"/>
            <a:ext cx="8181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it-IT" sz="1200" noProof="0" dirty="0">
                <a:solidFill>
                  <a:schemeClr val="bg2">
                    <a:lumMod val="25000"/>
                  </a:schemeClr>
                </a:solidFill>
              </a:rPr>
              <a:t>12/15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CasellaDiTesto 32">
                <a:extLst>
                  <a:ext uri="{FF2B5EF4-FFF2-40B4-BE49-F238E27FC236}">
                    <a16:creationId xmlns:a16="http://schemas.microsoft.com/office/drawing/2014/main" id="{75222981-7E56-A34D-5C8F-1C10DB29E6B3}"/>
                  </a:ext>
                </a:extLst>
              </p:cNvPr>
              <p:cNvSpPr txBox="1"/>
              <p:nvPr/>
            </p:nvSpPr>
            <p:spPr>
              <a:xfrm>
                <a:off x="1089460" y="2069177"/>
                <a:ext cx="2297245" cy="1055417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>
                <a:spAutoFit/>
              </a:bodyPr>
              <a:lstStyle/>
              <a:p>
                <a:r>
                  <a:rPr lang="it-IT" dirty="0">
                    <a:solidFill>
                      <a:schemeClr val="bg1"/>
                    </a:solidFill>
                  </a:rPr>
                  <a:t>Fit dei dati raccolti su una curva del tipo:      </a:t>
                </a:r>
                <a14:m>
                  <m:oMath xmlns:m="http://schemas.openxmlformats.org/officeDocument/2006/math"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𝑌</m:t>
                    </m:r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sSup>
                      <m:sSupPr>
                        <m:ctrlP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𝜏</m:t>
                            </m:r>
                          </m:den>
                        </m:f>
                      </m:sup>
                    </m:sSup>
                  </m:oMath>
                </a14:m>
                <a:endParaRPr lang="it-IT" dirty="0"/>
              </a:p>
            </p:txBody>
          </p:sp>
        </mc:Choice>
        <mc:Fallback xmlns="">
          <p:sp>
            <p:nvSpPr>
              <p:cNvPr id="33" name="CasellaDiTesto 32">
                <a:extLst>
                  <a:ext uri="{FF2B5EF4-FFF2-40B4-BE49-F238E27FC236}">
                    <a16:creationId xmlns:a16="http://schemas.microsoft.com/office/drawing/2014/main" id="{75222981-7E56-A34D-5C8F-1C10DB29E6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9460" y="2069177"/>
                <a:ext cx="2297245" cy="1055417"/>
              </a:xfrm>
              <a:prstGeom prst="rect">
                <a:avLst/>
              </a:prstGeom>
              <a:blipFill>
                <a:blip r:embed="rId5"/>
                <a:stretch>
                  <a:fillRect l="-2387" t="-2874" r="-531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E6D14556-154F-424C-306F-A2027030A652}"/>
              </a:ext>
            </a:extLst>
          </p:cNvPr>
          <p:cNvSpPr txBox="1"/>
          <p:nvPr/>
        </p:nvSpPr>
        <p:spPr>
          <a:xfrm>
            <a:off x="8127402" y="5059922"/>
            <a:ext cx="3255660" cy="646331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el-GR" dirty="0">
                <a:solidFill>
                  <a:schemeClr val="bg1"/>
                </a:solidFill>
              </a:rPr>
              <a:t>τ</a:t>
            </a:r>
            <a:r>
              <a:rPr lang="it-IT" dirty="0">
                <a:solidFill>
                  <a:schemeClr val="bg1"/>
                </a:solidFill>
              </a:rPr>
              <a:t> tempo caratteristico e indice </a:t>
            </a:r>
          </a:p>
          <a:p>
            <a:r>
              <a:rPr lang="it-IT" dirty="0">
                <a:solidFill>
                  <a:schemeClr val="bg1"/>
                </a:solidFill>
              </a:rPr>
              <a:t>della stabilità del processo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0D8DCA1-779E-D5B8-E43D-7617CE221E1E}"/>
              </a:ext>
            </a:extLst>
          </p:cNvPr>
          <p:cNvSpPr txBox="1"/>
          <p:nvPr/>
        </p:nvSpPr>
        <p:spPr>
          <a:xfrm>
            <a:off x="8571580" y="3578103"/>
            <a:ext cx="886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290nm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1E85D36-A378-3F83-C662-099ADB44241C}"/>
              </a:ext>
            </a:extLst>
          </p:cNvPr>
          <p:cNvSpPr txBox="1"/>
          <p:nvPr/>
        </p:nvSpPr>
        <p:spPr>
          <a:xfrm>
            <a:off x="9486166" y="1318445"/>
            <a:ext cx="25784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dirty="0"/>
              <a:t>(20 Tel22-40 </a:t>
            </a:r>
            <a:r>
              <a:rPr lang="it-IT" sz="1600" dirty="0" err="1"/>
              <a:t>TMPyP</a:t>
            </a:r>
            <a:r>
              <a:rPr lang="it-IT" sz="1600" dirty="0"/>
              <a:t>) </a:t>
            </a:r>
            <a:r>
              <a:rPr lang="el-GR" sz="1600" dirty="0"/>
              <a:t>μ</a:t>
            </a:r>
            <a:r>
              <a:rPr lang="it-IT" sz="1600" dirty="0"/>
              <a:t>M</a:t>
            </a:r>
          </a:p>
          <a:p>
            <a:r>
              <a:rPr lang="it-IT" sz="1600" dirty="0"/>
              <a:t>     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63DE8A9C-E6C7-C48E-2636-E6C4A639735B}"/>
              </a:ext>
            </a:extLst>
          </p:cNvPr>
          <p:cNvSpPr txBox="1"/>
          <p:nvPr/>
        </p:nvSpPr>
        <p:spPr>
          <a:xfrm>
            <a:off x="9985712" y="1805622"/>
            <a:ext cx="1579382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l-GR" dirty="0"/>
              <a:t>τ = (</a:t>
            </a:r>
            <a:r>
              <a:rPr lang="it-IT" dirty="0"/>
              <a:t>227</a:t>
            </a:r>
            <a:r>
              <a:rPr lang="el-GR" dirty="0"/>
              <a:t> ± </a:t>
            </a:r>
            <a:r>
              <a:rPr lang="it-IT" dirty="0"/>
              <a:t>55</a:t>
            </a:r>
            <a:r>
              <a:rPr lang="el-GR" dirty="0"/>
              <a:t>)</a:t>
            </a:r>
            <a:r>
              <a:rPr lang="it-IT" dirty="0"/>
              <a:t>s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6F75871C-14DB-1B83-92AA-DB85325D5530}"/>
              </a:ext>
            </a:extLst>
          </p:cNvPr>
          <p:cNvSpPr txBox="1"/>
          <p:nvPr/>
        </p:nvSpPr>
        <p:spPr>
          <a:xfrm>
            <a:off x="1150413" y="5535249"/>
            <a:ext cx="1667711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l-GR" dirty="0"/>
              <a:t>τ = (</a:t>
            </a:r>
            <a:r>
              <a:rPr lang="it-IT" dirty="0"/>
              <a:t>1062</a:t>
            </a:r>
            <a:r>
              <a:rPr lang="el-GR" dirty="0"/>
              <a:t> ± </a:t>
            </a:r>
            <a:r>
              <a:rPr lang="it-IT" dirty="0"/>
              <a:t>90</a:t>
            </a:r>
            <a:r>
              <a:rPr lang="el-GR" dirty="0"/>
              <a:t>)</a:t>
            </a:r>
            <a:r>
              <a:rPr lang="it-IT" dirty="0"/>
              <a:t>s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AD9F40D0-2A36-1B46-D44B-2B6765ABD8FD}"/>
              </a:ext>
            </a:extLst>
          </p:cNvPr>
          <p:cNvSpPr txBox="1"/>
          <p:nvPr/>
        </p:nvSpPr>
        <p:spPr>
          <a:xfrm>
            <a:off x="1681930" y="3429000"/>
            <a:ext cx="2953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(</a:t>
            </a:r>
            <a:r>
              <a:rPr lang="it-IT" sz="1600" dirty="0"/>
              <a:t>200 Tel22-400 </a:t>
            </a:r>
            <a:r>
              <a:rPr lang="it-IT" sz="1600" dirty="0" err="1"/>
              <a:t>TMPyP</a:t>
            </a:r>
            <a:r>
              <a:rPr lang="it-IT" sz="1600" dirty="0"/>
              <a:t>) </a:t>
            </a:r>
            <a:r>
              <a:rPr lang="it-IT" sz="1600" dirty="0" err="1"/>
              <a:t>μM</a:t>
            </a:r>
            <a:endParaRPr lang="it-IT" sz="1600" dirty="0"/>
          </a:p>
          <a:p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A59E1D9-70F2-AF7F-BFB5-297E6350ABAD}"/>
              </a:ext>
            </a:extLst>
          </p:cNvPr>
          <p:cNvSpPr txBox="1"/>
          <p:nvPr/>
        </p:nvSpPr>
        <p:spPr>
          <a:xfrm>
            <a:off x="2921386" y="377479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290nm</a:t>
            </a:r>
          </a:p>
        </p:txBody>
      </p:sp>
    </p:spTree>
    <p:extLst>
      <p:ext uri="{BB962C8B-B14F-4D97-AF65-F5344CB8AC3E}">
        <p14:creationId xmlns:p14="http://schemas.microsoft.com/office/powerpoint/2010/main" val="140897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17D6E5CE-06BD-2523-4C2E-ABCDCB4F6DF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86960" y="382577"/>
            <a:ext cx="6133570" cy="95567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700" b="1" dirty="0" err="1">
                <a:solidFill>
                  <a:schemeClr val="accent2"/>
                </a:solidFill>
              </a:rPr>
              <a:t>Confronto</a:t>
            </a:r>
            <a:r>
              <a:rPr lang="en-US" sz="2700" b="1" dirty="0">
                <a:solidFill>
                  <a:schemeClr val="accent2"/>
                </a:solidFill>
              </a:rPr>
              <a:t> con Tmp</a:t>
            </a:r>
            <a:r>
              <a:rPr lang="en-US" sz="2700" b="1" cap="none" dirty="0">
                <a:solidFill>
                  <a:schemeClr val="accent2"/>
                </a:solidFill>
              </a:rPr>
              <a:t>y</a:t>
            </a:r>
            <a:r>
              <a:rPr lang="en-US" sz="2700" b="1" dirty="0">
                <a:solidFill>
                  <a:schemeClr val="accent2"/>
                </a:solidFill>
              </a:rPr>
              <a:t>p4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530761B-2891-4A84-8185-D8A0438889BF}"/>
              </a:ext>
            </a:extLst>
          </p:cNvPr>
          <p:cNvSpPr txBox="1"/>
          <p:nvPr/>
        </p:nvSpPr>
        <p:spPr>
          <a:xfrm>
            <a:off x="386960" y="625096"/>
            <a:ext cx="8203288" cy="1689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" panose="05000000000000000000" pitchFamily="2" charset="2"/>
              <a:buChar char="Ø"/>
            </a:pPr>
            <a:r>
              <a:rPr lang="it-IT" sz="1700" dirty="0">
                <a:solidFill>
                  <a:schemeClr val="tx2"/>
                </a:solidFill>
              </a:rPr>
              <a:t>Modifica del tipo di </a:t>
            </a:r>
            <a:r>
              <a:rPr lang="it-IT" sz="1700" b="1" dirty="0">
                <a:solidFill>
                  <a:schemeClr val="accent2"/>
                </a:solidFill>
              </a:rPr>
              <a:t>ligando</a:t>
            </a:r>
            <a:r>
              <a:rPr lang="it-IT" sz="1700" b="1" dirty="0">
                <a:solidFill>
                  <a:schemeClr val="tx2"/>
                </a:solidFill>
              </a:rPr>
              <a:t> </a:t>
            </a:r>
            <a:r>
              <a:rPr lang="it-IT" sz="1700" dirty="0">
                <a:solidFill>
                  <a:schemeClr val="tx2"/>
                </a:solidFill>
              </a:rPr>
              <a:t>per studiare le </a:t>
            </a:r>
            <a:r>
              <a:rPr lang="it-IT" sz="1700" b="1" dirty="0">
                <a:solidFill>
                  <a:schemeClr val="accent2"/>
                </a:solidFill>
              </a:rPr>
              <a:t>differenze strutturali </a:t>
            </a:r>
            <a:r>
              <a:rPr lang="it-IT" sz="1700" dirty="0">
                <a:solidFill>
                  <a:schemeClr val="tx2"/>
                </a:solidFill>
              </a:rPr>
              <a:t>del G4</a:t>
            </a:r>
          </a:p>
          <a:p>
            <a:pPr marL="285750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2000"/>
              <a:buFont typeface="Wingdings" panose="05000000000000000000" pitchFamily="2" charset="2"/>
              <a:buChar char="Ø"/>
            </a:pPr>
            <a:r>
              <a:rPr lang="it-IT" sz="1700" dirty="0">
                <a:solidFill>
                  <a:schemeClr val="tx2"/>
                </a:solidFill>
              </a:rPr>
              <a:t>Caratteristica del TMPyP4:  sostituenti posizionati in modo più </a:t>
            </a:r>
            <a:r>
              <a:rPr lang="it-IT" sz="1700" b="1" dirty="0">
                <a:solidFill>
                  <a:schemeClr val="accent2"/>
                </a:solidFill>
              </a:rPr>
              <a:t>simmetrico</a:t>
            </a:r>
            <a:endParaRPr lang="it-IT" sz="1700" dirty="0">
              <a:solidFill>
                <a:schemeClr val="tx2"/>
              </a:solidFill>
            </a:endParaRP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4FAF010A-3B2D-6A71-1FA8-E040C1E872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0447" y="1898674"/>
            <a:ext cx="4885007" cy="383473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656AA753-635B-15BD-62C7-D125B7A78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939" y="1888227"/>
            <a:ext cx="4893902" cy="384171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AEDB8D6-9A2E-97B3-EA35-C5AC3F84A6B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2390" y="2121770"/>
            <a:ext cx="1593696" cy="1397821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D5728F9-D3FA-6AB1-78CC-30EF3535CE4F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059D4FC0-084B-8682-AE32-27A4CE3F8147}"/>
              </a:ext>
            </a:extLst>
          </p:cNvPr>
          <p:cNvSpPr txBox="1"/>
          <p:nvPr/>
        </p:nvSpPr>
        <p:spPr>
          <a:xfrm>
            <a:off x="1807570" y="94069"/>
            <a:ext cx="927016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 confronto con TMPyP4</a:t>
            </a:r>
          </a:p>
          <a:p>
            <a:endParaRPr lang="it-IT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B09AE9F1-9F00-1734-EA2D-194CD9AAF4EF}"/>
              </a:ext>
            </a:extLst>
          </p:cNvPr>
          <p:cNvSpPr txBox="1"/>
          <p:nvPr/>
        </p:nvSpPr>
        <p:spPr>
          <a:xfrm>
            <a:off x="11335454" y="6394946"/>
            <a:ext cx="7667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it-IT" sz="1200" noProof="0" dirty="0">
                <a:solidFill>
                  <a:schemeClr val="bg2">
                    <a:lumMod val="25000"/>
                  </a:schemeClr>
                </a:solidFill>
              </a:rPr>
              <a:t>13/15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3F6D633-63BC-F46D-3562-961EC1B40AC1}"/>
              </a:ext>
            </a:extLst>
          </p:cNvPr>
          <p:cNvSpPr txBox="1"/>
          <p:nvPr/>
        </p:nvSpPr>
        <p:spPr>
          <a:xfrm>
            <a:off x="856546" y="5640894"/>
            <a:ext cx="118047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sz="1700" dirty="0"/>
              <a:t>A </a:t>
            </a:r>
            <a:r>
              <a:rPr lang="it-IT" sz="1700" u="sng" dirty="0"/>
              <a:t>bassa concentrazione </a:t>
            </a:r>
            <a:r>
              <a:rPr lang="it-IT" sz="1700" dirty="0"/>
              <a:t>di DNA, la perturbazione luminosa tende in entrambi i casi a rendere i sistemi meno stabili.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sz="1700" dirty="0"/>
              <a:t>Ad </a:t>
            </a:r>
            <a:r>
              <a:rPr lang="it-IT" sz="1700" u="sng" dirty="0"/>
              <a:t>alta concentrazione</a:t>
            </a:r>
            <a:r>
              <a:rPr lang="it-IT" sz="1700" dirty="0"/>
              <a:t>, </a:t>
            </a:r>
            <a:r>
              <a:rPr lang="it-IT" sz="1700" b="1" dirty="0">
                <a:solidFill>
                  <a:schemeClr val="accent2"/>
                </a:solidFill>
              </a:rPr>
              <a:t>TMPyP4 stabilizza</a:t>
            </a:r>
            <a:r>
              <a:rPr lang="it-IT" sz="1700" dirty="0"/>
              <a:t>, mentre </a:t>
            </a:r>
            <a:r>
              <a:rPr lang="it-IT" sz="1700" b="1" dirty="0" err="1">
                <a:solidFill>
                  <a:schemeClr val="accent2"/>
                </a:solidFill>
              </a:rPr>
              <a:t>TMPyP</a:t>
            </a:r>
            <a:r>
              <a:rPr lang="it-IT" sz="1700" b="1" dirty="0">
                <a:solidFill>
                  <a:schemeClr val="accent2"/>
                </a:solidFill>
              </a:rPr>
              <a:t> destabilizza </a:t>
            </a:r>
            <a:r>
              <a:rPr lang="it-IT" sz="1700" dirty="0"/>
              <a:t>la struttura di G4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52CF83D4-4E03-F780-EC68-0263032A2800}"/>
              </a:ext>
            </a:extLst>
          </p:cNvPr>
          <p:cNvSpPr txBox="1"/>
          <p:nvPr/>
        </p:nvSpPr>
        <p:spPr>
          <a:xfrm>
            <a:off x="8288811" y="676584"/>
            <a:ext cx="2921849" cy="113877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it-IT" sz="1700" u="sng" dirty="0"/>
              <a:t>Stima percentuale di abbassamento del picco</a:t>
            </a:r>
            <a:r>
              <a:rPr lang="it-IT" sz="1700" dirty="0"/>
              <a:t>: 1.5% per bassa concentrazione e 17% per quella alta.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0F4F214-09D9-854A-C0EB-B0722A6F3D64}"/>
              </a:ext>
            </a:extLst>
          </p:cNvPr>
          <p:cNvSpPr txBox="1"/>
          <p:nvPr/>
        </p:nvSpPr>
        <p:spPr>
          <a:xfrm>
            <a:off x="3292890" y="4020813"/>
            <a:ext cx="226639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/>
              <a:t>(20 Tel22-40 TMPyP4) </a:t>
            </a:r>
            <a:r>
              <a:rPr lang="el-GR" sz="1500" dirty="0"/>
              <a:t>μ</a:t>
            </a:r>
            <a:r>
              <a:rPr lang="it-IT" sz="1500" dirty="0"/>
              <a:t>M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F213924-D54B-5A6E-74E0-D75770DAB012}"/>
              </a:ext>
            </a:extLst>
          </p:cNvPr>
          <p:cNvSpPr txBox="1"/>
          <p:nvPr/>
        </p:nvSpPr>
        <p:spPr>
          <a:xfrm>
            <a:off x="8760675" y="4113288"/>
            <a:ext cx="2423885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/>
              <a:t>(200 Tel22-400 TMPyP4) </a:t>
            </a:r>
            <a:r>
              <a:rPr lang="el-GR" sz="1500" dirty="0"/>
              <a:t>μ</a:t>
            </a:r>
            <a:r>
              <a:rPr lang="it-IT" sz="1500" dirty="0"/>
              <a:t>M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43559084-F0F6-7613-CCA5-F16376455260}"/>
              </a:ext>
            </a:extLst>
          </p:cNvPr>
          <p:cNvSpPr txBox="1"/>
          <p:nvPr/>
        </p:nvSpPr>
        <p:spPr>
          <a:xfrm>
            <a:off x="8457196" y="2102527"/>
            <a:ext cx="168731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00" dirty="0"/>
              <a:t>dark=Tel22+TMPyP4 non illuminato</a:t>
            </a:r>
          </a:p>
        </p:txBody>
      </p:sp>
    </p:spTree>
    <p:extLst>
      <p:ext uri="{BB962C8B-B14F-4D97-AF65-F5344CB8AC3E}">
        <p14:creationId xmlns:p14="http://schemas.microsoft.com/office/powerpoint/2010/main" val="250682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4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373F125-DEF3-41D6-9918-AB21A2ACC3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1E9F226-EB6E-48C9-ADDA-636DE4BF4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581" y="485678"/>
            <a:ext cx="4174743" cy="5888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D52CC5D6-F860-EB32-E332-FD09081BC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239" y="300641"/>
            <a:ext cx="3269749" cy="1584466"/>
          </a:xfrm>
        </p:spPr>
        <p:txBody>
          <a:bodyPr anchor="ctr">
            <a:normAutofit/>
          </a:bodyPr>
          <a:lstStyle/>
          <a:p>
            <a:r>
              <a:rPr lang="it-IT" sz="3200" dirty="0">
                <a:solidFill>
                  <a:srgbClr val="FFFFFF"/>
                </a:solidFill>
              </a:rPr>
              <a:t>conclusioni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48B916B-DC97-758E-45BD-AB2C1D3AB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1459" y="998742"/>
            <a:ext cx="6994401" cy="2861651"/>
          </a:xfrm>
        </p:spPr>
        <p:txBody>
          <a:bodyPr anchor="ctr">
            <a:normAutofit/>
          </a:bodyPr>
          <a:lstStyle/>
          <a:p>
            <a:r>
              <a:rPr lang="it-IT" dirty="0"/>
              <a:t>Il grado di </a:t>
            </a:r>
            <a:r>
              <a:rPr lang="it-IT" b="1" dirty="0">
                <a:solidFill>
                  <a:schemeClr val="accent2"/>
                </a:solidFill>
              </a:rPr>
              <a:t>ossidazione </a:t>
            </a:r>
            <a:r>
              <a:rPr lang="it-IT" dirty="0"/>
              <a:t>può essere regolato dal tempo di </a:t>
            </a:r>
            <a:r>
              <a:rPr lang="it-IT" b="1" dirty="0">
                <a:solidFill>
                  <a:schemeClr val="accent2"/>
                </a:solidFill>
              </a:rPr>
              <a:t>irradiazione </a:t>
            </a:r>
          </a:p>
          <a:p>
            <a:r>
              <a:rPr lang="it-IT" dirty="0"/>
              <a:t>I cambiamenti nella </a:t>
            </a:r>
            <a:r>
              <a:rPr lang="it-IT" b="1" dirty="0">
                <a:solidFill>
                  <a:schemeClr val="accent2"/>
                </a:solidFill>
              </a:rPr>
              <a:t>struttura secondaria </a:t>
            </a:r>
            <a:r>
              <a:rPr lang="it-IT" dirty="0"/>
              <a:t>del Tel22 interagente con un ligando possono essere regolati variando il tempo di illuminazione</a:t>
            </a:r>
          </a:p>
          <a:p>
            <a:pPr marL="0" indent="0">
              <a:buNone/>
            </a:pPr>
            <a:r>
              <a:rPr lang="it-IT" dirty="0"/>
              <a:t>In questo caso, l’illuminazione ha portato ad una </a:t>
            </a:r>
            <a:r>
              <a:rPr lang="it-IT" b="1" dirty="0">
                <a:solidFill>
                  <a:schemeClr val="accent2"/>
                </a:solidFill>
              </a:rPr>
              <a:t>destabilizzazione</a:t>
            </a:r>
            <a:r>
              <a:rPr lang="it-IT" dirty="0"/>
              <a:t> del Tel22.</a:t>
            </a:r>
          </a:p>
          <a:p>
            <a:r>
              <a:rPr lang="it-IT" dirty="0"/>
              <a:t>La differente </a:t>
            </a:r>
            <a:r>
              <a:rPr lang="it-IT" b="1" dirty="0">
                <a:solidFill>
                  <a:schemeClr val="accent2"/>
                </a:solidFill>
              </a:rPr>
              <a:t>simmetria</a:t>
            </a:r>
            <a:r>
              <a:rPr lang="it-IT" dirty="0"/>
              <a:t> del cromoforo ha un impatto sulle sue capacità di stabilizzare o destabilizzare il complesso Tel22-ligando</a:t>
            </a:r>
          </a:p>
          <a:p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7B38C39-7ABD-934E-291A-188E46F26333}"/>
              </a:ext>
            </a:extLst>
          </p:cNvPr>
          <p:cNvSpPr txBox="1"/>
          <p:nvPr/>
        </p:nvSpPr>
        <p:spPr>
          <a:xfrm>
            <a:off x="2593114" y="82883"/>
            <a:ext cx="1184294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 conclusioni</a:t>
            </a:r>
          </a:p>
          <a:p>
            <a:endParaRPr lang="it-IT" dirty="0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C42954B5-FBAE-FB8B-1E60-070CFC46E1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6FF5FFD4-5826-BCD6-8F8B-AE29B318F931}"/>
              </a:ext>
            </a:extLst>
          </p:cNvPr>
          <p:cNvSpPr txBox="1"/>
          <p:nvPr/>
        </p:nvSpPr>
        <p:spPr>
          <a:xfrm>
            <a:off x="1695037" y="1831617"/>
            <a:ext cx="272821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b="1" dirty="0">
                <a:solidFill>
                  <a:schemeClr val="bg1"/>
                </a:solidFill>
              </a:rPr>
              <a:t>Risultati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AE89391-24F0-81D8-1686-15ECA501BAF6}"/>
              </a:ext>
            </a:extLst>
          </p:cNvPr>
          <p:cNvSpPr txBox="1"/>
          <p:nvPr/>
        </p:nvSpPr>
        <p:spPr>
          <a:xfrm>
            <a:off x="1368541" y="4176089"/>
            <a:ext cx="307411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500" b="1" dirty="0">
                <a:solidFill>
                  <a:schemeClr val="bg1"/>
                </a:solidFill>
              </a:rPr>
              <a:t>Applicazioni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46F17212-CA8E-E575-11C4-512103D9EEDF}"/>
              </a:ext>
            </a:extLst>
          </p:cNvPr>
          <p:cNvSpPr txBox="1"/>
          <p:nvPr/>
        </p:nvSpPr>
        <p:spPr>
          <a:xfrm>
            <a:off x="4931460" y="4176089"/>
            <a:ext cx="69944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</a:rPr>
              <a:t>La </a:t>
            </a:r>
            <a:r>
              <a:rPr lang="it-IT" b="1" dirty="0">
                <a:solidFill>
                  <a:schemeClr val="accent2"/>
                </a:solidFill>
              </a:rPr>
              <a:t>stabilizzazione</a:t>
            </a: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del G4 telomerico può avere diverse applicazioni in campo </a:t>
            </a:r>
            <a:r>
              <a:rPr lang="it-IT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biologico</a:t>
            </a: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it-IT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terapeutico</a:t>
            </a: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 </a:t>
            </a:r>
            <a:r>
              <a:rPr lang="it-IT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nanotecnologico</a:t>
            </a: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 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Trattamenti di tipo </a:t>
            </a:r>
            <a:r>
              <a:rPr lang="it-IT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fototerapico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Sistemi di </a:t>
            </a:r>
            <a:r>
              <a:rPr lang="it-IT" u="sng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drug</a:t>
            </a:r>
            <a:r>
              <a:rPr lang="it-IT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delivery</a:t>
            </a: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facilitando il rilascio controllato dei farmaci in specifici ambienti cellulari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it-IT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Nanotecnologia bottom-up </a:t>
            </a:r>
            <a:r>
              <a:rPr lang="it-IT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per lo sviluppo di transistor, sensori chimici o switch.</a:t>
            </a:r>
          </a:p>
          <a:p>
            <a:endParaRPr lang="it-IT" dirty="0"/>
          </a:p>
        </p:txBody>
      </p:sp>
      <p:pic>
        <p:nvPicPr>
          <p:cNvPr id="17" name="Elemento grafico 16" descr="Presentazione con grafico a torta contorno">
            <a:extLst>
              <a:ext uri="{FF2B5EF4-FFF2-40B4-BE49-F238E27FC236}">
                <a16:creationId xmlns:a16="http://schemas.microsoft.com/office/drawing/2014/main" id="{4FF2D7A7-BE99-8E02-1ACB-9DC531C2CC7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23159" y="2337149"/>
            <a:ext cx="914400" cy="914400"/>
          </a:xfrm>
          <a:prstGeom prst="rect">
            <a:avLst/>
          </a:prstGeom>
        </p:spPr>
      </p:pic>
      <p:pic>
        <p:nvPicPr>
          <p:cNvPr id="21" name="Elemento grafico 20" descr="Avviso con riempimento a tinta unita">
            <a:extLst>
              <a:ext uri="{FF2B5EF4-FFF2-40B4-BE49-F238E27FC236}">
                <a16:creationId xmlns:a16="http://schemas.microsoft.com/office/drawing/2014/main" id="{7E003256-EFFC-18C3-FE5A-71E0BE7A74A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991541" y="4750003"/>
            <a:ext cx="777635" cy="777635"/>
          </a:xfrm>
          <a:prstGeom prst="rect">
            <a:avLst/>
          </a:prstGeom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ADA2FDD1-8363-E432-148E-A5E92FCFADAF}"/>
              </a:ext>
            </a:extLst>
          </p:cNvPr>
          <p:cNvSpPr txBox="1"/>
          <p:nvPr/>
        </p:nvSpPr>
        <p:spPr>
          <a:xfrm>
            <a:off x="11335454" y="6394946"/>
            <a:ext cx="7667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it-IT" sz="1200" noProof="0" dirty="0">
                <a:solidFill>
                  <a:schemeClr val="bg2">
                    <a:lumMod val="25000"/>
                  </a:schemeClr>
                </a:solidFill>
              </a:rPr>
              <a:t>1</a:t>
            </a:r>
            <a:r>
              <a:rPr lang="it-IT" sz="1200" dirty="0">
                <a:solidFill>
                  <a:schemeClr val="bg2">
                    <a:lumMod val="25000"/>
                  </a:schemeClr>
                </a:solidFill>
              </a:rPr>
              <a:t>4</a:t>
            </a:r>
            <a:r>
              <a:rPr lang="it-IT" sz="1200" noProof="0" dirty="0">
                <a:solidFill>
                  <a:schemeClr val="bg2">
                    <a:lumMod val="25000"/>
                  </a:schemeClr>
                </a:solidFill>
              </a:rPr>
              <a:t>/15</a:t>
            </a:r>
          </a:p>
        </p:txBody>
      </p:sp>
    </p:spTree>
    <p:extLst>
      <p:ext uri="{BB962C8B-B14F-4D97-AF65-F5344CB8AC3E}">
        <p14:creationId xmlns:p14="http://schemas.microsoft.com/office/powerpoint/2010/main" val="1337825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0F9578C-8CF0-6F5D-543B-A0ECA148AB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555567" y="2043978"/>
            <a:ext cx="5145088" cy="2625003"/>
          </a:xfrm>
        </p:spPr>
        <p:txBody>
          <a:bodyPr>
            <a:normAutofit/>
          </a:bodyPr>
          <a:lstStyle/>
          <a:p>
            <a:pPr algn="ctr"/>
            <a:r>
              <a:rPr lang="it-IT" sz="4800" b="1" dirty="0">
                <a:solidFill>
                  <a:schemeClr val="accent2">
                    <a:lumMod val="75000"/>
                  </a:schemeClr>
                </a:solidFill>
                <a:latin typeface="Amasis MT Pro Black" panose="020F0502020204030204" pitchFamily="18" charset="0"/>
              </a:rPr>
              <a:t>Grazie per  l’attenzione</a:t>
            </a:r>
            <a:br>
              <a:rPr lang="it-IT" sz="4800" dirty="0"/>
            </a:br>
            <a:endParaRPr lang="it-IT" sz="4800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Modello 3D 2" descr="DNA">
                <a:extLst>
                  <a:ext uri="{FF2B5EF4-FFF2-40B4-BE49-F238E27FC236}">
                    <a16:creationId xmlns:a16="http://schemas.microsoft.com/office/drawing/2014/main" id="{B64A3339-93DD-736F-F2FE-93ACB444DA3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55477753"/>
                  </p:ext>
                </p:extLst>
              </p:nvPr>
            </p:nvGraphicFramePr>
            <p:xfrm>
              <a:off x="225309" y="44384"/>
              <a:ext cx="1513793" cy="6769229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1513793" cy="6769229"/>
                    </a:xfrm>
                    <a:prstGeom prst="rect">
                      <a:avLst/>
                    </a:prstGeom>
                  </am3d:spPr>
                  <am3d:camera>
                    <am3d:pos x="0" y="0" z="49127550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724731" d="1000000"/>
                    <am3d:preTrans dx="-118" dy="-18000000" dz="-1"/>
                    <am3d:scale>
                      <am3d:sx n="1000000" d="1000000"/>
                      <am3d:sy n="1000000" d="1000000"/>
                      <am3d:sz n="1000000" d="1000000"/>
                    </am3d:scale>
                    <am3d:rot ax="-10565000" ay="884386" az="-10740113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7226219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Modello 3D 2" descr="DNA">
                <a:extLst>
                  <a:ext uri="{FF2B5EF4-FFF2-40B4-BE49-F238E27FC236}">
                    <a16:creationId xmlns:a16="http://schemas.microsoft.com/office/drawing/2014/main" id="{B64A3339-93DD-736F-F2FE-93ACB444DA3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5309" y="44384"/>
                <a:ext cx="1513793" cy="6769229"/>
              </a:xfrm>
              <a:prstGeom prst="rect">
                <a:avLst/>
              </a:prstGeom>
            </p:spPr>
          </p:pic>
        </mc:Fallback>
      </mc:AlternateContent>
      <p:pic>
        <p:nvPicPr>
          <p:cNvPr id="4" name="Immagine 3">
            <a:extLst>
              <a:ext uri="{FF2B5EF4-FFF2-40B4-BE49-F238E27FC236}">
                <a16:creationId xmlns:a16="http://schemas.microsoft.com/office/drawing/2014/main" id="{9504702C-530E-8804-F6D1-43550F35D3B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66134" y="668042"/>
            <a:ext cx="1396562" cy="1375936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CBFFC012-B99F-9F3C-14AD-50EB6EC93C5E}"/>
              </a:ext>
            </a:extLst>
          </p:cNvPr>
          <p:cNvSpPr txBox="1"/>
          <p:nvPr/>
        </p:nvSpPr>
        <p:spPr>
          <a:xfrm>
            <a:off x="2806682" y="91987"/>
            <a:ext cx="7751618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3184421A-C6A3-E5FC-3399-56C0E52AEE5F}"/>
              </a:ext>
            </a:extLst>
          </p:cNvPr>
          <p:cNvSpPr txBox="1"/>
          <p:nvPr/>
        </p:nvSpPr>
        <p:spPr>
          <a:xfrm>
            <a:off x="11357337" y="6422433"/>
            <a:ext cx="8107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it-IT" sz="1200" dirty="0">
                <a:solidFill>
                  <a:schemeClr val="bg2">
                    <a:lumMod val="25000"/>
                  </a:schemeClr>
                </a:solidFill>
              </a:rPr>
              <a:t>15</a:t>
            </a:r>
            <a:r>
              <a:rPr lang="it-IT" sz="1200" noProof="0" dirty="0">
                <a:solidFill>
                  <a:schemeClr val="bg2">
                    <a:lumMod val="25000"/>
                  </a:schemeClr>
                </a:solidFill>
              </a:rPr>
              <a:t>/15</a:t>
            </a:r>
          </a:p>
        </p:txBody>
      </p:sp>
    </p:spTree>
    <p:extLst>
      <p:ext uri="{BB962C8B-B14F-4D97-AF65-F5344CB8AC3E}">
        <p14:creationId xmlns:p14="http://schemas.microsoft.com/office/powerpoint/2010/main" val="3420921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85E84D48-ED28-071C-E6A0-419D7498B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3251" y="693217"/>
            <a:ext cx="3791410" cy="3061565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349F72D7-C18C-0EAF-7A54-2C4C97CAF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339" y="3579216"/>
            <a:ext cx="3700814" cy="2988409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2484ADF-778D-0F43-CCEB-0734005F5F47}"/>
              </a:ext>
            </a:extLst>
          </p:cNvPr>
          <p:cNvSpPr txBox="1"/>
          <p:nvPr/>
        </p:nvSpPr>
        <p:spPr>
          <a:xfrm>
            <a:off x="357339" y="660445"/>
            <a:ext cx="69826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>
                <a:solidFill>
                  <a:schemeClr val="accent2">
                    <a:lumMod val="75000"/>
                  </a:schemeClr>
                </a:solidFill>
              </a:rPr>
              <a:t>Andamento dell’</a:t>
            </a:r>
            <a:r>
              <a:rPr lang="it-IT" sz="3200" b="1" u="sng" dirty="0">
                <a:solidFill>
                  <a:schemeClr val="accent2">
                    <a:lumMod val="75000"/>
                  </a:schemeClr>
                </a:solidFill>
              </a:rPr>
              <a:t>assorbimento </a:t>
            </a:r>
            <a:r>
              <a:rPr lang="it-IT" sz="3200" b="1" dirty="0">
                <a:solidFill>
                  <a:schemeClr val="accent2">
                    <a:lumMod val="75000"/>
                  </a:schemeClr>
                </a:solidFill>
              </a:rPr>
              <a:t>dal punto di vista della </a:t>
            </a:r>
            <a:r>
              <a:rPr lang="it-IT" sz="3200" b="1" u="sng" dirty="0">
                <a:solidFill>
                  <a:schemeClr val="accent2">
                    <a:lumMod val="75000"/>
                  </a:schemeClr>
                </a:solidFill>
              </a:rPr>
              <a:t>porfirina </a:t>
            </a: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CB5AF268-B6DA-265A-5B44-25932962C9EC}"/>
              </a:ext>
            </a:extLst>
          </p:cNvPr>
          <p:cNvSpPr txBox="1"/>
          <p:nvPr/>
        </p:nvSpPr>
        <p:spPr>
          <a:xfrm>
            <a:off x="1143001" y="1847395"/>
            <a:ext cx="6407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/>
              <a:t>Assorbimento al variare del tempo di illuminazione a 423nm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CasellaDiTesto 19">
                <a:extLst>
                  <a:ext uri="{FF2B5EF4-FFF2-40B4-BE49-F238E27FC236}">
                    <a16:creationId xmlns:a16="http://schemas.microsoft.com/office/drawing/2014/main" id="{5CDB974B-59ED-96EE-862D-FFE63482AD61}"/>
                  </a:ext>
                </a:extLst>
              </p:cNvPr>
              <p:cNvSpPr txBox="1"/>
              <p:nvPr/>
            </p:nvSpPr>
            <p:spPr>
              <a:xfrm>
                <a:off x="357339" y="2643609"/>
                <a:ext cx="3470995" cy="778418"/>
              </a:xfrm>
              <a:prstGeom prst="rect">
                <a:avLst/>
              </a:prstGeom>
              <a:solidFill>
                <a:srgbClr val="AA2C71"/>
              </a:solidFill>
              <a:ln>
                <a:solidFill>
                  <a:schemeClr val="accent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it-IT" dirty="0">
                    <a:solidFill>
                      <a:schemeClr val="bg1"/>
                    </a:solidFill>
                  </a:rPr>
                  <a:t>Fit dei dati raccolti su una curva del tipo:      </a:t>
                </a:r>
                <a14:m>
                  <m:oMath xmlns:m="http://schemas.openxmlformats.org/officeDocument/2006/math"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𝑌</m:t>
                    </m:r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it-IT" sz="2000" b="0" i="1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</a:rPr>
                      <m:t>𝐴</m:t>
                    </m:r>
                    <m:sSup>
                      <m:sSupPr>
                        <m:ctrlP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it-IT" sz="2000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it-IT" sz="2000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𝜏</m:t>
                            </m:r>
                          </m:den>
                        </m:f>
                      </m:sup>
                    </m:sSup>
                  </m:oMath>
                </a14:m>
                <a:endParaRPr lang="it-IT" sz="2000" dirty="0"/>
              </a:p>
            </p:txBody>
          </p:sp>
        </mc:Choice>
        <mc:Fallback xmlns="">
          <p:sp>
            <p:nvSpPr>
              <p:cNvPr id="20" name="CasellaDiTesto 19">
                <a:extLst>
                  <a:ext uri="{FF2B5EF4-FFF2-40B4-BE49-F238E27FC236}">
                    <a16:creationId xmlns:a16="http://schemas.microsoft.com/office/drawing/2014/main" id="{5CDB974B-59ED-96EE-862D-FFE63482AD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339" y="2643609"/>
                <a:ext cx="3470995" cy="778418"/>
              </a:xfrm>
              <a:prstGeom prst="rect">
                <a:avLst/>
              </a:prstGeom>
              <a:blipFill>
                <a:blip r:embed="rId4"/>
                <a:stretch>
                  <a:fillRect l="-1401" t="-3876" b="-10853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63C7C28B-7225-2410-6CFE-F0C9C1ADA137}"/>
              </a:ext>
            </a:extLst>
          </p:cNvPr>
          <p:cNvSpPr txBox="1"/>
          <p:nvPr/>
        </p:nvSpPr>
        <p:spPr>
          <a:xfrm>
            <a:off x="9110533" y="712534"/>
            <a:ext cx="2672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 (20 Tel22-40 </a:t>
            </a:r>
            <a:r>
              <a:rPr lang="it-IT" dirty="0" err="1"/>
              <a:t>TMPyP</a:t>
            </a:r>
            <a:r>
              <a:rPr lang="it-IT" dirty="0"/>
              <a:t>) </a:t>
            </a:r>
            <a:r>
              <a:rPr lang="el-GR" dirty="0"/>
              <a:t>μ</a:t>
            </a:r>
            <a:r>
              <a:rPr lang="it-IT" dirty="0"/>
              <a:t>M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B7FF52F4-763B-E990-2EE7-20ED4AC4AFC1}"/>
              </a:ext>
            </a:extLst>
          </p:cNvPr>
          <p:cNvSpPr txBox="1"/>
          <p:nvPr/>
        </p:nvSpPr>
        <p:spPr>
          <a:xfrm>
            <a:off x="1288144" y="3818131"/>
            <a:ext cx="3283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(200 Tel22-400 </a:t>
            </a:r>
            <a:r>
              <a:rPr lang="it-IT" dirty="0" err="1"/>
              <a:t>TMPyP</a:t>
            </a:r>
            <a:r>
              <a:rPr lang="it-IT" dirty="0"/>
              <a:t>) </a:t>
            </a:r>
            <a:r>
              <a:rPr lang="it-IT" dirty="0" err="1"/>
              <a:t>μM</a:t>
            </a:r>
            <a:endParaRPr lang="it-IT" dirty="0"/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8747F373-AB11-6986-674A-A53A7B8811BC}"/>
              </a:ext>
            </a:extLst>
          </p:cNvPr>
          <p:cNvSpPr txBox="1"/>
          <p:nvPr/>
        </p:nvSpPr>
        <p:spPr>
          <a:xfrm>
            <a:off x="4148750" y="2643609"/>
            <a:ext cx="3401978" cy="646331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Ricavo </a:t>
            </a:r>
            <a:r>
              <a:rPr lang="el-GR" dirty="0">
                <a:solidFill>
                  <a:schemeClr val="bg1"/>
                </a:solidFill>
              </a:rPr>
              <a:t>τ</a:t>
            </a:r>
            <a:r>
              <a:rPr lang="it-IT" dirty="0">
                <a:solidFill>
                  <a:schemeClr val="bg1"/>
                </a:solidFill>
              </a:rPr>
              <a:t> tempo caratteristico e indice della stabilità del processo</a:t>
            </a: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B206E33E-3420-7BB2-F886-40D74E9C9813}"/>
              </a:ext>
            </a:extLst>
          </p:cNvPr>
          <p:cNvSpPr txBox="1"/>
          <p:nvPr/>
        </p:nvSpPr>
        <p:spPr>
          <a:xfrm>
            <a:off x="9715468" y="1180751"/>
            <a:ext cx="2872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τ </a:t>
            </a:r>
            <a:r>
              <a:rPr lang="it-IT" dirty="0"/>
              <a:t>= (109.06 ± 1.09)s</a:t>
            </a:r>
          </a:p>
        </p:txBody>
      </p:sp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06EBA321-63AD-9635-7CC2-F5594563B5CD}"/>
              </a:ext>
            </a:extLst>
          </p:cNvPr>
          <p:cNvSpPr txBox="1"/>
          <p:nvPr/>
        </p:nvSpPr>
        <p:spPr>
          <a:xfrm>
            <a:off x="1942506" y="4259301"/>
            <a:ext cx="29061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/>
              <a:t>τ </a:t>
            </a:r>
            <a:r>
              <a:rPr lang="it-IT" dirty="0"/>
              <a:t>= (25.06 ± 0.13)s</a:t>
            </a: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ED6C0C03-94EB-F781-9FBA-C5B29C3C23F5}"/>
              </a:ext>
            </a:extLst>
          </p:cNvPr>
          <p:cNvSpPr txBox="1"/>
          <p:nvPr/>
        </p:nvSpPr>
        <p:spPr>
          <a:xfrm>
            <a:off x="5226275" y="4122895"/>
            <a:ext cx="5633951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L’assorbimento misura la probabilità di transizione elettronica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Calo rapido dell’assorbanza nei primi secondi seguito da un plateau stabile in entrambe le concentrazioni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Esempio di processo </a:t>
            </a:r>
            <a:r>
              <a:rPr lang="it-IT" b="1" dirty="0"/>
              <a:t>foto-indotto</a:t>
            </a:r>
            <a:r>
              <a:rPr lang="it-IT" dirty="0"/>
              <a:t> che porta al raggiungimento di un nuovo stato stazionario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Fisicamente avviene: cambiamento del </a:t>
            </a:r>
            <a:r>
              <a:rPr lang="it-IT" dirty="0" err="1"/>
              <a:t>binding</a:t>
            </a:r>
            <a:r>
              <a:rPr lang="it-IT" dirty="0"/>
              <a:t> mode, disaggregazione e riorganizzazione delle tetradi</a:t>
            </a: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5F283EF9-8E53-445F-2A29-64F7CFB647D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0115161-469E-8692-3098-F8A02E04905D}"/>
              </a:ext>
            </a:extLst>
          </p:cNvPr>
          <p:cNvSpPr txBox="1"/>
          <p:nvPr/>
        </p:nvSpPr>
        <p:spPr>
          <a:xfrm>
            <a:off x="2557393" y="97979"/>
            <a:ext cx="1115290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 analisi dati</a:t>
            </a:r>
          </a:p>
        </p:txBody>
      </p:sp>
    </p:spTree>
    <p:extLst>
      <p:ext uri="{BB962C8B-B14F-4D97-AF65-F5344CB8AC3E}">
        <p14:creationId xmlns:p14="http://schemas.microsoft.com/office/powerpoint/2010/main" val="84880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206E80FF-5363-4EBB-97FF-C84D9EA357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8641"/>
            <a:ext cx="12191999" cy="6309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619E46E-5263-4C6C-A732-9633475D90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38174"/>
            <a:ext cx="3705323" cy="57626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AC93C0E1-1796-41B4-AF64-2A823C4C8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307" y="568468"/>
            <a:ext cx="3373524" cy="2951018"/>
          </a:xfrm>
        </p:spPr>
        <p:txBody>
          <a:bodyPr rtlCol="0" anchor="ctr">
            <a:normAutofit/>
          </a:bodyPr>
          <a:lstStyle/>
          <a:p>
            <a:pPr algn="ctr" rtl="0"/>
            <a:r>
              <a:rPr lang="it-IT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Black" panose="020F0502020204030204" pitchFamily="34" charset="0"/>
              </a:rPr>
              <a:t>DNA                              G-</a:t>
            </a:r>
            <a:r>
              <a:rPr lang="it-IT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Black" panose="020F0502020204030204" pitchFamily="34" charset="0"/>
              </a:rPr>
              <a:t>Quadruplex</a:t>
            </a:r>
            <a:r>
              <a:rPr lang="it-IT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tos Black" panose="020F0502020204030204" pitchFamily="34" charset="0"/>
              </a:rPr>
              <a:t>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F3E0626-6A9F-400F-9C6C-BDED16912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947DC32-8EA1-434F-BB8A-E6CDA90BC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012DDC2-F706-47ED-B95F-79213E2D0A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FAE0A1E-0F18-4974-802F-0E6AE1F558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1923" y="654222"/>
            <a:ext cx="3702878" cy="2437844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0C1A265E-6D7A-658C-B5F4-E4F6F15054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"/>
                    </a14:imgEffect>
                  </a14:imgLayer>
                </a14:imgProps>
              </a:ext>
            </a:extLst>
          </a:blip>
          <a:srcRect t="3149" b="-3149"/>
          <a:stretch>
            <a:fillRect/>
          </a:stretch>
        </p:blipFill>
        <p:spPr>
          <a:xfrm>
            <a:off x="4261722" y="726451"/>
            <a:ext cx="3581593" cy="2266131"/>
          </a:xfrm>
          <a:prstGeom prst="rect">
            <a:avLst/>
          </a:prstGeom>
          <a:noFill/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1910012E-E1AC-4355-2314-33E0604CEEE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21663" y="1046748"/>
            <a:ext cx="3532030" cy="1474622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3372E1CD-CBE8-4674-A9FE-54B4AC851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36239" y="654222"/>
            <a:ext cx="3702878" cy="2437844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5B13C35-702B-4BCE-824F-AAADB3090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9478" y="3703321"/>
            <a:ext cx="3813112" cy="3043221"/>
          </a:xfrm>
        </p:spPr>
        <p:txBody>
          <a:bodyPr rtlCol="0"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it-IT" sz="2000" dirty="0"/>
              <a:t>Struttura </a:t>
            </a:r>
            <a:r>
              <a:rPr lang="it-IT" sz="2000" b="1" dirty="0"/>
              <a:t>secondaria</a:t>
            </a:r>
            <a:r>
              <a:rPr lang="it-IT" sz="2000" dirty="0"/>
              <a:t> di DNA </a:t>
            </a:r>
            <a:r>
              <a:rPr lang="it-IT" sz="2000" b="1" dirty="0"/>
              <a:t>non canonica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sz="2000" dirty="0"/>
              <a:t>Sequenza ricca di </a:t>
            </a:r>
            <a:r>
              <a:rPr lang="it-IT" sz="2000" b="1" dirty="0"/>
              <a:t>guanine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sz="2000" dirty="0"/>
              <a:t>Ioni stabilizzatori: Na o 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sz="2000" dirty="0"/>
              <a:t>4 guanine unite da legami doppi a H (legami di </a:t>
            </a:r>
            <a:r>
              <a:rPr lang="it-IT" sz="2000" dirty="0" err="1"/>
              <a:t>Hoogsteen</a:t>
            </a:r>
            <a:r>
              <a:rPr lang="it-IT" sz="2000" dirty="0"/>
              <a:t>)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sz="2000" dirty="0"/>
              <a:t>Interazioni di </a:t>
            </a:r>
            <a:r>
              <a:rPr lang="it-IT" sz="2000" b="1" dirty="0"/>
              <a:t>pi-</a:t>
            </a:r>
            <a:r>
              <a:rPr lang="it-IT" sz="2000" b="1" dirty="0" err="1"/>
              <a:t>stacking</a:t>
            </a:r>
            <a:r>
              <a:rPr lang="it-IT" sz="2000" dirty="0"/>
              <a:t> tra le tetradi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it-IT" sz="2000" dirty="0"/>
              <a:t>Struttura a </a:t>
            </a:r>
            <a:r>
              <a:rPr lang="it-IT" sz="2000" b="1" dirty="0"/>
              <a:t>quadrupla elica </a:t>
            </a:r>
            <a:r>
              <a:rPr lang="it-IT" sz="2000" dirty="0"/>
              <a:t>alternata da </a:t>
            </a:r>
            <a:r>
              <a:rPr lang="it-IT" sz="2000" b="1" dirty="0"/>
              <a:t>loop</a:t>
            </a:r>
            <a:r>
              <a:rPr lang="it-IT" sz="2000" dirty="0"/>
              <a:t> (TTA)</a:t>
            </a:r>
          </a:p>
          <a:p>
            <a:pPr marL="0" indent="0">
              <a:buNone/>
            </a:pPr>
            <a:endParaRPr lang="it-IT" sz="2000" dirty="0"/>
          </a:p>
          <a:p>
            <a:endParaRPr lang="it-IT" sz="2000" dirty="0"/>
          </a:p>
          <a:p>
            <a:endParaRPr lang="it-IT" sz="1700" dirty="0"/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79AADF59-E100-33E6-B658-528DD7684D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667" y="3257018"/>
            <a:ext cx="2800741" cy="2553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E23B9784-ED58-F505-6AB1-6BCA1A9C3E86}"/>
              </a:ext>
            </a:extLst>
          </p:cNvPr>
          <p:cNvSpPr txBox="1"/>
          <p:nvPr/>
        </p:nvSpPr>
        <p:spPr>
          <a:xfrm>
            <a:off x="8042590" y="3111074"/>
            <a:ext cx="3702878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  <a:p>
            <a:pPr marL="285750" indent="-285750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</a:pPr>
            <a:r>
              <a:rPr lang="it-IT" sz="1700" dirty="0"/>
              <a:t>Segmenti G4 rilevabili nei </a:t>
            </a:r>
            <a:r>
              <a:rPr lang="it-IT" sz="1700" b="1" dirty="0"/>
              <a:t>telomeri</a:t>
            </a:r>
          </a:p>
          <a:p>
            <a:pPr marL="285750" indent="-285750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</a:pPr>
            <a:r>
              <a:rPr lang="it-IT" sz="1700" dirty="0"/>
              <a:t>Ruolo di protezione e regolazione</a:t>
            </a:r>
          </a:p>
          <a:p>
            <a:pPr marL="285750" indent="-285750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</a:pPr>
            <a:r>
              <a:rPr lang="it-IT" sz="1700" dirty="0"/>
              <a:t>Nelle cellule tumorali la telomerasi è </a:t>
            </a:r>
            <a:r>
              <a:rPr lang="it-IT" sz="1700" b="1" dirty="0"/>
              <a:t>iperattiva</a:t>
            </a:r>
          </a:p>
          <a:p>
            <a:pPr marL="285750" indent="-285750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</a:pPr>
            <a:r>
              <a:rPr lang="it-IT" sz="1700" dirty="0"/>
              <a:t>Il G4</a:t>
            </a:r>
            <a:r>
              <a:rPr lang="it-IT" sz="1700" b="1" dirty="0"/>
              <a:t> inibisce </a:t>
            </a:r>
            <a:r>
              <a:rPr lang="it-IT" sz="1700" dirty="0"/>
              <a:t>l’attività della telomerasi</a:t>
            </a:r>
          </a:p>
          <a:p>
            <a:pPr marL="285750" indent="-285750">
              <a:buClr>
                <a:schemeClr val="accent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</a:pPr>
            <a:r>
              <a:rPr lang="it-IT" sz="1700" dirty="0"/>
              <a:t>La </a:t>
            </a:r>
            <a:r>
              <a:rPr lang="it-IT" sz="1700" b="1" dirty="0"/>
              <a:t>stabilizzazione</a:t>
            </a:r>
            <a:r>
              <a:rPr lang="it-IT" sz="1700" dirty="0"/>
              <a:t> degli G4 può modulare la trascrizione degli oncogeni</a:t>
            </a:r>
          </a:p>
          <a:p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EF91A760-2D04-F4D4-7449-C8A77BEADC9D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8ECA07F-0511-2AAF-2F18-561636A27E01}"/>
              </a:ext>
            </a:extLst>
          </p:cNvPr>
          <p:cNvSpPr txBox="1"/>
          <p:nvPr/>
        </p:nvSpPr>
        <p:spPr>
          <a:xfrm>
            <a:off x="1946563" y="97846"/>
            <a:ext cx="1115290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 introduzione biofisica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90BCEA13-77C4-B9F1-52F9-FDA96B4076E7}"/>
              </a:ext>
            </a:extLst>
          </p:cNvPr>
          <p:cNvSpPr txBox="1"/>
          <p:nvPr/>
        </p:nvSpPr>
        <p:spPr>
          <a:xfrm>
            <a:off x="11199974" y="6419731"/>
            <a:ext cx="10909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it-IT" sz="1200" dirty="0">
                <a:solidFill>
                  <a:schemeClr val="bg2">
                    <a:lumMod val="25000"/>
                  </a:schemeClr>
                </a:solidFill>
              </a:rPr>
              <a:t>2</a:t>
            </a:r>
            <a:r>
              <a:rPr lang="it-IT" sz="1200" noProof="0" dirty="0">
                <a:solidFill>
                  <a:schemeClr val="bg2">
                    <a:lumMod val="25000"/>
                  </a:schemeClr>
                </a:solidFill>
              </a:rPr>
              <a:t>/15</a:t>
            </a:r>
          </a:p>
        </p:txBody>
      </p:sp>
    </p:spTree>
    <p:extLst>
      <p:ext uri="{BB962C8B-B14F-4D97-AF65-F5344CB8AC3E}">
        <p14:creationId xmlns:p14="http://schemas.microsoft.com/office/powerpoint/2010/main" val="1098036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B691D59-8F51-4DD8-AD41-D568D29B08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4AEF18-0627-48F3-9B3D-F7E8F050B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AEE08A-C572-438F-9753-B0D527A515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B93146F-62ED-4C59-844C-0935D0FB50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B1A515B1-A9B3-49B0-AE0D-D038D42C2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23900"/>
            <a:ext cx="12192000" cy="370817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322172C-D2EB-2C59-B6BB-8ED35E2E30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534" y="790770"/>
            <a:ext cx="6722659" cy="183192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9C18351-669B-A921-3505-2321029B0C9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FFE"/>
              </a:clrFrom>
              <a:clrTo>
                <a:srgbClr val="FD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49877" y="4490564"/>
            <a:ext cx="2051645" cy="1801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FA353928-847A-0C12-A4B4-927CF0CAF4F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B300B3"/>
              </a:clrFrom>
              <a:clrTo>
                <a:srgbClr val="B300B3">
                  <a:alpha val="0"/>
                </a:srgbClr>
              </a:clrTo>
            </a:clrChange>
            <a:alphaModFix amt="99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000"/>
                    </a14:imgEffect>
                    <a14:imgEffect>
                      <a14:colorTemperature colorTemp="81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41566" y="4726755"/>
            <a:ext cx="2866297" cy="1329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7849DB84-766B-C970-04C1-21F6461E22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23018" y="961575"/>
            <a:ext cx="4186382" cy="29826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5441D80-5E6C-5652-CF35-1C0A0FEF7E75}"/>
              </a:ext>
            </a:extLst>
          </p:cNvPr>
          <p:cNvSpPr txBox="1"/>
          <p:nvPr/>
        </p:nvSpPr>
        <p:spPr>
          <a:xfrm>
            <a:off x="304800" y="2917371"/>
            <a:ext cx="70249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/>
              <a:t>Il G4 può assumere </a:t>
            </a:r>
            <a:r>
              <a:rPr lang="it-IT" b="1" dirty="0"/>
              <a:t>diverse topologie </a:t>
            </a:r>
            <a:r>
              <a:rPr lang="it-IT" dirty="0"/>
              <a:t>: </a:t>
            </a:r>
            <a:r>
              <a:rPr lang="it-IT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parallelo</a:t>
            </a:r>
            <a:r>
              <a:rPr lang="it-IT" dirty="0"/>
              <a:t>, </a:t>
            </a:r>
            <a:r>
              <a:rPr lang="it-IT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antiparallelo</a:t>
            </a:r>
            <a:r>
              <a:rPr lang="it-IT" dirty="0"/>
              <a:t> o </a:t>
            </a:r>
            <a:r>
              <a:rPr lang="it-IT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ibrido</a:t>
            </a:r>
            <a:r>
              <a:rPr lang="it-IT" dirty="0"/>
              <a:t> a seconda della direzionalità e geometria dei loop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it-IT" dirty="0"/>
              <a:t>In base al ligando può subire </a:t>
            </a:r>
            <a:r>
              <a:rPr lang="it-IT" b="1" dirty="0"/>
              <a:t>cambiamenti conformazionali</a:t>
            </a:r>
            <a:r>
              <a:rPr lang="it-IT" dirty="0"/>
              <a:t>, distinguibili tramite segnali di </a:t>
            </a:r>
            <a:r>
              <a:rPr lang="it-IT" b="1" dirty="0"/>
              <a:t>dicroismo circolare</a:t>
            </a:r>
          </a:p>
          <a:p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6CC2344-C141-C1EF-F30B-970066F74023}"/>
              </a:ext>
            </a:extLst>
          </p:cNvPr>
          <p:cNvSpPr txBox="1"/>
          <p:nvPr/>
        </p:nvSpPr>
        <p:spPr>
          <a:xfrm>
            <a:off x="4503798" y="4796936"/>
            <a:ext cx="38027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solidFill>
                  <a:schemeClr val="bg1"/>
                </a:solidFill>
              </a:rPr>
              <a:t>Sequenza corta di telomero umano a 22 basi  (</a:t>
            </a:r>
            <a:r>
              <a:rPr lang="it-IT" sz="2000" b="1" dirty="0">
                <a:solidFill>
                  <a:schemeClr val="bg1"/>
                </a:solidFill>
              </a:rPr>
              <a:t>Tel22</a:t>
            </a:r>
            <a:r>
              <a:rPr lang="it-IT" sz="2000" dirty="0">
                <a:solidFill>
                  <a:schemeClr val="bg1"/>
                </a:solidFill>
              </a:rPr>
              <a:t>) e la molecola di porfirina </a:t>
            </a:r>
            <a:r>
              <a:rPr lang="it-IT" sz="2000" b="1" dirty="0" err="1">
                <a:solidFill>
                  <a:schemeClr val="bg1"/>
                </a:solidFill>
              </a:rPr>
              <a:t>TMPyP</a:t>
            </a:r>
            <a:r>
              <a:rPr lang="it-IT" sz="2000" dirty="0">
                <a:solidFill>
                  <a:schemeClr val="bg1"/>
                </a:solidFill>
              </a:rPr>
              <a:t> (fotosensibile)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DEEB5A47-7955-A446-F41A-282BE0AAB952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DBD6735-9D5A-8B10-5142-06D62A3A29E6}"/>
              </a:ext>
            </a:extLst>
          </p:cNvPr>
          <p:cNvSpPr txBox="1"/>
          <p:nvPr/>
        </p:nvSpPr>
        <p:spPr>
          <a:xfrm>
            <a:off x="1946563" y="97846"/>
            <a:ext cx="1115290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 introduzione biofisica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8CAE9FD4-E63A-13C2-6C2B-A40250D02CE9}"/>
              </a:ext>
            </a:extLst>
          </p:cNvPr>
          <p:cNvSpPr txBox="1"/>
          <p:nvPr/>
        </p:nvSpPr>
        <p:spPr>
          <a:xfrm>
            <a:off x="11145395" y="5917320"/>
            <a:ext cx="16867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it-IT" sz="1200" noProof="0" dirty="0">
                <a:solidFill>
                  <a:schemeClr val="bg1"/>
                </a:solidFill>
              </a:rPr>
              <a:t>3/15</a:t>
            </a:r>
          </a:p>
        </p:txBody>
      </p:sp>
    </p:spTree>
    <p:extLst>
      <p:ext uri="{BB962C8B-B14F-4D97-AF65-F5344CB8AC3E}">
        <p14:creationId xmlns:p14="http://schemas.microsoft.com/office/powerpoint/2010/main" val="136851478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20FA8CA-F637-E4FF-2849-E74B92CAE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539737"/>
            <a:ext cx="6844843" cy="609625"/>
          </a:xfrm>
        </p:spPr>
        <p:txBody>
          <a:bodyPr>
            <a:normAutofit/>
          </a:bodyPr>
          <a:lstStyle/>
          <a:p>
            <a:r>
              <a:rPr lang="it-IT" sz="2400" b="1" dirty="0">
                <a:latin typeface="Amasis MT Pro Light" panose="020F0502020204030204" pitchFamily="18" charset="0"/>
              </a:rPr>
              <a:t>Tecniche spettroscopiche utilizzate</a:t>
            </a:r>
            <a:endParaRPr lang="it-IT" sz="2400" dirty="0">
              <a:latin typeface="Amasis MT Pro Light" panose="020F0502020204030204" pitchFamily="18" charset="0"/>
            </a:endParaRP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11D8D8E7-AF40-B5AE-3605-5D6B4E3563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54220" y="1457849"/>
            <a:ext cx="6070332" cy="3046239"/>
          </a:xfrm>
        </p:spPr>
        <p:txBody>
          <a:bodyPr/>
          <a:lstStyle/>
          <a:p>
            <a:r>
              <a:rPr lang="it-IT" sz="1700" dirty="0"/>
              <a:t>Una molecola che assorbe un fotone ultravioletto passa da uno stato elettronico fondamentale a uno eccitato.</a:t>
            </a:r>
          </a:p>
          <a:p>
            <a:r>
              <a:rPr lang="it-IT" sz="1700" dirty="0"/>
              <a:t>Lo spettro che si ottiene riporta la </a:t>
            </a:r>
            <a:r>
              <a:rPr lang="it-IT" sz="1700" u="sng" dirty="0"/>
              <a:t>lunghezza d’onda</a:t>
            </a:r>
            <a:r>
              <a:rPr lang="it-IT" sz="1700" dirty="0"/>
              <a:t> in ascissa e </a:t>
            </a:r>
            <a:r>
              <a:rPr lang="it-IT" sz="1700" u="sng" dirty="0"/>
              <a:t>l'assorbanza</a:t>
            </a:r>
            <a:r>
              <a:rPr lang="it-IT" sz="1700" dirty="0"/>
              <a:t> in ordinata, al variare della temperatura.</a:t>
            </a:r>
            <a:br>
              <a:rPr lang="it-IT" sz="1700" dirty="0"/>
            </a:br>
            <a:br>
              <a:rPr lang="it-IT" dirty="0"/>
            </a:br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2483D3B0-8767-52F7-74BE-7DF9902EAD47}"/>
              </a:ext>
            </a:extLst>
          </p:cNvPr>
          <p:cNvSpPr txBox="1"/>
          <p:nvPr/>
        </p:nvSpPr>
        <p:spPr>
          <a:xfrm>
            <a:off x="4151371" y="1227017"/>
            <a:ext cx="58377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it-IT" sz="2400" b="1" dirty="0">
                <a:solidFill>
                  <a:schemeClr val="bg1"/>
                </a:solidFill>
              </a:rPr>
              <a:t>ASSORBIMENTO UV-VIS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671839C1-E032-079C-F845-C3CB6B941B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219375" y="3574680"/>
            <a:ext cx="5268060" cy="2743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F09828E-F70B-27E0-DB9D-053DB4F171AE}"/>
              </a:ext>
            </a:extLst>
          </p:cNvPr>
          <p:cNvSpPr txBox="1"/>
          <p:nvPr/>
        </p:nvSpPr>
        <p:spPr>
          <a:xfrm>
            <a:off x="504025" y="2073687"/>
            <a:ext cx="511361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700" dirty="0"/>
              <a:t>L’</a:t>
            </a:r>
            <a:r>
              <a:rPr lang="it-IT" sz="1700" b="1" dirty="0">
                <a:solidFill>
                  <a:schemeClr val="accent2">
                    <a:lumMod val="75000"/>
                  </a:schemeClr>
                </a:solidFill>
              </a:rPr>
              <a:t>assorbanza</a:t>
            </a:r>
            <a:r>
              <a:rPr lang="it-IT" sz="1700" dirty="0"/>
              <a:t> è una grandezza adimensionale che misura quanto la luce viene assorbita da un campione quando lo attraversa.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66A54F7-DFD6-8F59-6789-905155F681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4"/>
          <a:stretch>
            <a:fillRect/>
          </a:stretch>
        </p:blipFill>
        <p:spPr bwMode="auto">
          <a:xfrm>
            <a:off x="725749" y="2992053"/>
            <a:ext cx="4339152" cy="10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EE50A7B-FA90-97EC-9B77-D117B2901C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85"/>
          <a:stretch>
            <a:fillRect/>
          </a:stretch>
        </p:blipFill>
        <p:spPr bwMode="auto">
          <a:xfrm>
            <a:off x="1591077" y="4947053"/>
            <a:ext cx="210407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ACBAAAC7-59B1-E3B4-5459-9834E85E9EF7}"/>
              </a:ext>
            </a:extLst>
          </p:cNvPr>
          <p:cNvSpPr txBox="1"/>
          <p:nvPr/>
        </p:nvSpPr>
        <p:spPr>
          <a:xfrm>
            <a:off x="581193" y="5887474"/>
            <a:ext cx="52680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700" b="1" dirty="0" err="1"/>
              <a:t>Ipercromicità</a:t>
            </a:r>
            <a:r>
              <a:rPr lang="it-IT" sz="1700" dirty="0"/>
              <a:t>: l’assorbanza UV aumenta quando il DNA è dispiegato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175C391E-D804-C379-B83E-0FB5E37F13AE}"/>
              </a:ext>
            </a:extLst>
          </p:cNvPr>
          <p:cNvSpPr txBox="1"/>
          <p:nvPr/>
        </p:nvSpPr>
        <p:spPr>
          <a:xfrm>
            <a:off x="581193" y="4142085"/>
            <a:ext cx="52680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La </a:t>
            </a:r>
            <a:r>
              <a:rPr lang="it-IT" b="1" dirty="0">
                <a:solidFill>
                  <a:schemeClr val="accent2">
                    <a:lumMod val="75000"/>
                  </a:schemeClr>
                </a:solidFill>
              </a:rPr>
              <a:t>Legge di Lambert-Beer </a:t>
            </a:r>
            <a:r>
              <a:rPr lang="it-IT" dirty="0"/>
              <a:t>mette in relazione l’assorbanza con la concentrazione e il cammino ottico del campione: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F11C53B-A424-8C9B-6A66-81BF0664CD97}"/>
              </a:ext>
            </a:extLst>
          </p:cNvPr>
          <p:cNvSpPr txBox="1"/>
          <p:nvPr/>
        </p:nvSpPr>
        <p:spPr>
          <a:xfrm>
            <a:off x="7583092" y="3636236"/>
            <a:ext cx="39043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/>
              <a:t>SPETTROFOTOMETRO UV-VISIBILE</a:t>
            </a:r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A9F4B749-31D7-A60F-F797-1DAD3B76F02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8DA6E9AE-BC5B-2D19-B088-FCB89C167736}"/>
              </a:ext>
            </a:extLst>
          </p:cNvPr>
          <p:cNvSpPr txBox="1"/>
          <p:nvPr/>
        </p:nvSpPr>
        <p:spPr>
          <a:xfrm>
            <a:off x="2006637" y="97628"/>
            <a:ext cx="1115290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 tecniche sperimentali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264096AE-E97F-22B8-86D6-5EAA1823D80F}"/>
              </a:ext>
            </a:extLst>
          </p:cNvPr>
          <p:cNvSpPr txBox="1"/>
          <p:nvPr/>
        </p:nvSpPr>
        <p:spPr>
          <a:xfrm>
            <a:off x="11446904" y="6333751"/>
            <a:ext cx="8609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it-IT" sz="1200" noProof="0" dirty="0">
                <a:solidFill>
                  <a:schemeClr val="bg2">
                    <a:lumMod val="25000"/>
                  </a:schemeClr>
                </a:solidFill>
              </a:rPr>
              <a:t>4/15</a:t>
            </a:r>
          </a:p>
        </p:txBody>
      </p:sp>
    </p:spTree>
    <p:extLst>
      <p:ext uri="{BB962C8B-B14F-4D97-AF65-F5344CB8AC3E}">
        <p14:creationId xmlns:p14="http://schemas.microsoft.com/office/powerpoint/2010/main" val="2524075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951106-A246-4D28-94E0-0BCD20C76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14361" y="603582"/>
            <a:ext cx="8659791" cy="536006"/>
          </a:xfrm>
        </p:spPr>
        <p:txBody>
          <a:bodyPr rtlCol="0">
            <a:normAutofit/>
          </a:bodyPr>
          <a:lstStyle/>
          <a:p>
            <a:r>
              <a:rPr lang="it-IT" sz="2400" b="1" dirty="0">
                <a:latin typeface="Amasis MT Pro Light" panose="020F0502020204030204" pitchFamily="18" charset="0"/>
              </a:rPr>
              <a:t>Tecniche spettroscopiche utilizzate</a:t>
            </a:r>
            <a:endParaRPr lang="it-IT" sz="2400"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7FC438F-FC25-3DF4-CDEA-D3CDF9AAE3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7399" y="1753170"/>
            <a:ext cx="3198328" cy="536005"/>
          </a:xfrm>
        </p:spPr>
        <p:txBody>
          <a:bodyPr/>
          <a:lstStyle/>
          <a:p>
            <a:r>
              <a:rPr lang="it-IT" sz="2200" dirty="0"/>
              <a:t>CD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8B9C974-1FBD-45F1-9D81-5427101D14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-59734" y="2118673"/>
            <a:ext cx="4413015" cy="2875253"/>
          </a:xfrm>
        </p:spPr>
        <p:txBody>
          <a:bodyPr rtlCol="0">
            <a:noAutofit/>
          </a:bodyPr>
          <a:lstStyle/>
          <a:p>
            <a:r>
              <a:rPr lang="it-IT" sz="1600" dirty="0"/>
              <a:t>Il </a:t>
            </a:r>
            <a:r>
              <a:rPr lang="it-IT" sz="1600" u="sng" dirty="0"/>
              <a:t>dicroismo circolare </a:t>
            </a:r>
            <a:r>
              <a:rPr lang="it-IT" sz="1600" dirty="0"/>
              <a:t>è definito come la differenza tra l’assorbimento della luce circolarmente polarizzata destrorsa e sinistrorsa </a:t>
            </a:r>
          </a:p>
          <a:p>
            <a:r>
              <a:rPr lang="it-IT" sz="1600" dirty="0"/>
              <a:t>Si ottengono due coefficienti di assorbimento diversi per le due componenti di luce circolarmente polarizzata : l'intensità di una viene ridotta maggiormente rispetto all'altra.  Quindi, una volta ricombinate, danno luogo a luce </a:t>
            </a:r>
            <a:r>
              <a:rPr lang="it-IT" sz="1600" u="sng" dirty="0"/>
              <a:t>ellitticamente polarizzata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FC5B794E-BF37-2B6B-827C-CC76EAE7725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145430" y="2556428"/>
            <a:ext cx="3904658" cy="5230163"/>
          </a:xfrm>
        </p:spPr>
        <p:txBody>
          <a:bodyPr>
            <a:normAutofit/>
          </a:bodyPr>
          <a:lstStyle/>
          <a:p>
            <a:r>
              <a:rPr lang="it-IT" dirty="0"/>
              <a:t>Lo strumento che permette la misura DC è lo </a:t>
            </a:r>
            <a:r>
              <a:rPr lang="it-IT" b="1" dirty="0" err="1">
                <a:solidFill>
                  <a:schemeClr val="accent2"/>
                </a:solidFill>
              </a:rPr>
              <a:t>Spettropolarimetro</a:t>
            </a:r>
            <a:endParaRPr lang="it-IT" b="1" dirty="0">
              <a:solidFill>
                <a:schemeClr val="accent2"/>
              </a:solidFill>
            </a:endParaRPr>
          </a:p>
          <a:p>
            <a:r>
              <a:rPr lang="it-IT" dirty="0"/>
              <a:t>Estremamente </a:t>
            </a:r>
            <a:r>
              <a:rPr lang="it-IT" u="sng" dirty="0"/>
              <a:t>sensibile</a:t>
            </a:r>
            <a:r>
              <a:rPr lang="it-IT" dirty="0"/>
              <a:t> per studiare i </a:t>
            </a:r>
            <a:r>
              <a:rPr lang="it-IT" u="sng" dirty="0"/>
              <a:t>cambiamenti conformazionali </a:t>
            </a:r>
            <a:r>
              <a:rPr lang="it-IT" dirty="0"/>
              <a:t>della struttura secondaria di proteine e acidi nucleici</a:t>
            </a:r>
          </a:p>
          <a:p>
            <a:endParaRPr lang="it-IT" dirty="0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A69FA5FE-679D-EE5F-E25F-486CAF1523DF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227177" y="2239109"/>
            <a:ext cx="3765169" cy="3401563"/>
          </a:xfrm>
        </p:spPr>
        <p:txBody>
          <a:bodyPr>
            <a:noAutofit/>
          </a:bodyPr>
          <a:lstStyle/>
          <a:p>
            <a:r>
              <a:rPr lang="it-IT" sz="1700" dirty="0"/>
              <a:t>Una sostanza </a:t>
            </a:r>
            <a:r>
              <a:rPr lang="it-IT" sz="1700" dirty="0">
                <a:solidFill>
                  <a:schemeClr val="accent2"/>
                </a:solidFill>
              </a:rPr>
              <a:t>risulta </a:t>
            </a:r>
            <a:r>
              <a:rPr lang="it-IT" sz="1700" b="1" dirty="0">
                <a:solidFill>
                  <a:schemeClr val="accent2"/>
                </a:solidFill>
              </a:rPr>
              <a:t>otticamente attiva</a:t>
            </a:r>
            <a:r>
              <a:rPr lang="it-IT" sz="1700" b="1" dirty="0"/>
              <a:t> </a:t>
            </a:r>
            <a:r>
              <a:rPr lang="it-IT" sz="1700" dirty="0"/>
              <a:t>se</a:t>
            </a:r>
            <a:r>
              <a:rPr lang="it-IT" sz="1700" b="1" dirty="0"/>
              <a:t> </a:t>
            </a:r>
            <a:r>
              <a:rPr lang="it-IT" sz="1700" dirty="0"/>
              <a:t>interagisce in modo diverso con luce polarizzata circolarmente a destra e a sinistra</a:t>
            </a:r>
          </a:p>
          <a:p>
            <a:r>
              <a:rPr lang="it-IT" sz="1700" dirty="0"/>
              <a:t>Le </a:t>
            </a:r>
            <a:r>
              <a:rPr lang="it-IT" sz="1700" b="1" dirty="0">
                <a:solidFill>
                  <a:schemeClr val="accent2"/>
                </a:solidFill>
              </a:rPr>
              <a:t>molecole organiche </a:t>
            </a:r>
            <a:r>
              <a:rPr lang="it-IT" sz="1700" dirty="0"/>
              <a:t>contengono spesso uno o più atomi di carbonio definiti </a:t>
            </a:r>
            <a:r>
              <a:rPr lang="it-IT" sz="1700" b="1" dirty="0">
                <a:solidFill>
                  <a:schemeClr val="accent2"/>
                </a:solidFill>
              </a:rPr>
              <a:t>chirali</a:t>
            </a:r>
            <a:r>
              <a:rPr lang="it-IT" sz="1700" dirty="0">
                <a:solidFill>
                  <a:schemeClr val="tx1"/>
                </a:solidFill>
              </a:rPr>
              <a:t>,</a:t>
            </a:r>
            <a:r>
              <a:rPr lang="it-IT" sz="1700" dirty="0"/>
              <a:t> o centri di asimmetria, perché la loro immagine speculare non può essere sovrapposta all’originale e questo permette di ruotare il piano di polarizzazione della luce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63114FEE-72CC-0C15-2FCC-91509903D0D9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8266685" y="1800870"/>
            <a:ext cx="3198328" cy="536005"/>
          </a:xfrm>
        </p:spPr>
        <p:txBody>
          <a:bodyPr/>
          <a:lstStyle/>
          <a:p>
            <a:r>
              <a:rPr lang="it-IT" sz="2200" dirty="0" err="1"/>
              <a:t>Spettropolarimetro</a:t>
            </a:r>
            <a:r>
              <a:rPr lang="it-IT" sz="2200" dirty="0"/>
              <a:t> 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4A92A9C6-1186-85A8-E905-DFB7F510B10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90451" y="1753170"/>
            <a:ext cx="3198328" cy="536005"/>
          </a:xfrm>
        </p:spPr>
        <p:txBody>
          <a:bodyPr/>
          <a:lstStyle/>
          <a:p>
            <a:r>
              <a:rPr lang="it-IT" sz="2200" dirty="0"/>
              <a:t>Chiralità indotta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8FEC7DEB-2D44-9AC7-0679-E60D67502E27}"/>
              </a:ext>
            </a:extLst>
          </p:cNvPr>
          <p:cNvSpPr txBox="1"/>
          <p:nvPr/>
        </p:nvSpPr>
        <p:spPr>
          <a:xfrm>
            <a:off x="4028870" y="1217328"/>
            <a:ext cx="4973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it-IT" sz="2400" b="1" dirty="0">
                <a:solidFill>
                  <a:schemeClr val="bg1"/>
                </a:solidFill>
              </a:rPr>
              <a:t>DICROISMO</a:t>
            </a:r>
            <a:r>
              <a:rPr lang="it-IT" b="1" dirty="0">
                <a:solidFill>
                  <a:schemeClr val="bg1"/>
                </a:solidFill>
              </a:rPr>
              <a:t> </a:t>
            </a:r>
            <a:r>
              <a:rPr lang="it-IT" sz="2400" b="1" dirty="0">
                <a:solidFill>
                  <a:schemeClr val="bg1"/>
                </a:solidFill>
              </a:rPr>
              <a:t>CIRCOLARE</a:t>
            </a:r>
          </a:p>
        </p:txBody>
      </p:sp>
      <p:sp>
        <p:nvSpPr>
          <p:cNvPr id="12" name="Segnaposto numero diapositiva 11">
            <a:extLst>
              <a:ext uri="{FF2B5EF4-FFF2-40B4-BE49-F238E27FC236}">
                <a16:creationId xmlns:a16="http://schemas.microsoft.com/office/drawing/2014/main" id="{327035C8-A261-2A61-2680-52F0868CA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97578" y="6455840"/>
            <a:ext cx="1052510" cy="257107"/>
          </a:xfrm>
        </p:spPr>
        <p:txBody>
          <a:bodyPr/>
          <a:lstStyle/>
          <a:p>
            <a:r>
              <a:rPr lang="it-IT" sz="1200" dirty="0">
                <a:solidFill>
                  <a:schemeClr val="bg2">
                    <a:lumMod val="25000"/>
                  </a:schemeClr>
                </a:solidFill>
              </a:rPr>
              <a:t>5/15</a:t>
            </a:r>
            <a:endParaRPr lang="it-IT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AD42C52-BB72-B3BE-F906-D616562BDB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9C150142-EE0D-1AF8-CD24-A26B44DD4FF6}"/>
              </a:ext>
            </a:extLst>
          </p:cNvPr>
          <p:cNvSpPr txBox="1"/>
          <p:nvPr/>
        </p:nvSpPr>
        <p:spPr>
          <a:xfrm>
            <a:off x="1946563" y="97846"/>
            <a:ext cx="1115290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 tecniche sperimentali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45779922-AF2E-54F1-50B0-B8A9A0F66A4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24" r="5352"/>
          <a:stretch>
            <a:fillRect/>
          </a:stretch>
        </p:blipFill>
        <p:spPr>
          <a:xfrm>
            <a:off x="8080954" y="4793704"/>
            <a:ext cx="3969134" cy="1180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EBEA63D3-DB5D-F3D3-2938-4FE6D3F672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65339" y="705043"/>
            <a:ext cx="1532239" cy="1048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2AD07FCE-66B2-52BB-C9B9-49443739822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76" r="-3908"/>
          <a:stretch>
            <a:fillRect/>
          </a:stretch>
        </p:blipFill>
        <p:spPr>
          <a:xfrm>
            <a:off x="899886" y="4756054"/>
            <a:ext cx="2391144" cy="1997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459C7A46-AEBB-FC30-39C8-987F3071205F}"/>
              </a:ext>
            </a:extLst>
          </p:cNvPr>
          <p:cNvSpPr txBox="1"/>
          <p:nvPr/>
        </p:nvSpPr>
        <p:spPr>
          <a:xfrm>
            <a:off x="4464119" y="5604951"/>
            <a:ext cx="3224660" cy="110799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bg1"/>
                </a:solidFill>
              </a:rPr>
              <a:t>La </a:t>
            </a:r>
            <a:r>
              <a:rPr lang="it-IT" sz="1600" u="sng" dirty="0">
                <a:solidFill>
                  <a:schemeClr val="bg1"/>
                </a:solidFill>
              </a:rPr>
              <a:t>porfirina</a:t>
            </a:r>
            <a:r>
              <a:rPr lang="it-IT" sz="1600" dirty="0">
                <a:solidFill>
                  <a:schemeClr val="bg1"/>
                </a:solidFill>
              </a:rPr>
              <a:t> è di per se </a:t>
            </a:r>
            <a:r>
              <a:rPr lang="it-IT" sz="1600" u="sng" dirty="0">
                <a:solidFill>
                  <a:schemeClr val="bg1"/>
                </a:solidFill>
              </a:rPr>
              <a:t>achirale</a:t>
            </a:r>
            <a:r>
              <a:rPr lang="it-IT" sz="1600" dirty="0">
                <a:solidFill>
                  <a:schemeClr val="bg1"/>
                </a:solidFill>
              </a:rPr>
              <a:t>, ma in ambienti chirali come il G4 essa assume proprietà otticamente attive </a:t>
            </a:r>
          </a:p>
          <a:p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3239282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E98DCA46-603B-4178-8707-30E192CE6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96" y="504164"/>
            <a:ext cx="11029616" cy="988332"/>
          </a:xfrm>
        </p:spPr>
        <p:txBody>
          <a:bodyPr rtlCol="0">
            <a:normAutofit/>
          </a:bodyPr>
          <a:lstStyle/>
          <a:p>
            <a:pPr rtl="0"/>
            <a:r>
              <a:rPr lang="it-IT" sz="3200" dirty="0">
                <a:latin typeface="Amasis MT Pro Medium" panose="02040604050005020304" pitchFamily="18" charset="0"/>
              </a:rPr>
              <a:t>Caratterizzazione del Tel22</a:t>
            </a:r>
          </a:p>
        </p:txBody>
      </p:sp>
      <p:pic>
        <p:nvPicPr>
          <p:cNvPr id="11" name="Segnaposto contenuto 10" descr="DNA con riempimento a tinta unita">
            <a:extLst>
              <a:ext uri="{FF2B5EF4-FFF2-40B4-BE49-F238E27FC236}">
                <a16:creationId xmlns:a16="http://schemas.microsoft.com/office/drawing/2014/main" id="{9B889386-CF25-D33B-1C7B-97FCF6E7043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75699" y="861875"/>
            <a:ext cx="794305" cy="794305"/>
          </a:xfrm>
        </p:spPr>
      </p:pic>
      <p:pic>
        <p:nvPicPr>
          <p:cNvPr id="9" name="Segnaposto contenuto 8">
            <a:extLst>
              <a:ext uri="{FF2B5EF4-FFF2-40B4-BE49-F238E27FC236}">
                <a16:creationId xmlns:a16="http://schemas.microsoft.com/office/drawing/2014/main" id="{720116D2-9B31-9B76-003C-C36F0F8A1C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7642366" y="2438382"/>
            <a:ext cx="4135534" cy="3786974"/>
          </a:xfrm>
          <a:prstGeom prst="rect">
            <a:avLst/>
          </a:prstGeom>
        </p:spPr>
      </p:pic>
      <p:sp>
        <p:nvSpPr>
          <p:cNvPr id="8" name="Casella di testo 7">
            <a:hlinkClick r:id="rId5"/>
            <a:extLst>
              <a:ext uri="{FF2B5EF4-FFF2-40B4-BE49-F238E27FC236}">
                <a16:creationId xmlns:a16="http://schemas.microsoft.com/office/drawing/2014/main" id="{5FC6C278-4035-446A-A94B-030E792FDDF5}"/>
              </a:ext>
            </a:extLst>
          </p:cNvPr>
          <p:cNvSpPr txBox="1"/>
          <p:nvPr/>
        </p:nvSpPr>
        <p:spPr>
          <a:xfrm>
            <a:off x="6807173" y="6003614"/>
            <a:ext cx="3402130" cy="9883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rtl="0"/>
            <a:endParaRPr lang="it-IT" sz="6000" u="sng" dirty="0">
              <a:solidFill>
                <a:srgbClr val="0070C0"/>
              </a:solidFill>
            </a:endParaRP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7797394E-7017-09B0-1143-DDA7911991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100" y="2394792"/>
            <a:ext cx="4189992" cy="3926470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A8CCA6E4-2075-476F-082D-5C96C62F893F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0192" y="3114935"/>
            <a:ext cx="904541" cy="1216934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3B0A225-E00F-BCE3-4816-8C55C8A93BEE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4111" y="2288231"/>
            <a:ext cx="2438740" cy="134321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7A5E512D-334A-6A5C-F211-6391CF779D68}"/>
              </a:ext>
            </a:extLst>
          </p:cNvPr>
          <p:cNvSpPr txBox="1"/>
          <p:nvPr/>
        </p:nvSpPr>
        <p:spPr>
          <a:xfrm>
            <a:off x="1067733" y="2024468"/>
            <a:ext cx="3352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accent2">
                    <a:lumMod val="75000"/>
                  </a:schemeClr>
                </a:solidFill>
              </a:rPr>
              <a:t>Spettro di assorbimento 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BEFC680-7F96-B961-65F8-D9DE381169BF}"/>
              </a:ext>
            </a:extLst>
          </p:cNvPr>
          <p:cNvSpPr txBox="1"/>
          <p:nvPr/>
        </p:nvSpPr>
        <p:spPr>
          <a:xfrm>
            <a:off x="9107937" y="2061029"/>
            <a:ext cx="3135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accent2">
                    <a:lumMod val="75000"/>
                  </a:schemeClr>
                </a:solidFill>
              </a:rPr>
              <a:t>Spettro CD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07A744CE-4A75-6228-4057-B5F7D6D54DA3}"/>
              </a:ext>
            </a:extLst>
          </p:cNvPr>
          <p:cNvSpPr txBox="1"/>
          <p:nvPr/>
        </p:nvSpPr>
        <p:spPr>
          <a:xfrm>
            <a:off x="7856502" y="1298854"/>
            <a:ext cx="2502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dirty="0">
                <a:solidFill>
                  <a:schemeClr val="bg1"/>
                </a:solidFill>
              </a:rPr>
              <a:t> </a:t>
            </a:r>
            <a:r>
              <a:rPr lang="it-IT" sz="2800" dirty="0">
                <a:solidFill>
                  <a:schemeClr val="bg1"/>
                </a:solidFill>
              </a:rPr>
              <a:t>C= </a:t>
            </a:r>
            <a:r>
              <a:rPr lang="el-GR" sz="2800" dirty="0">
                <a:solidFill>
                  <a:schemeClr val="bg1"/>
                </a:solidFill>
              </a:rPr>
              <a:t>200 μ</a:t>
            </a:r>
            <a:r>
              <a:rPr lang="it-IT" sz="2800" dirty="0">
                <a:solidFill>
                  <a:schemeClr val="bg1"/>
                </a:solidFill>
              </a:rPr>
              <a:t>M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3189416-A2C3-030D-C388-C9A9A0437F9F}"/>
              </a:ext>
            </a:extLst>
          </p:cNvPr>
          <p:cNvSpPr txBox="1"/>
          <p:nvPr/>
        </p:nvSpPr>
        <p:spPr>
          <a:xfrm>
            <a:off x="5513870" y="4168077"/>
            <a:ext cx="21069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dirty="0"/>
              <a:t>Topologia </a:t>
            </a:r>
            <a:r>
              <a:rPr lang="it-IT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ibrida</a:t>
            </a:r>
            <a:r>
              <a:rPr lang="it-IT" dirty="0"/>
              <a:t> di G4 con un massimo intorno a 290 nm, una spalla intorno a 275 nm e un minimo a 245 nm</a:t>
            </a:r>
          </a:p>
        </p:txBody>
      </p:sp>
      <p:sp>
        <p:nvSpPr>
          <p:cNvPr id="14" name="Stella a 5 punte 13">
            <a:extLst>
              <a:ext uri="{FF2B5EF4-FFF2-40B4-BE49-F238E27FC236}">
                <a16:creationId xmlns:a16="http://schemas.microsoft.com/office/drawing/2014/main" id="{2A91B522-6C50-3BAF-1BDD-CEABF265D50B}"/>
              </a:ext>
            </a:extLst>
          </p:cNvPr>
          <p:cNvSpPr/>
          <p:nvPr/>
        </p:nvSpPr>
        <p:spPr>
          <a:xfrm>
            <a:off x="1354909" y="2563494"/>
            <a:ext cx="45719" cy="45719"/>
          </a:xfrm>
          <a:prstGeom prst="star5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4BCF65FB-E20B-92B4-7B36-FA88881A0AE6}"/>
              </a:ext>
            </a:extLst>
          </p:cNvPr>
          <p:cNvSpPr txBox="1"/>
          <p:nvPr/>
        </p:nvSpPr>
        <p:spPr>
          <a:xfrm>
            <a:off x="966133" y="5413829"/>
            <a:ext cx="10595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accent1">
                    <a:lumMod val="75000"/>
                    <a:lumOff val="25000"/>
                  </a:schemeClr>
                </a:solidFill>
              </a:rPr>
              <a:t>260nm</a:t>
            </a:r>
          </a:p>
        </p:txBody>
      </p:sp>
      <p:sp>
        <p:nvSpPr>
          <p:cNvPr id="17" name="Stella a 5 punte 16">
            <a:extLst>
              <a:ext uri="{FF2B5EF4-FFF2-40B4-BE49-F238E27FC236}">
                <a16:creationId xmlns:a16="http://schemas.microsoft.com/office/drawing/2014/main" id="{4737BBC1-795B-07D5-3DD9-7C6E03CCA6A8}"/>
              </a:ext>
            </a:extLst>
          </p:cNvPr>
          <p:cNvSpPr/>
          <p:nvPr/>
        </p:nvSpPr>
        <p:spPr>
          <a:xfrm flipH="1">
            <a:off x="9030062" y="2616764"/>
            <a:ext cx="77875" cy="77061"/>
          </a:xfrm>
          <a:prstGeom prst="star5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Stella a 4 punte 20">
            <a:extLst>
              <a:ext uri="{FF2B5EF4-FFF2-40B4-BE49-F238E27FC236}">
                <a16:creationId xmlns:a16="http://schemas.microsoft.com/office/drawing/2014/main" id="{F75B812C-5D11-CEED-BB1E-777D62FAC861}"/>
              </a:ext>
            </a:extLst>
          </p:cNvPr>
          <p:cNvSpPr/>
          <p:nvPr/>
        </p:nvSpPr>
        <p:spPr>
          <a:xfrm>
            <a:off x="8525354" y="4394694"/>
            <a:ext cx="76200" cy="72108"/>
          </a:xfrm>
          <a:prstGeom prst="star4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Stella a 4 punte 21">
            <a:extLst>
              <a:ext uri="{FF2B5EF4-FFF2-40B4-BE49-F238E27FC236}">
                <a16:creationId xmlns:a16="http://schemas.microsoft.com/office/drawing/2014/main" id="{7498CA05-BA75-F158-F25C-897A2E40BAFD}"/>
              </a:ext>
            </a:extLst>
          </p:cNvPr>
          <p:cNvSpPr/>
          <p:nvPr/>
        </p:nvSpPr>
        <p:spPr>
          <a:xfrm>
            <a:off x="8379786" y="5711053"/>
            <a:ext cx="76200" cy="72108"/>
          </a:xfrm>
          <a:prstGeom prst="star4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0DAE6D20-61E2-346D-3C4F-118B3B3B40ED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9534348C-C120-288E-C77A-3E24165C7FE3}"/>
              </a:ext>
            </a:extLst>
          </p:cNvPr>
          <p:cNvSpPr txBox="1"/>
          <p:nvPr/>
        </p:nvSpPr>
        <p:spPr>
          <a:xfrm>
            <a:off x="1400628" y="108347"/>
            <a:ext cx="1115290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 caratterizzazione componenti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597E9417-F017-DDB2-98B5-290C8FF935CF}"/>
              </a:ext>
            </a:extLst>
          </p:cNvPr>
          <p:cNvSpPr txBox="1"/>
          <p:nvPr/>
        </p:nvSpPr>
        <p:spPr>
          <a:xfrm>
            <a:off x="11511585" y="6398989"/>
            <a:ext cx="108087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dirty="0"/>
              <a:t>6/15</a:t>
            </a:r>
          </a:p>
        </p:txBody>
      </p:sp>
    </p:spTree>
    <p:extLst>
      <p:ext uri="{BB962C8B-B14F-4D97-AF65-F5344CB8AC3E}">
        <p14:creationId xmlns:p14="http://schemas.microsoft.com/office/powerpoint/2010/main" val="2394598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CE7F425-4803-831E-DF14-0217A053D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25" y="761415"/>
            <a:ext cx="8064046" cy="845982"/>
          </a:xfrm>
        </p:spPr>
        <p:txBody>
          <a:bodyPr>
            <a:normAutofit fontScale="90000"/>
          </a:bodyPr>
          <a:lstStyle/>
          <a:p>
            <a:r>
              <a:rPr lang="it-IT" sz="3200" dirty="0">
                <a:latin typeface="Amasis MT Pro Medium" panose="02040604050005020304" pitchFamily="18" charset="0"/>
              </a:rPr>
              <a:t>Caratterizzazione della porfirina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7B9AAC78-D44C-1B27-156A-724AF2C87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70" y="2302480"/>
            <a:ext cx="4216554" cy="3951362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F62B5BF3-EAB0-5BC6-EE37-44A7CE24A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5176" y="2302480"/>
            <a:ext cx="4216554" cy="3951362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C28504B6-BD91-93FC-F79A-12B2C99557C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2138" y="2933700"/>
            <a:ext cx="1705086" cy="1705086"/>
          </a:xfrm>
          <a:prstGeom prst="rect">
            <a:avLst/>
          </a:prstGeom>
        </p:spPr>
      </p:pic>
      <p:pic>
        <p:nvPicPr>
          <p:cNvPr id="5" name="Elemento grafico 4" descr="Sostanze chimiche con riempimento a tinta unita">
            <a:extLst>
              <a:ext uri="{FF2B5EF4-FFF2-40B4-BE49-F238E27FC236}">
                <a16:creationId xmlns:a16="http://schemas.microsoft.com/office/drawing/2014/main" id="{4C4FBD80-BB05-F958-AD45-F4A1CE03999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659986" y="791029"/>
            <a:ext cx="914400" cy="914400"/>
          </a:xfrm>
          <a:prstGeom prst="rect">
            <a:avLst/>
          </a:prstGeom>
        </p:spPr>
      </p:pic>
      <p:sp>
        <p:nvSpPr>
          <p:cNvPr id="6" name="Stella a 5 punte 5">
            <a:extLst>
              <a:ext uri="{FF2B5EF4-FFF2-40B4-BE49-F238E27FC236}">
                <a16:creationId xmlns:a16="http://schemas.microsoft.com/office/drawing/2014/main" id="{1E74A80A-8128-898D-4797-4EA429F60493}"/>
              </a:ext>
            </a:extLst>
          </p:cNvPr>
          <p:cNvSpPr/>
          <p:nvPr/>
        </p:nvSpPr>
        <p:spPr>
          <a:xfrm>
            <a:off x="3539309" y="2396103"/>
            <a:ext cx="45719" cy="45719"/>
          </a:xfrm>
          <a:prstGeom prst="star5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C2490A9E-677D-65F2-3D26-936EBBA61140}"/>
              </a:ext>
            </a:extLst>
          </p:cNvPr>
          <p:cNvSpPr txBox="1"/>
          <p:nvPr/>
        </p:nvSpPr>
        <p:spPr>
          <a:xfrm>
            <a:off x="8229600" y="1248229"/>
            <a:ext cx="1866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>
                <a:solidFill>
                  <a:schemeClr val="bg1"/>
                </a:solidFill>
              </a:rPr>
              <a:t>C= </a:t>
            </a:r>
            <a:r>
              <a:rPr lang="el-GR" sz="2800" dirty="0">
                <a:solidFill>
                  <a:schemeClr val="bg1"/>
                </a:solidFill>
              </a:rPr>
              <a:t>400μ</a:t>
            </a:r>
            <a:r>
              <a:rPr lang="it-IT" sz="2800" dirty="0">
                <a:solidFill>
                  <a:schemeClr val="bg1"/>
                </a:solidFill>
              </a:rPr>
              <a:t>M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60543BF-DEDD-5305-93C4-A4D7F2F08EF7}"/>
              </a:ext>
            </a:extLst>
          </p:cNvPr>
          <p:cNvSpPr txBox="1"/>
          <p:nvPr/>
        </p:nvSpPr>
        <p:spPr>
          <a:xfrm>
            <a:off x="4666824" y="2228671"/>
            <a:ext cx="170874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- Assorbimento massimo: </a:t>
            </a:r>
            <a:r>
              <a:rPr lang="it-IT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Banda di </a:t>
            </a:r>
            <a:r>
              <a:rPr lang="it-IT" b="1" dirty="0" err="1">
                <a:solidFill>
                  <a:schemeClr val="accent1">
                    <a:lumMod val="90000"/>
                    <a:lumOff val="10000"/>
                  </a:schemeClr>
                </a:solidFill>
              </a:rPr>
              <a:t>Soret</a:t>
            </a:r>
            <a:r>
              <a:rPr lang="it-IT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  </a:t>
            </a:r>
            <a:r>
              <a:rPr lang="it-IT" dirty="0"/>
              <a:t>caratteristica dei sistemi porfirinici</a:t>
            </a:r>
          </a:p>
          <a:p>
            <a:r>
              <a:rPr lang="it-IT" dirty="0"/>
              <a:t>- Transizioni elettroniche     </a:t>
            </a:r>
            <a:r>
              <a:rPr lang="el-GR" dirty="0"/>
              <a:t>π → π∗</a:t>
            </a:r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477A92E1-8249-7A81-936A-17BB5ECBE230}"/>
              </a:ext>
            </a:extLst>
          </p:cNvPr>
          <p:cNvSpPr txBox="1"/>
          <p:nvPr/>
        </p:nvSpPr>
        <p:spPr>
          <a:xfrm>
            <a:off x="3108777" y="5435600"/>
            <a:ext cx="906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425nm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D16CB083-2513-7BAF-34A1-BF49EAF99802}"/>
              </a:ext>
            </a:extLst>
          </p:cNvPr>
          <p:cNvSpPr txBox="1"/>
          <p:nvPr/>
        </p:nvSpPr>
        <p:spPr>
          <a:xfrm>
            <a:off x="1242138" y="1971759"/>
            <a:ext cx="296156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accent2">
                    <a:lumMod val="75000"/>
                  </a:schemeClr>
                </a:solidFill>
              </a:rPr>
              <a:t>Spettro di assorbimento </a:t>
            </a:r>
          </a:p>
          <a:p>
            <a:endParaRPr lang="it-IT" dirty="0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56AEB5B6-6DBC-4EAC-6060-7598689AFC1D}"/>
              </a:ext>
            </a:extLst>
          </p:cNvPr>
          <p:cNvSpPr txBox="1"/>
          <p:nvPr/>
        </p:nvSpPr>
        <p:spPr>
          <a:xfrm>
            <a:off x="8883378" y="1965729"/>
            <a:ext cx="176998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chemeClr val="accent2">
                    <a:lumMod val="75000"/>
                  </a:schemeClr>
                </a:solidFill>
              </a:rPr>
              <a:t>Spettro CD</a:t>
            </a:r>
          </a:p>
          <a:p>
            <a:endParaRPr lang="it-IT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31492121-3426-171C-C3A7-673FFFB173E0}"/>
              </a:ext>
            </a:extLst>
          </p:cNvPr>
          <p:cNvSpPr txBox="1"/>
          <p:nvPr/>
        </p:nvSpPr>
        <p:spPr>
          <a:xfrm>
            <a:off x="6096000" y="4312645"/>
            <a:ext cx="14291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dirty="0"/>
              <a:t>Assenza di bande CD: natura </a:t>
            </a:r>
            <a:r>
              <a:rPr lang="it-IT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achirale</a:t>
            </a:r>
            <a:r>
              <a:rPr lang="it-IT" dirty="0"/>
              <a:t> e planare della molecola</a:t>
            </a: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A5B67E3A-46D3-63D4-E014-1C7BA45684B7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E606F4F3-32B1-ACD9-0D31-9006FE1DD9D3}"/>
              </a:ext>
            </a:extLst>
          </p:cNvPr>
          <p:cNvSpPr txBox="1"/>
          <p:nvPr/>
        </p:nvSpPr>
        <p:spPr>
          <a:xfrm>
            <a:off x="1489363" y="56838"/>
            <a:ext cx="11152909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caratterizzazione componenti</a:t>
            </a: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A2FD9C5B-AF0C-5961-492F-7975BB7C114B}"/>
              </a:ext>
            </a:extLst>
          </p:cNvPr>
          <p:cNvSpPr txBox="1"/>
          <p:nvPr/>
        </p:nvSpPr>
        <p:spPr>
          <a:xfrm>
            <a:off x="11388439" y="6415541"/>
            <a:ext cx="70658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it-IT" sz="1200" noProof="0" dirty="0"/>
              <a:t>7/15</a:t>
            </a:r>
          </a:p>
        </p:txBody>
      </p:sp>
    </p:spTree>
    <p:extLst>
      <p:ext uri="{BB962C8B-B14F-4D97-AF65-F5344CB8AC3E}">
        <p14:creationId xmlns:p14="http://schemas.microsoft.com/office/powerpoint/2010/main" val="2631149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B1A80902-B958-9E14-E902-299C6AC38A04}"/>
              </a:ext>
            </a:extLst>
          </p:cNvPr>
          <p:cNvSpPr txBox="1"/>
          <p:nvPr/>
        </p:nvSpPr>
        <p:spPr>
          <a:xfrm>
            <a:off x="11526982" y="6400799"/>
            <a:ext cx="6650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it-IT" sz="1200" noProof="0" dirty="0">
                <a:solidFill>
                  <a:schemeClr val="bg2">
                    <a:lumMod val="25000"/>
                  </a:schemeClr>
                </a:solidFill>
              </a:rPr>
              <a:t>8/15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18232800-210F-0B5C-DFAF-583A910E5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8141" y="1278469"/>
            <a:ext cx="3645109" cy="3337882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4DFA51E-5F4C-0EAC-22CA-5C7E2710A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086" y="2993409"/>
            <a:ext cx="3872261" cy="3545889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11416B07-E7E8-4FFF-DB41-3BB44976A738}"/>
              </a:ext>
            </a:extLst>
          </p:cNvPr>
          <p:cNvSpPr txBox="1"/>
          <p:nvPr/>
        </p:nvSpPr>
        <p:spPr>
          <a:xfrm>
            <a:off x="468750" y="2637552"/>
            <a:ext cx="330043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/>
              <a:t>(200</a:t>
            </a:r>
            <a:r>
              <a:rPr lang="el-GR" sz="1500" dirty="0"/>
              <a:t> μ</a:t>
            </a:r>
            <a:r>
              <a:rPr lang="it-IT" sz="1500" dirty="0"/>
              <a:t>M Tel22 - 400 </a:t>
            </a:r>
            <a:r>
              <a:rPr lang="el-GR" sz="1500" dirty="0"/>
              <a:t>μ</a:t>
            </a:r>
            <a:r>
              <a:rPr lang="it-IT" sz="1500" dirty="0"/>
              <a:t>M </a:t>
            </a:r>
            <a:r>
              <a:rPr lang="it-IT" sz="1500" dirty="0" err="1"/>
              <a:t>TMPyP</a:t>
            </a:r>
            <a:r>
              <a:rPr lang="it-IT" sz="1500" dirty="0"/>
              <a:t>)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490FA49-D2BD-AE1E-4BF8-32D011C1D0C0}"/>
              </a:ext>
            </a:extLst>
          </p:cNvPr>
          <p:cNvSpPr txBox="1"/>
          <p:nvPr/>
        </p:nvSpPr>
        <p:spPr>
          <a:xfrm>
            <a:off x="8528224" y="853722"/>
            <a:ext cx="3144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l-GR" sz="1500" dirty="0"/>
              <a:t> (</a:t>
            </a:r>
            <a:r>
              <a:rPr lang="it-IT" sz="1500" dirty="0"/>
              <a:t>20</a:t>
            </a:r>
            <a:r>
              <a:rPr lang="el-GR" sz="1500" dirty="0"/>
              <a:t> μ</a:t>
            </a:r>
            <a:r>
              <a:rPr lang="it-IT" sz="1500" dirty="0"/>
              <a:t>M Tel22- 40 </a:t>
            </a:r>
            <a:r>
              <a:rPr lang="el-GR" sz="1500" dirty="0"/>
              <a:t>μ</a:t>
            </a:r>
            <a:r>
              <a:rPr lang="it-IT" sz="1500" dirty="0"/>
              <a:t>M </a:t>
            </a:r>
            <a:r>
              <a:rPr lang="it-IT" sz="1500" dirty="0" err="1"/>
              <a:t>TMPyP</a:t>
            </a:r>
            <a:r>
              <a:rPr lang="it-IT" sz="1800" dirty="0"/>
              <a:t>)</a:t>
            </a:r>
          </a:p>
        </p:txBody>
      </p:sp>
      <p:sp>
        <p:nvSpPr>
          <p:cNvPr id="13" name="Stella a 5 punte 12">
            <a:extLst>
              <a:ext uri="{FF2B5EF4-FFF2-40B4-BE49-F238E27FC236}">
                <a16:creationId xmlns:a16="http://schemas.microsoft.com/office/drawing/2014/main" id="{424DFF9F-0FEF-B899-0191-DCD7E436EFAD}"/>
              </a:ext>
            </a:extLst>
          </p:cNvPr>
          <p:cNvSpPr/>
          <p:nvPr/>
        </p:nvSpPr>
        <p:spPr>
          <a:xfrm>
            <a:off x="1526419" y="3208792"/>
            <a:ext cx="45719" cy="45719"/>
          </a:xfrm>
          <a:prstGeom prst="star5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06D8274-1CD9-72DA-7270-ADFD3ABB7383}"/>
              </a:ext>
            </a:extLst>
          </p:cNvPr>
          <p:cNvSpPr txBox="1"/>
          <p:nvPr/>
        </p:nvSpPr>
        <p:spPr>
          <a:xfrm>
            <a:off x="387752" y="572293"/>
            <a:ext cx="743854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SPETTRO CD DEL COMPLESSO     TEL22+TMPyP</a:t>
            </a:r>
            <a:endParaRPr lang="it-IT" sz="32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75CE7C39-FDA4-E408-6506-890B3BEE9340}"/>
              </a:ext>
            </a:extLst>
          </p:cNvPr>
          <p:cNvSpPr txBox="1"/>
          <p:nvPr/>
        </p:nvSpPr>
        <p:spPr>
          <a:xfrm>
            <a:off x="4432674" y="1708380"/>
            <a:ext cx="349162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1700" dirty="0"/>
              <a:t>Il profilo CD cambia sia in intensità che nella forma : </a:t>
            </a:r>
            <a:r>
              <a:rPr lang="it-IT" sz="1700" b="1" dirty="0"/>
              <a:t>interazione</a:t>
            </a:r>
            <a:r>
              <a:rPr lang="it-IT" sz="1700" dirty="0"/>
              <a:t> e </a:t>
            </a:r>
            <a:r>
              <a:rPr lang="it-IT" sz="1700" b="1" dirty="0"/>
              <a:t>riorganizzazione </a:t>
            </a:r>
            <a:r>
              <a:rPr lang="it-IT" sz="1700" dirty="0"/>
              <a:t>delle basi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1700" dirty="0"/>
              <a:t>Stima di abbassamento del picco diagnostico a 290nm una volta complessato:  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700" dirty="0"/>
              <a:t>   49.6% per bassa concentrazione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sz="1700" dirty="0"/>
              <a:t>   38.5% per alta concentrazione               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it-IT" sz="1700" dirty="0"/>
              <a:t>Per la bassa concentrazione l’azione di destabilizzazione da parte della porfirina è maggiore ancor prima di essere illuminato.</a:t>
            </a:r>
          </a:p>
          <a:p>
            <a:endParaRPr lang="it-IT" dirty="0"/>
          </a:p>
        </p:txBody>
      </p:sp>
      <p:sp>
        <p:nvSpPr>
          <p:cNvPr id="16" name="Stella a 5 punte 15">
            <a:extLst>
              <a:ext uri="{FF2B5EF4-FFF2-40B4-BE49-F238E27FC236}">
                <a16:creationId xmlns:a16="http://schemas.microsoft.com/office/drawing/2014/main" id="{D77741E2-2C94-2758-9E89-4C70E8DF4D53}"/>
              </a:ext>
            </a:extLst>
          </p:cNvPr>
          <p:cNvSpPr/>
          <p:nvPr/>
        </p:nvSpPr>
        <p:spPr>
          <a:xfrm>
            <a:off x="9300304" y="1458108"/>
            <a:ext cx="45719" cy="45719"/>
          </a:xfrm>
          <a:prstGeom prst="star5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165DE1E-ACD4-31CC-2729-B5A7EAAC096C}"/>
              </a:ext>
            </a:extLst>
          </p:cNvPr>
          <p:cNvSpPr txBox="1"/>
          <p:nvPr/>
        </p:nvSpPr>
        <p:spPr>
          <a:xfrm>
            <a:off x="1246909" y="93012"/>
            <a:ext cx="1170709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caratterizzazione componenti</a:t>
            </a:r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1856CCEE-7077-5CD6-3C81-553F54893FF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20" name="Stella a 4 punte 19">
            <a:extLst>
              <a:ext uri="{FF2B5EF4-FFF2-40B4-BE49-F238E27FC236}">
                <a16:creationId xmlns:a16="http://schemas.microsoft.com/office/drawing/2014/main" id="{16A23FEB-9E98-2EFF-E3D5-0852EA4EDA78}"/>
              </a:ext>
            </a:extLst>
          </p:cNvPr>
          <p:cNvSpPr/>
          <p:nvPr/>
        </p:nvSpPr>
        <p:spPr>
          <a:xfrm>
            <a:off x="10935804" y="3359583"/>
            <a:ext cx="76200" cy="72108"/>
          </a:xfrm>
          <a:prstGeom prst="star4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Stella a 4 punte 20">
            <a:extLst>
              <a:ext uri="{FF2B5EF4-FFF2-40B4-BE49-F238E27FC236}">
                <a16:creationId xmlns:a16="http://schemas.microsoft.com/office/drawing/2014/main" id="{942C968A-0EBA-9BE7-474C-AE1C0BD04403}"/>
              </a:ext>
            </a:extLst>
          </p:cNvPr>
          <p:cNvSpPr/>
          <p:nvPr/>
        </p:nvSpPr>
        <p:spPr>
          <a:xfrm>
            <a:off x="3320862" y="5192764"/>
            <a:ext cx="76200" cy="72108"/>
          </a:xfrm>
          <a:prstGeom prst="star4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00"/>
              </a:solidFill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01147D0D-23BA-136D-8C02-D3A05FF62E37}"/>
              </a:ext>
            </a:extLst>
          </p:cNvPr>
          <p:cNvSpPr txBox="1"/>
          <p:nvPr/>
        </p:nvSpPr>
        <p:spPr>
          <a:xfrm>
            <a:off x="433484" y="1708380"/>
            <a:ext cx="399919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700" dirty="0"/>
              <a:t>Insorgenza di due picchi diagnostici: 260-290nm : variazione topologia del G4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E889DE6A-A103-BAFB-16D9-C698ACBED1C9}"/>
              </a:ext>
            </a:extLst>
          </p:cNvPr>
          <p:cNvSpPr txBox="1"/>
          <p:nvPr/>
        </p:nvSpPr>
        <p:spPr>
          <a:xfrm>
            <a:off x="4455995" y="5478643"/>
            <a:ext cx="3753303" cy="615553"/>
          </a:xfrm>
          <a:prstGeom prst="rect">
            <a:avLst/>
          </a:prstGeom>
          <a:solidFill>
            <a:schemeClr val="accent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700" dirty="0">
                <a:solidFill>
                  <a:schemeClr val="bg1"/>
                </a:solidFill>
              </a:rPr>
              <a:t>Nuova banda in corrispondenza di quella di </a:t>
            </a:r>
            <a:r>
              <a:rPr lang="it-IT" sz="1700" dirty="0" err="1">
                <a:solidFill>
                  <a:schemeClr val="bg1"/>
                </a:solidFill>
              </a:rPr>
              <a:t>Soret</a:t>
            </a:r>
            <a:r>
              <a:rPr lang="it-IT" sz="1700" dirty="0">
                <a:solidFill>
                  <a:schemeClr val="bg1"/>
                </a:solidFill>
              </a:rPr>
              <a:t> : </a:t>
            </a:r>
            <a:r>
              <a:rPr lang="it-IT" sz="1700" b="1" dirty="0">
                <a:solidFill>
                  <a:schemeClr val="bg1"/>
                </a:solidFill>
              </a:rPr>
              <a:t>segnale indotto </a:t>
            </a:r>
          </a:p>
        </p:txBody>
      </p:sp>
      <p:sp>
        <p:nvSpPr>
          <p:cNvPr id="25" name="Stella a 4 punte 24">
            <a:extLst>
              <a:ext uri="{FF2B5EF4-FFF2-40B4-BE49-F238E27FC236}">
                <a16:creationId xmlns:a16="http://schemas.microsoft.com/office/drawing/2014/main" id="{033127FD-1031-E3DF-03E7-3E9FB498D515}"/>
              </a:ext>
            </a:extLst>
          </p:cNvPr>
          <p:cNvSpPr/>
          <p:nvPr/>
        </p:nvSpPr>
        <p:spPr>
          <a:xfrm>
            <a:off x="7074564" y="5808961"/>
            <a:ext cx="158492" cy="217646"/>
          </a:xfrm>
          <a:prstGeom prst="star4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00"/>
              </a:solidFill>
            </a:endParaRPr>
          </a:p>
        </p:txBody>
      </p:sp>
      <p:sp>
        <p:nvSpPr>
          <p:cNvPr id="26" name="Stella a 5 punte 25">
            <a:extLst>
              <a:ext uri="{FF2B5EF4-FFF2-40B4-BE49-F238E27FC236}">
                <a16:creationId xmlns:a16="http://schemas.microsoft.com/office/drawing/2014/main" id="{B57EA77D-CEFC-4004-96F0-AFC6782A4607}"/>
              </a:ext>
            </a:extLst>
          </p:cNvPr>
          <p:cNvSpPr/>
          <p:nvPr/>
        </p:nvSpPr>
        <p:spPr>
          <a:xfrm>
            <a:off x="1308090" y="4109769"/>
            <a:ext cx="45719" cy="45719"/>
          </a:xfrm>
          <a:prstGeom prst="star5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7" name="Stella a 5 punte 26">
            <a:extLst>
              <a:ext uri="{FF2B5EF4-FFF2-40B4-BE49-F238E27FC236}">
                <a16:creationId xmlns:a16="http://schemas.microsoft.com/office/drawing/2014/main" id="{72342733-779E-1FDC-D777-272AA696A694}"/>
              </a:ext>
            </a:extLst>
          </p:cNvPr>
          <p:cNvSpPr/>
          <p:nvPr/>
        </p:nvSpPr>
        <p:spPr>
          <a:xfrm>
            <a:off x="1549279" y="4106878"/>
            <a:ext cx="45719" cy="45719"/>
          </a:xfrm>
          <a:prstGeom prst="star5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B494C5D0-5C73-AA99-2F21-559B87DD2223}"/>
              </a:ext>
            </a:extLst>
          </p:cNvPr>
          <p:cNvSpPr txBox="1"/>
          <p:nvPr/>
        </p:nvSpPr>
        <p:spPr>
          <a:xfrm>
            <a:off x="929390" y="5857330"/>
            <a:ext cx="1678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accent2"/>
                </a:solidFill>
              </a:rPr>
              <a:t>260-290nm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A2D3DF37-C079-3FC2-D18B-E81A3EEC4929}"/>
              </a:ext>
            </a:extLst>
          </p:cNvPr>
          <p:cNvSpPr txBox="1"/>
          <p:nvPr/>
        </p:nvSpPr>
        <p:spPr>
          <a:xfrm>
            <a:off x="1680062" y="3289663"/>
            <a:ext cx="1678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accent1"/>
                </a:solidFill>
              </a:rPr>
              <a:t>290nm Tel22</a:t>
            </a:r>
          </a:p>
        </p:txBody>
      </p:sp>
      <p:sp>
        <p:nvSpPr>
          <p:cNvPr id="30" name="Stella a 5 punte 29">
            <a:extLst>
              <a:ext uri="{FF2B5EF4-FFF2-40B4-BE49-F238E27FC236}">
                <a16:creationId xmlns:a16="http://schemas.microsoft.com/office/drawing/2014/main" id="{431A852C-FB25-BFB0-7CEC-0676FF964B08}"/>
              </a:ext>
            </a:extLst>
          </p:cNvPr>
          <p:cNvSpPr/>
          <p:nvPr/>
        </p:nvSpPr>
        <p:spPr>
          <a:xfrm>
            <a:off x="9368119" y="2527376"/>
            <a:ext cx="45719" cy="45719"/>
          </a:xfrm>
          <a:prstGeom prst="star5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Stella a 5 punte 30">
            <a:extLst>
              <a:ext uri="{FF2B5EF4-FFF2-40B4-BE49-F238E27FC236}">
                <a16:creationId xmlns:a16="http://schemas.microsoft.com/office/drawing/2014/main" id="{4D073C9E-ECBC-A6C9-AD8D-F823E027D7E7}"/>
              </a:ext>
            </a:extLst>
          </p:cNvPr>
          <p:cNvSpPr/>
          <p:nvPr/>
        </p:nvSpPr>
        <p:spPr>
          <a:xfrm>
            <a:off x="9071562" y="2711299"/>
            <a:ext cx="45719" cy="45719"/>
          </a:xfrm>
          <a:prstGeom prst="star5">
            <a:avLst/>
          </a:prstGeom>
          <a:solidFill>
            <a:schemeClr val="accent1">
              <a:lumMod val="90000"/>
              <a:lumOff val="10000"/>
            </a:schemeClr>
          </a:solidFill>
          <a:ln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6042D919-DC6D-CFED-7338-2E36F04B7231}"/>
              </a:ext>
            </a:extLst>
          </p:cNvPr>
          <p:cNvSpPr txBox="1"/>
          <p:nvPr/>
        </p:nvSpPr>
        <p:spPr>
          <a:xfrm>
            <a:off x="8528224" y="5427502"/>
            <a:ext cx="3217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Presenza del segnale </a:t>
            </a:r>
            <a:r>
              <a:rPr lang="it-IT" b="1" dirty="0" err="1"/>
              <a:t>iCD</a:t>
            </a:r>
            <a:r>
              <a:rPr lang="it-IT" dirty="0"/>
              <a:t>    indice di </a:t>
            </a:r>
            <a:r>
              <a:rPr lang="it-IT" u="sng" dirty="0"/>
              <a:t>interazione 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4D3454B4-BA70-2E1A-1963-6192571EEDF4}"/>
              </a:ext>
            </a:extLst>
          </p:cNvPr>
          <p:cNvSpPr txBox="1"/>
          <p:nvPr/>
        </p:nvSpPr>
        <p:spPr>
          <a:xfrm>
            <a:off x="2303805" y="4030284"/>
            <a:ext cx="16788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00" dirty="0"/>
              <a:t>dark=Tel22+TMPyP non illuminato 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7D7B944-97DB-276A-054F-4BD65A5760BD}"/>
              </a:ext>
            </a:extLst>
          </p:cNvPr>
          <p:cNvSpPr txBox="1"/>
          <p:nvPr/>
        </p:nvSpPr>
        <p:spPr>
          <a:xfrm>
            <a:off x="10012519" y="1854430"/>
            <a:ext cx="1660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300" dirty="0"/>
              <a:t>dark=Tel22+TMPyP non illuminato 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06759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DB691D59-8F51-4DD8-AD41-D568D29B08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04AEF18-0627-48F3-9B3D-F7E8F050B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EAEE08A-C572-438F-9753-B0D527A515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B93146F-62ED-4C59-844C-0935D0FB50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BF3D65BA-1C65-40FB-92EF-83951BDC1D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9C3A0873-73FC-B4B3-02DB-3DE47F164D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449" y="692835"/>
            <a:ext cx="7519389" cy="344012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ADF52CCA-FCDD-49A0-BFFC-3BD41F1B8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it-IT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4CADE9B9-0BC3-132D-1B8D-FD44CF547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10263" y="1238339"/>
            <a:ext cx="3558222" cy="2085869"/>
          </a:xfrm>
        </p:spPr>
        <p:txBody>
          <a:bodyPr vert="horz" lIns="91440" tIns="45720" rIns="91440" bIns="45720" rtlCol="0" anchor="b">
            <a:noAutofit/>
          </a:bodyPr>
          <a:lstStyle/>
          <a:p>
            <a:pPr>
              <a:lnSpc>
                <a:spcPct val="90000"/>
              </a:lnSpc>
            </a:pPr>
            <a:r>
              <a:rPr lang="en-US" sz="2500" b="1" dirty="0">
                <a:solidFill>
                  <a:srgbClr val="FFFFFF"/>
                </a:solidFill>
                <a:latin typeface="Abadi" panose="020B0604020104020204" pitchFamily="34" charset="0"/>
              </a:rPr>
              <a:t>Studio della </a:t>
            </a:r>
            <a:r>
              <a:rPr lang="en-US" sz="2500" b="1" dirty="0" err="1">
                <a:solidFill>
                  <a:srgbClr val="FFFFFF"/>
                </a:solidFill>
                <a:latin typeface="Abadi" panose="020B0604020104020204" pitchFamily="34" charset="0"/>
              </a:rPr>
              <a:t>complessazione</a:t>
            </a:r>
            <a:r>
              <a:rPr lang="en-US" sz="2500" b="1" dirty="0">
                <a:solidFill>
                  <a:srgbClr val="FFFFFF"/>
                </a:solidFill>
                <a:latin typeface="Abadi" panose="020B0604020104020204" pitchFamily="34" charset="0"/>
              </a:rPr>
              <a:t> </a:t>
            </a:r>
            <a:r>
              <a:rPr lang="en-US" sz="2500" b="1" dirty="0" err="1">
                <a:solidFill>
                  <a:srgbClr val="FFFFFF"/>
                </a:solidFill>
                <a:latin typeface="Abadi" panose="020B0604020104020204" pitchFamily="34" charset="0"/>
              </a:rPr>
              <a:t>tramite</a:t>
            </a:r>
            <a:r>
              <a:rPr lang="en-US" sz="2500" b="1" dirty="0">
                <a:solidFill>
                  <a:srgbClr val="FFFFFF"/>
                </a:solidFill>
                <a:latin typeface="Abadi" panose="020B0604020104020204" pitchFamily="34" charset="0"/>
              </a:rPr>
              <a:t> </a:t>
            </a:r>
            <a:r>
              <a:rPr lang="en-US" sz="2500" b="1" dirty="0" err="1">
                <a:solidFill>
                  <a:srgbClr val="FFFFFF"/>
                </a:solidFill>
                <a:latin typeface="Abadi" panose="020B0604020104020204" pitchFamily="34" charset="0"/>
              </a:rPr>
              <a:t>spettro</a:t>
            </a:r>
            <a:r>
              <a:rPr lang="en-US" sz="2500" b="1" dirty="0">
                <a:solidFill>
                  <a:srgbClr val="FFFFFF"/>
                </a:solidFill>
                <a:latin typeface="Abadi" panose="020B0604020104020204" pitchFamily="34" charset="0"/>
              </a:rPr>
              <a:t> di </a:t>
            </a:r>
            <a:r>
              <a:rPr lang="en-US" sz="2500" b="1" dirty="0" err="1">
                <a:solidFill>
                  <a:srgbClr val="FFFFFF"/>
                </a:solidFill>
                <a:latin typeface="Abadi" panose="020B0604020104020204" pitchFamily="34" charset="0"/>
              </a:rPr>
              <a:t>assorbimento</a:t>
            </a:r>
            <a:r>
              <a:rPr lang="en-US" sz="2500" b="1" dirty="0">
                <a:solidFill>
                  <a:srgbClr val="FFFFFF"/>
                </a:solidFill>
                <a:latin typeface="Abadi" panose="020B0604020104020204" pitchFamily="34" charset="0"/>
              </a:rPr>
              <a:t> di TMP</a:t>
            </a:r>
            <a:r>
              <a:rPr lang="en-US" sz="2500" b="1" cap="none" dirty="0">
                <a:solidFill>
                  <a:srgbClr val="FFFFFF"/>
                </a:solidFill>
                <a:latin typeface="Abadi" panose="020B0604020104020204" pitchFamily="34" charset="0"/>
              </a:rPr>
              <a:t>y</a:t>
            </a:r>
            <a:r>
              <a:rPr lang="en-US" sz="2500" b="1" dirty="0">
                <a:solidFill>
                  <a:srgbClr val="FFFFFF"/>
                </a:solidFill>
                <a:latin typeface="Abadi" panose="020B0604020104020204" pitchFamily="34" charset="0"/>
              </a:rPr>
              <a:t>P e del </a:t>
            </a:r>
            <a:r>
              <a:rPr lang="en-US" sz="2500" b="1" dirty="0" err="1">
                <a:solidFill>
                  <a:srgbClr val="FFFFFF"/>
                </a:solidFill>
                <a:latin typeface="Abadi" panose="020B0604020104020204" pitchFamily="34" charset="0"/>
              </a:rPr>
              <a:t>complesso</a:t>
            </a:r>
            <a:r>
              <a:rPr lang="en-US" sz="2500" b="1" dirty="0">
                <a:solidFill>
                  <a:srgbClr val="FFFFFF"/>
                </a:solidFill>
                <a:latin typeface="Abadi" panose="020B0604020104020204" pitchFamily="34" charset="0"/>
              </a:rPr>
              <a:t>      Tel22- TMP</a:t>
            </a:r>
            <a:r>
              <a:rPr lang="en-US" sz="2500" b="1" cap="none" dirty="0">
                <a:solidFill>
                  <a:srgbClr val="FFFFFF"/>
                </a:solidFill>
                <a:latin typeface="Abadi" panose="020B0604020104020204" pitchFamily="34" charset="0"/>
              </a:rPr>
              <a:t>y</a:t>
            </a:r>
            <a:r>
              <a:rPr lang="en-US" sz="2500" b="1" dirty="0">
                <a:solidFill>
                  <a:srgbClr val="FFFFFF"/>
                </a:solidFill>
                <a:latin typeface="Abadi" panose="020B0604020104020204" pitchFamily="34" charset="0"/>
              </a:rPr>
              <a:t>P 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1471F056-2637-562F-321C-FDE7DFCBCB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4560" y="24330"/>
            <a:ext cx="560907" cy="552623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9BE65218-999E-2895-8BD2-718465EE91A6}"/>
              </a:ext>
            </a:extLst>
          </p:cNvPr>
          <p:cNvSpPr txBox="1"/>
          <p:nvPr/>
        </p:nvSpPr>
        <p:spPr>
          <a:xfrm>
            <a:off x="1347078" y="123735"/>
            <a:ext cx="1183744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500" dirty="0">
                <a:solidFill>
                  <a:schemeClr val="bg2">
                    <a:lumMod val="50000"/>
                  </a:schemeClr>
                </a:solidFill>
              </a:rPr>
              <a:t>Cambiamenti della struttura secondaria indotti dalla luce su G4 complessato con porfirina   |   caratterizzazione componenti </a:t>
            </a:r>
          </a:p>
          <a:p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B991C9D-9A3E-E27D-767A-62560410EE17}"/>
              </a:ext>
            </a:extLst>
          </p:cNvPr>
          <p:cNvSpPr txBox="1"/>
          <p:nvPr/>
        </p:nvSpPr>
        <p:spPr>
          <a:xfrm>
            <a:off x="581891" y="4344247"/>
            <a:ext cx="71947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Effetto di</a:t>
            </a:r>
            <a:r>
              <a:rPr lang="it-IT" b="1" dirty="0">
                <a:solidFill>
                  <a:schemeClr val="accent2"/>
                </a:solidFill>
              </a:rPr>
              <a:t> </a:t>
            </a:r>
            <a:r>
              <a:rPr lang="it-IT" b="1" dirty="0" err="1">
                <a:solidFill>
                  <a:schemeClr val="accent2"/>
                </a:solidFill>
              </a:rPr>
              <a:t>ipocromismo</a:t>
            </a:r>
            <a:r>
              <a:rPr lang="it-IT" dirty="0"/>
              <a:t>, diminuzione dell’intensità di assorbimento della banda di </a:t>
            </a:r>
            <a:r>
              <a:rPr lang="it-IT" dirty="0" err="1"/>
              <a:t>Soret</a:t>
            </a:r>
            <a:r>
              <a:rPr lang="it-IT" dirty="0"/>
              <a:t> : 24%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it-IT" dirty="0"/>
              <a:t>Effetto di </a:t>
            </a:r>
            <a:r>
              <a:rPr lang="it-IT" b="1" dirty="0" err="1">
                <a:solidFill>
                  <a:schemeClr val="accent2"/>
                </a:solidFill>
              </a:rPr>
              <a:t>redshift</a:t>
            </a:r>
            <a:r>
              <a:rPr lang="it-IT" dirty="0"/>
              <a:t>: spostamento della lunghezza d’onda del picco: 13nm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B5392C9-F879-B651-35E4-460984857A2A}"/>
              </a:ext>
            </a:extLst>
          </p:cNvPr>
          <p:cNvSpPr txBox="1"/>
          <p:nvPr/>
        </p:nvSpPr>
        <p:spPr>
          <a:xfrm>
            <a:off x="11066520" y="5940534"/>
            <a:ext cx="94444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it-IT" sz="1200" dirty="0">
                <a:solidFill>
                  <a:schemeClr val="bg1"/>
                </a:solidFill>
              </a:rPr>
              <a:t>9</a:t>
            </a:r>
            <a:r>
              <a:rPr lang="it-IT" sz="1200" noProof="0" dirty="0">
                <a:solidFill>
                  <a:schemeClr val="bg1"/>
                </a:solidFill>
              </a:rPr>
              <a:t>/15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4D6ECD6-1C3A-4589-CCBB-84AA8DD8842E}"/>
              </a:ext>
            </a:extLst>
          </p:cNvPr>
          <p:cNvSpPr txBox="1"/>
          <p:nvPr/>
        </p:nvSpPr>
        <p:spPr>
          <a:xfrm>
            <a:off x="1663908" y="5467235"/>
            <a:ext cx="4586990" cy="92333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chemeClr val="bg1"/>
                </a:solidFill>
              </a:rPr>
              <a:t>Segnale di forte </a:t>
            </a:r>
            <a:r>
              <a:rPr lang="it-IT" b="1" dirty="0">
                <a:solidFill>
                  <a:schemeClr val="bg1"/>
                </a:solidFill>
              </a:rPr>
              <a:t>interazione</a:t>
            </a:r>
            <a:r>
              <a:rPr lang="it-IT" dirty="0">
                <a:solidFill>
                  <a:schemeClr val="bg1"/>
                </a:solidFill>
              </a:rPr>
              <a:t> molecolare con possibile interazione di </a:t>
            </a:r>
            <a:r>
              <a:rPr lang="it-IT" b="1" dirty="0" err="1">
                <a:solidFill>
                  <a:schemeClr val="bg1"/>
                </a:solidFill>
              </a:rPr>
              <a:t>stacking</a:t>
            </a:r>
            <a:r>
              <a:rPr lang="it-IT" dirty="0">
                <a:solidFill>
                  <a:schemeClr val="bg1"/>
                </a:solidFill>
              </a:rPr>
              <a:t> fra le tetradi del G4 e la porfirina</a:t>
            </a:r>
          </a:p>
        </p:txBody>
      </p:sp>
      <p:sp>
        <p:nvSpPr>
          <p:cNvPr id="11" name="Stella a 5 punte 10">
            <a:extLst>
              <a:ext uri="{FF2B5EF4-FFF2-40B4-BE49-F238E27FC236}">
                <a16:creationId xmlns:a16="http://schemas.microsoft.com/office/drawing/2014/main" id="{06AA0CEE-D119-E206-D463-3F12A2069020}"/>
              </a:ext>
            </a:extLst>
          </p:cNvPr>
          <p:cNvSpPr/>
          <p:nvPr/>
        </p:nvSpPr>
        <p:spPr>
          <a:xfrm>
            <a:off x="6370820" y="1658594"/>
            <a:ext cx="155500" cy="143824"/>
          </a:xfrm>
          <a:prstGeom prst="star5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10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Stella a 5 punte 13">
            <a:extLst>
              <a:ext uri="{FF2B5EF4-FFF2-40B4-BE49-F238E27FC236}">
                <a16:creationId xmlns:a16="http://schemas.microsoft.com/office/drawing/2014/main" id="{9AAC9DDA-90FC-5469-9046-6D5C19FD943E}"/>
              </a:ext>
            </a:extLst>
          </p:cNvPr>
          <p:cNvSpPr/>
          <p:nvPr/>
        </p:nvSpPr>
        <p:spPr>
          <a:xfrm>
            <a:off x="5621311" y="725533"/>
            <a:ext cx="128018" cy="97771"/>
          </a:xfrm>
          <a:prstGeom prst="star5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10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77193BFD-5505-842E-B8A4-8106D7DD5681}"/>
              </a:ext>
            </a:extLst>
          </p:cNvPr>
          <p:cNvSpPr/>
          <p:nvPr/>
        </p:nvSpPr>
        <p:spPr>
          <a:xfrm>
            <a:off x="2637871" y="809877"/>
            <a:ext cx="1169233" cy="193832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0" name="Connettore diritto 19">
            <a:extLst>
              <a:ext uri="{FF2B5EF4-FFF2-40B4-BE49-F238E27FC236}">
                <a16:creationId xmlns:a16="http://schemas.microsoft.com/office/drawing/2014/main" id="{FC800B4A-D742-8DD0-3493-7F8ECC09C0BC}"/>
              </a:ext>
            </a:extLst>
          </p:cNvPr>
          <p:cNvCxnSpPr>
            <a:cxnSpLocks/>
          </p:cNvCxnSpPr>
          <p:nvPr/>
        </p:nvCxnSpPr>
        <p:spPr>
          <a:xfrm flipV="1">
            <a:off x="3807104" y="732655"/>
            <a:ext cx="665836" cy="77222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Connettore diritto 24">
            <a:extLst>
              <a:ext uri="{FF2B5EF4-FFF2-40B4-BE49-F238E27FC236}">
                <a16:creationId xmlns:a16="http://schemas.microsoft.com/office/drawing/2014/main" id="{04F3652E-8B06-DE51-04FF-AA99C4B92DC0}"/>
              </a:ext>
            </a:extLst>
          </p:cNvPr>
          <p:cNvCxnSpPr>
            <a:cxnSpLocks/>
          </p:cNvCxnSpPr>
          <p:nvPr/>
        </p:nvCxnSpPr>
        <p:spPr>
          <a:xfrm>
            <a:off x="3807104" y="2748204"/>
            <a:ext cx="665836" cy="996273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4" name="Immagine 3">
            <a:extLst>
              <a:ext uri="{FF2B5EF4-FFF2-40B4-BE49-F238E27FC236}">
                <a16:creationId xmlns:a16="http://schemas.microsoft.com/office/drawing/2014/main" id="{A90B71B0-67DC-DFCC-F30C-07BF6F3799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5879" y="3764240"/>
            <a:ext cx="1876687" cy="195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27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ividendi">
  <a:themeElements>
    <a:clrScheme name="Dividendi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i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i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10D8943-6060-4198-A808-561490A73DCC}">
  <we:reference id="4b785c87-866c-4bad-85d8-5d1ae467ac9a" version="3.23.0.0" store="EXCatalog" storeType="EXCatalog"/>
  <we:alternateReferences>
    <we:reference id="WA104381909" version="3.23.0.0" store="it-IT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ede5f7b-8cbd-46f3-8cf5-bb8b1c072b8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4F275C208884847B5C2637FF53CAD2B" ma:contentTypeVersion="9" ma:contentTypeDescription="Creare un nuovo documento." ma:contentTypeScope="" ma:versionID="482ab7c345edd676b04be4b93f43e2cc">
  <xsd:schema xmlns:xsd="http://www.w3.org/2001/XMLSchema" xmlns:xs="http://www.w3.org/2001/XMLSchema" xmlns:p="http://schemas.microsoft.com/office/2006/metadata/properties" xmlns:ns3="d6452a36-9432-48f1-b900-ecaf90e8a3f7" xmlns:ns4="7ede5f7b-8cbd-46f3-8cf5-bb8b1c072b8f" targetNamespace="http://schemas.microsoft.com/office/2006/metadata/properties" ma:root="true" ma:fieldsID="5bca17f58a2868f86d1bb6672add5c59" ns3:_="" ns4:_="">
    <xsd:import namespace="d6452a36-9432-48f1-b900-ecaf90e8a3f7"/>
    <xsd:import namespace="7ede5f7b-8cbd-46f3-8cf5-bb8b1c072b8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_activity" minOccurs="0"/>
                <xsd:element ref="ns4:MediaServiceMetadata" minOccurs="0"/>
                <xsd:element ref="ns4:MediaServiceFastMetadata" minOccurs="0"/>
                <xsd:element ref="ns4:MediaServiceSearchProperties" minOccurs="0"/>
                <xsd:element ref="ns4:MediaServiceObjectDetectorVersions" minOccurs="0"/>
                <xsd:element ref="ns4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452a36-9432-48f1-b900-ecaf90e8a3f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ash suggerimento condivisione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de5f7b-8cbd-46f3-8cf5-bb8b1c072b8f" elementFormDefault="qualified">
    <xsd:import namespace="http://schemas.microsoft.com/office/2006/documentManagement/types"/>
    <xsd:import namespace="http://schemas.microsoft.com/office/infopath/2007/PartnerControls"/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658AF07-9E42-47AF-83DF-C9E8FADF71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FC4EF74-2977-4065-95FE-55F8E4B639D4}">
  <ds:schemaRefs>
    <ds:schemaRef ds:uri="http://purl.org/dc/dcmitype/"/>
    <ds:schemaRef ds:uri="http://purl.org/dc/terms/"/>
    <ds:schemaRef ds:uri="7ede5f7b-8cbd-46f3-8cf5-bb8b1c072b8f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www.w3.org/XML/1998/namespace"/>
    <ds:schemaRef ds:uri="d6452a36-9432-48f1-b900-ecaf90e8a3f7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E7864A0-AA2C-4ED1-BA72-B31DA435BE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6452a36-9432-48f1-b900-ecaf90e8a3f7"/>
    <ds:schemaRef ds:uri="7ede5f7b-8cbd-46f3-8cf5-bb8b1c072b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Dividendi</Template>
  <TotalTime>23366</TotalTime>
  <Words>1567</Words>
  <Application>Microsoft Office PowerPoint</Application>
  <PresentationFormat>Widescreen</PresentationFormat>
  <Paragraphs>176</Paragraphs>
  <Slides>16</Slides>
  <Notes>5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8" baseType="lpstr">
      <vt:lpstr>Abadi</vt:lpstr>
      <vt:lpstr>Amasis MT Pro Black</vt:lpstr>
      <vt:lpstr>Amasis MT Pro Light</vt:lpstr>
      <vt:lpstr>Amasis MT Pro Medium</vt:lpstr>
      <vt:lpstr>Aptos Black</vt:lpstr>
      <vt:lpstr>Calibri</vt:lpstr>
      <vt:lpstr>Cambria Math</vt:lpstr>
      <vt:lpstr>Courier New</vt:lpstr>
      <vt:lpstr>Gill Sans MT</vt:lpstr>
      <vt:lpstr>Wingdings</vt:lpstr>
      <vt:lpstr>Wingdings 2</vt:lpstr>
      <vt:lpstr>Dividendi</vt:lpstr>
      <vt:lpstr>CAMBIAMENTI DELLA STRUTTURA SECONDARIA INDOTTI DALLA LUCE SU G4 COMPLESSATO CON PORFIRINA</vt:lpstr>
      <vt:lpstr>DNA                              G-Quadruplex </vt:lpstr>
      <vt:lpstr>Presentazione standard di PowerPoint</vt:lpstr>
      <vt:lpstr>Tecniche spettroscopiche utilizzate</vt:lpstr>
      <vt:lpstr>Tecniche spettroscopiche utilizzate</vt:lpstr>
      <vt:lpstr>Caratterizzazione del Tel22</vt:lpstr>
      <vt:lpstr>Caratterizzazione della porfirina</vt:lpstr>
      <vt:lpstr>Presentazione standard di PowerPoint</vt:lpstr>
      <vt:lpstr>Studio della complessazione tramite spettro di assorbimento di TMPyP e del complesso      Tel22- TMPyP </vt:lpstr>
      <vt:lpstr>Presentazione standard di PowerPoint</vt:lpstr>
      <vt:lpstr>Spettri cd tel22 al variare del tempo di illuminazione a 430nm</vt:lpstr>
      <vt:lpstr>Presentazione standard di PowerPoint</vt:lpstr>
      <vt:lpstr>Confronto con Tmpyp4</vt:lpstr>
      <vt:lpstr>conclusioni</vt:lpstr>
      <vt:lpstr>Grazie per  l’attenzione 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 Schippa</dc:creator>
  <cp:lastModifiedBy>Sara Schippa</cp:lastModifiedBy>
  <cp:revision>8</cp:revision>
  <dcterms:created xsi:type="dcterms:W3CDTF">2026-04-10T07:47:47Z</dcterms:created>
  <dcterms:modified xsi:type="dcterms:W3CDTF">2026-04-29T17:01:00Z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0x01010094F275C208884847B5C2637FF53CAD2B</vt:lpwstr>
  </property>
</Properties>
</file>