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4686" autoAdjust="0"/>
  </p:normalViewPr>
  <p:slideViewPr>
    <p:cSldViewPr snapToGrid="0">
      <p:cViewPr varScale="1">
        <p:scale>
          <a:sx n="52" d="100"/>
          <a:sy n="52" d="100"/>
        </p:scale>
        <p:origin x="1866" y="66"/>
      </p:cViewPr>
      <p:guideLst/>
    </p:cSldViewPr>
  </p:slideViewPr>
  <p:outlineViewPr>
    <p:cViewPr>
      <p:scale>
        <a:sx n="33" d="100"/>
        <a:sy n="33" d="100"/>
      </p:scale>
      <p:origin x="0" y="-876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297E2-B244-4F22-9949-BF799A283909}" type="datetimeFigureOut">
              <a:rPr lang="en-GB" smtClean="0"/>
              <a:t>13/02/2015</a:t>
            </a:fld>
            <a:endParaRPr lang="en-GB"/>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50C84A-90BB-4FBD-8972-0CB7AB5CD45B}" type="slidenum">
              <a:rPr lang="en-GB" smtClean="0"/>
              <a:t>‹N›</a:t>
            </a:fld>
            <a:endParaRPr lang="en-GB"/>
          </a:p>
        </p:txBody>
      </p:sp>
    </p:spTree>
    <p:extLst>
      <p:ext uri="{BB962C8B-B14F-4D97-AF65-F5344CB8AC3E}">
        <p14:creationId xmlns:p14="http://schemas.microsoft.com/office/powerpoint/2010/main" val="328325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1</a:t>
            </a:fld>
            <a:endParaRPr lang="en-GB"/>
          </a:p>
        </p:txBody>
      </p:sp>
    </p:spTree>
    <p:extLst>
      <p:ext uri="{BB962C8B-B14F-4D97-AF65-F5344CB8AC3E}">
        <p14:creationId xmlns:p14="http://schemas.microsoft.com/office/powerpoint/2010/main" val="2967152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Good morning  my name is </a:t>
            </a:r>
            <a:r>
              <a:rPr lang="en-GB" sz="1200" kern="1200" dirty="0" err="1" smtClean="0">
                <a:solidFill>
                  <a:schemeClr val="tx1"/>
                </a:solidFill>
                <a:effectLst/>
                <a:latin typeface="+mn-lt"/>
                <a:ea typeface="+mn-ea"/>
                <a:cs typeface="+mn-cs"/>
              </a:rPr>
              <a:t>Pauselli</a:t>
            </a:r>
            <a:r>
              <a:rPr lang="en-GB" sz="1200" kern="1200" dirty="0" smtClean="0">
                <a:solidFill>
                  <a:schemeClr val="tx1"/>
                </a:solidFill>
                <a:effectLst/>
                <a:latin typeface="+mn-lt"/>
                <a:ea typeface="+mn-ea"/>
                <a:cs typeface="+mn-cs"/>
              </a:rPr>
              <a:t> maurizio I’m 26 years old and currently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I’m a PhD student in physics with professor Giovanni </a:t>
            </a:r>
            <a:r>
              <a:rPr lang="en-GB" sz="1200" kern="1200" dirty="0" err="1" smtClean="0">
                <a:solidFill>
                  <a:schemeClr val="tx1"/>
                </a:solidFill>
                <a:effectLst/>
                <a:latin typeface="+mn-lt"/>
                <a:ea typeface="+mn-ea"/>
                <a:cs typeface="+mn-cs"/>
              </a:rPr>
              <a:t>Carlotti</a:t>
            </a:r>
            <a:r>
              <a:rPr lang="en-GB" sz="1200" kern="1200" dirty="0" smtClean="0">
                <a:solidFill>
                  <a:schemeClr val="tx1"/>
                </a:solidFill>
                <a:effectLst/>
                <a:latin typeface="+mn-lt"/>
                <a:ea typeface="+mn-ea"/>
                <a:cs typeface="+mn-cs"/>
              </a:rPr>
              <a:t>.</a:t>
            </a:r>
          </a:p>
          <a:p>
            <a:pPr lvl="0"/>
            <a:r>
              <a:rPr lang="en-GB" sz="1200" kern="1200" dirty="0" smtClean="0">
                <a:solidFill>
                  <a:schemeClr val="tx1"/>
                </a:solidFill>
                <a:effectLst/>
                <a:latin typeface="+mn-lt"/>
                <a:ea typeface="+mn-ea"/>
                <a:cs typeface="+mn-cs"/>
              </a:rPr>
              <a:t>In 2012 I obtained my bachelor degree with a thesis about Spintronic device and afterwards in 2014 the master degree with a work about study of magnetization dynamics induced by spin polarized current in ferromagnetic </a:t>
            </a:r>
            <a:r>
              <a:rPr lang="en-GB" sz="1200" kern="1200" dirty="0" err="1" smtClean="0">
                <a:solidFill>
                  <a:schemeClr val="tx1"/>
                </a:solidFill>
                <a:effectLst/>
                <a:latin typeface="+mn-lt"/>
                <a:ea typeface="+mn-ea"/>
                <a:cs typeface="+mn-cs"/>
              </a:rPr>
              <a:t>nanopillar</a:t>
            </a:r>
            <a:r>
              <a:rPr lang="en-GB" sz="1200" kern="1200" dirty="0" smtClean="0">
                <a:solidFill>
                  <a:schemeClr val="tx1"/>
                </a:solidFill>
                <a:effectLst/>
                <a:latin typeface="+mn-lt"/>
                <a:ea typeface="+mn-ea"/>
                <a:cs typeface="+mn-cs"/>
              </a:rPr>
              <a:t> an </a:t>
            </a:r>
            <a:r>
              <a:rPr lang="en-GB" sz="1200" kern="1200" dirty="0" err="1" smtClean="0">
                <a:solidFill>
                  <a:schemeClr val="tx1"/>
                </a:solidFill>
                <a:effectLst/>
                <a:latin typeface="+mn-lt"/>
                <a:ea typeface="+mn-ea"/>
                <a:cs typeface="+mn-cs"/>
              </a:rPr>
              <a:t>nanocontact</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 </a:t>
            </a:r>
          </a:p>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2</a:t>
            </a:fld>
            <a:endParaRPr lang="en-GB"/>
          </a:p>
        </p:txBody>
      </p:sp>
    </p:spTree>
    <p:extLst>
      <p:ext uri="{BB962C8B-B14F-4D97-AF65-F5344CB8AC3E}">
        <p14:creationId xmlns:p14="http://schemas.microsoft.com/office/powerpoint/2010/main" val="2628706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What is it spin polarized current. It Is a current in which the spin  of electrons is oriented along a specific direction. Such type of current is obtained using a  multilayer structure constituted by two ferromagnetic layer separated by a non-magnetic or insulating layer. Passing trough the first layer the electron becomes spin-polarized along  the direction of the magnetization  of the layers. Passing trough the second one ,the spins reoriented themselves along the new direction . By the conservation of angular momentum there will be a torque on local magnetization of the layer. Such phenomenon is know as Spin Transfer Torque and it is the object of my study. As we see this term can favours or counteract the natural damping depending on the intensity and the sign of the injected current. I studied the case in which the balance between Spin Torque and Damping , induces persistent oscillations of the magnetization. In </a:t>
            </a:r>
            <a:r>
              <a:rPr lang="en-GB" sz="1200" kern="1200" dirty="0" err="1" smtClean="0">
                <a:solidFill>
                  <a:schemeClr val="tx1"/>
                </a:solidFill>
                <a:effectLst/>
                <a:latin typeface="+mn-lt"/>
                <a:ea typeface="+mn-ea"/>
                <a:cs typeface="+mn-cs"/>
              </a:rPr>
              <a:t>Nanocontact</a:t>
            </a:r>
            <a:r>
              <a:rPr lang="en-GB" sz="1200" kern="1200" dirty="0" smtClean="0">
                <a:solidFill>
                  <a:schemeClr val="tx1"/>
                </a:solidFill>
                <a:effectLst/>
                <a:latin typeface="+mn-lt"/>
                <a:ea typeface="+mn-ea"/>
                <a:cs typeface="+mn-cs"/>
              </a:rPr>
              <a:t> the current generate spin wave that propagate in the free layer while in </a:t>
            </a:r>
            <a:r>
              <a:rPr lang="en-GB" sz="1200" kern="1200" dirty="0" err="1" smtClean="0">
                <a:solidFill>
                  <a:schemeClr val="tx1"/>
                </a:solidFill>
                <a:effectLst/>
                <a:latin typeface="+mn-lt"/>
                <a:ea typeface="+mn-ea"/>
                <a:cs typeface="+mn-cs"/>
              </a:rPr>
              <a:t>nanopillars</a:t>
            </a:r>
            <a:r>
              <a:rPr lang="en-GB" sz="1200" kern="1200" dirty="0" smtClean="0">
                <a:solidFill>
                  <a:schemeClr val="tx1"/>
                </a:solidFill>
                <a:effectLst/>
                <a:latin typeface="+mn-lt"/>
                <a:ea typeface="+mn-ea"/>
                <a:cs typeface="+mn-cs"/>
              </a:rPr>
              <a:t>  the current generate stationary spin wave characterized by a different spatial profiles.</a:t>
            </a:r>
          </a:p>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3</a:t>
            </a:fld>
            <a:endParaRPr lang="en-GB"/>
          </a:p>
        </p:txBody>
      </p:sp>
    </p:spTree>
    <p:extLst>
      <p:ext uri="{BB962C8B-B14F-4D97-AF65-F5344CB8AC3E}">
        <p14:creationId xmlns:p14="http://schemas.microsoft.com/office/powerpoint/2010/main" val="3701134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 the first part I have studied ,by </a:t>
            </a:r>
            <a:r>
              <a:rPr lang="en-GB" sz="1200" kern="1200" dirty="0" err="1" smtClean="0">
                <a:solidFill>
                  <a:schemeClr val="tx1"/>
                </a:solidFill>
                <a:effectLst/>
                <a:latin typeface="+mn-lt"/>
                <a:ea typeface="+mn-ea"/>
                <a:cs typeface="+mn-cs"/>
              </a:rPr>
              <a:t>micromagnetic</a:t>
            </a:r>
            <a:r>
              <a:rPr lang="en-GB" sz="1200" kern="1200" dirty="0" smtClean="0">
                <a:solidFill>
                  <a:schemeClr val="tx1"/>
                </a:solidFill>
                <a:effectLst/>
                <a:latin typeface="+mn-lt"/>
                <a:ea typeface="+mn-ea"/>
                <a:cs typeface="+mn-cs"/>
              </a:rPr>
              <a:t> simulations, how the lateral size and the presence of the </a:t>
            </a:r>
            <a:r>
              <a:rPr lang="en-GB" sz="1200" kern="1200" dirty="0" err="1" smtClean="0">
                <a:solidFill>
                  <a:schemeClr val="tx1"/>
                </a:solidFill>
                <a:effectLst/>
                <a:latin typeface="+mn-lt"/>
                <a:ea typeface="+mn-ea"/>
                <a:cs typeface="+mn-cs"/>
              </a:rPr>
              <a:t>oersted</a:t>
            </a:r>
            <a:r>
              <a:rPr lang="en-GB" sz="1200" kern="1200" dirty="0" smtClean="0">
                <a:solidFill>
                  <a:schemeClr val="tx1"/>
                </a:solidFill>
                <a:effectLst/>
                <a:latin typeface="+mn-lt"/>
                <a:ea typeface="+mn-ea"/>
                <a:cs typeface="+mn-cs"/>
              </a:rPr>
              <a:t> field generated by the current influenced the spatial profile and frequencies of spin wave  generated by STT in circular </a:t>
            </a:r>
            <a:r>
              <a:rPr lang="en-GB" sz="1200" kern="1200" dirty="0" err="1" smtClean="0">
                <a:solidFill>
                  <a:schemeClr val="tx1"/>
                </a:solidFill>
                <a:effectLst/>
                <a:latin typeface="+mn-lt"/>
                <a:ea typeface="+mn-ea"/>
                <a:cs typeface="+mn-cs"/>
              </a:rPr>
              <a:t>nanopillar</a:t>
            </a:r>
            <a:r>
              <a:rPr lang="en-GB" sz="1200" kern="1200" dirty="0" smtClean="0">
                <a:solidFill>
                  <a:schemeClr val="tx1"/>
                </a:solidFill>
                <a:effectLst/>
                <a:latin typeface="+mn-lt"/>
                <a:ea typeface="+mn-ea"/>
                <a:cs typeface="+mn-cs"/>
              </a:rPr>
              <a:t> in various configurations. As we see in both cases the presence of the </a:t>
            </a:r>
            <a:r>
              <a:rPr lang="en-GB" sz="1200" kern="1200" dirty="0" err="1" smtClean="0">
                <a:solidFill>
                  <a:schemeClr val="tx1"/>
                </a:solidFill>
                <a:effectLst/>
                <a:latin typeface="+mn-lt"/>
                <a:ea typeface="+mn-ea"/>
                <a:cs typeface="+mn-cs"/>
              </a:rPr>
              <a:t>oersted</a:t>
            </a:r>
            <a:r>
              <a:rPr lang="en-GB" sz="1200" kern="1200" dirty="0" smtClean="0">
                <a:solidFill>
                  <a:schemeClr val="tx1"/>
                </a:solidFill>
                <a:effectLst/>
                <a:latin typeface="+mn-lt"/>
                <a:ea typeface="+mn-ea"/>
                <a:cs typeface="+mn-cs"/>
              </a:rPr>
              <a:t> field break the symmetry of the system inducing asymmetric mode characterized by nodal plane in the in plane case and azimuthal mode in the out of plane configuration. Both of them are characterized by and out of phase oscillations.</a:t>
            </a:r>
          </a:p>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4</a:t>
            </a:fld>
            <a:endParaRPr lang="en-GB"/>
          </a:p>
        </p:txBody>
      </p:sp>
    </p:spTree>
    <p:extLst>
      <p:ext uri="{BB962C8B-B14F-4D97-AF65-F5344CB8AC3E}">
        <p14:creationId xmlns:p14="http://schemas.microsoft.com/office/powerpoint/2010/main" val="102526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The spin wave emitted by </a:t>
            </a:r>
            <a:r>
              <a:rPr lang="en-GB" sz="1200" kern="1200" dirty="0" err="1" smtClean="0">
                <a:solidFill>
                  <a:schemeClr val="tx1"/>
                </a:solidFill>
                <a:effectLst/>
                <a:latin typeface="+mn-lt"/>
                <a:ea typeface="+mn-ea"/>
                <a:cs typeface="+mn-cs"/>
              </a:rPr>
              <a:t>nanocaontact</a:t>
            </a:r>
            <a:r>
              <a:rPr lang="en-GB" sz="1200" kern="1200" dirty="0" smtClean="0">
                <a:solidFill>
                  <a:schemeClr val="tx1"/>
                </a:solidFill>
                <a:effectLst/>
                <a:latin typeface="+mn-lt"/>
                <a:ea typeface="+mn-ea"/>
                <a:cs typeface="+mn-cs"/>
              </a:rPr>
              <a:t> was characterized by electrical and optical </a:t>
            </a:r>
            <a:r>
              <a:rPr lang="en-GB" sz="1200" kern="1200" dirty="0" err="1" smtClean="0">
                <a:solidFill>
                  <a:schemeClr val="tx1"/>
                </a:solidFill>
                <a:effectLst/>
                <a:latin typeface="+mn-lt"/>
                <a:ea typeface="+mn-ea"/>
                <a:cs typeface="+mn-cs"/>
              </a:rPr>
              <a:t>mesures</a:t>
            </a:r>
            <a:r>
              <a:rPr lang="en-GB" sz="1200" kern="1200" dirty="0" smtClean="0">
                <a:solidFill>
                  <a:schemeClr val="tx1"/>
                </a:solidFill>
                <a:effectLst/>
                <a:latin typeface="+mn-lt"/>
                <a:ea typeface="+mn-ea"/>
                <a:cs typeface="+mn-cs"/>
              </a:rPr>
              <a:t> thanks to the micro-</a:t>
            </a:r>
            <a:r>
              <a:rPr lang="en-GB" sz="1200" kern="1200" dirty="0" err="1" smtClean="0">
                <a:solidFill>
                  <a:schemeClr val="tx1"/>
                </a:solidFill>
                <a:effectLst/>
                <a:latin typeface="+mn-lt"/>
                <a:ea typeface="+mn-ea"/>
                <a:cs typeface="+mn-cs"/>
              </a:rPr>
              <a:t>brillouin</a:t>
            </a:r>
            <a:r>
              <a:rPr lang="en-GB" sz="1200" kern="1200" dirty="0" smtClean="0">
                <a:solidFill>
                  <a:schemeClr val="tx1"/>
                </a:solidFill>
                <a:effectLst/>
                <a:latin typeface="+mn-lt"/>
                <a:ea typeface="+mn-ea"/>
                <a:cs typeface="+mn-cs"/>
              </a:rPr>
              <a:t> light scattering technique supplied by the GHOST group of </a:t>
            </a:r>
            <a:r>
              <a:rPr lang="en-GB" sz="1200" kern="1200" dirty="0" err="1" smtClean="0">
                <a:solidFill>
                  <a:schemeClr val="tx1"/>
                </a:solidFill>
                <a:effectLst/>
                <a:latin typeface="+mn-lt"/>
                <a:ea typeface="+mn-ea"/>
                <a:cs typeface="+mn-cs"/>
              </a:rPr>
              <a:t>perugia</a:t>
            </a:r>
            <a:r>
              <a:rPr lang="en-GB" sz="1200" kern="1200" dirty="0" smtClean="0">
                <a:solidFill>
                  <a:schemeClr val="tx1"/>
                </a:solidFill>
                <a:effectLst/>
                <a:latin typeface="+mn-lt"/>
                <a:ea typeface="+mn-ea"/>
                <a:cs typeface="+mn-cs"/>
              </a:rPr>
              <a:t>, and compared whit the results obtained by the simulations. Here it’s show the frequency behaviour  against the variation of applied field and current of emitted spin wave</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 the plot show how the behaviour of intensity of emitted spin wave is non-linear.  Here it’ s show a intensity map of the emitted spin wave and the results of the simulations that show that the emission of spin wave depends on the reciprocal orientation between external field and </a:t>
            </a:r>
            <a:r>
              <a:rPr lang="en-GB" sz="1200" kern="1200" dirty="0" err="1" smtClean="0">
                <a:solidFill>
                  <a:schemeClr val="tx1"/>
                </a:solidFill>
                <a:effectLst/>
                <a:latin typeface="+mn-lt"/>
                <a:ea typeface="+mn-ea"/>
                <a:cs typeface="+mn-cs"/>
              </a:rPr>
              <a:t>Oertsted</a:t>
            </a:r>
            <a:r>
              <a:rPr lang="en-GB" sz="1200" kern="1200" dirty="0" smtClean="0">
                <a:solidFill>
                  <a:schemeClr val="tx1"/>
                </a:solidFill>
                <a:effectLst/>
                <a:latin typeface="+mn-lt"/>
                <a:ea typeface="+mn-ea"/>
                <a:cs typeface="+mn-cs"/>
              </a:rPr>
              <a:t> field generated by the current.</a:t>
            </a:r>
          </a:p>
          <a:p>
            <a:r>
              <a:rPr lang="en-GB" sz="1200" kern="1200" dirty="0" smtClean="0">
                <a:solidFill>
                  <a:schemeClr val="tx1"/>
                </a:solidFill>
                <a:effectLst/>
                <a:latin typeface="+mn-lt"/>
                <a:ea typeface="+mn-ea"/>
                <a:cs typeface="+mn-cs"/>
              </a:rPr>
              <a:t> </a:t>
            </a:r>
          </a:p>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5</a:t>
            </a:fld>
            <a:endParaRPr lang="en-GB"/>
          </a:p>
        </p:txBody>
      </p:sp>
    </p:spTree>
    <p:extLst>
      <p:ext uri="{BB962C8B-B14F-4D97-AF65-F5344CB8AC3E}">
        <p14:creationId xmlns:p14="http://schemas.microsoft.com/office/powerpoint/2010/main" val="3872997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So what will be my future work…….. because of the little experience acquired in this field I know that even though the potentialities </a:t>
            </a:r>
            <a:r>
              <a:rPr lang="en-GB" sz="1200" kern="1200" dirty="0" smtClean="0">
                <a:solidFill>
                  <a:schemeClr val="tx1"/>
                </a:solidFill>
                <a:effectLst/>
                <a:latin typeface="+mn-lt"/>
                <a:ea typeface="+mn-ea"/>
                <a:cs typeface="+mn-cs"/>
              </a:rPr>
              <a:t>of such devices are </a:t>
            </a:r>
            <a:r>
              <a:rPr lang="en-GB" sz="1200" kern="1200" dirty="0" smtClean="0">
                <a:solidFill>
                  <a:schemeClr val="tx1"/>
                </a:solidFill>
                <a:effectLst/>
                <a:latin typeface="+mn-lt"/>
                <a:ea typeface="+mn-ea"/>
                <a:cs typeface="+mn-cs"/>
              </a:rPr>
              <a:t>very high in the information and communication technology there are  many problems yet to solve. One of the greatest of this problem is the very low output power of such devices of the order of </a:t>
            </a:r>
            <a:r>
              <a:rPr lang="en-GB" sz="1200" kern="1200" dirty="0" err="1" smtClean="0">
                <a:solidFill>
                  <a:schemeClr val="tx1"/>
                </a:solidFill>
                <a:effectLst/>
                <a:latin typeface="+mn-lt"/>
                <a:ea typeface="+mn-ea"/>
                <a:cs typeface="+mn-cs"/>
              </a:rPr>
              <a:t>picoWatt</a:t>
            </a:r>
            <a:r>
              <a:rPr lang="en-GB" sz="1200" kern="1200" dirty="0" smtClean="0">
                <a:solidFill>
                  <a:schemeClr val="tx1"/>
                </a:solidFill>
                <a:effectLst/>
                <a:latin typeface="+mn-lt"/>
                <a:ea typeface="+mn-ea"/>
                <a:cs typeface="+mn-cs"/>
              </a:rPr>
              <a:t>. To get over such difficulty the idea is to lock a set of oscillator </a:t>
            </a:r>
            <a:r>
              <a:rPr lang="en-GB" sz="1200" kern="1200" dirty="0" smtClean="0">
                <a:solidFill>
                  <a:schemeClr val="tx1"/>
                </a:solidFill>
                <a:effectLst/>
                <a:latin typeface="+mn-lt"/>
                <a:ea typeface="+mn-ea"/>
                <a:cs typeface="+mn-cs"/>
              </a:rPr>
              <a:t>together</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to enhance the total power output. The lock is made by spin wave generated by a reference oscillator or by the mutually coupling between near oscillators. The idea is not very simple because one  of the problem is the efficiency with which the  spin wave are generated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through the oscillators another one is that the oscillators must oscillate all in phase to collect the signal output of each oscillator and then combine together. So it’s important to know the characteristic of the spin waves emitted like spatial profile, intensity, decay length, frequencies, etc.</a:t>
            </a:r>
          </a:p>
          <a:p>
            <a:endParaRPr lang="en-GB" dirty="0"/>
          </a:p>
        </p:txBody>
      </p:sp>
      <p:sp>
        <p:nvSpPr>
          <p:cNvPr id="4" name="Segnaposto numero diapositiva 3"/>
          <p:cNvSpPr>
            <a:spLocks noGrp="1"/>
          </p:cNvSpPr>
          <p:nvPr>
            <p:ph type="sldNum" sz="quarter" idx="10"/>
          </p:nvPr>
        </p:nvSpPr>
        <p:spPr/>
        <p:txBody>
          <a:bodyPr/>
          <a:lstStyle/>
          <a:p>
            <a:fld id="{F650C84A-90BB-4FBD-8972-0CB7AB5CD45B}" type="slidenum">
              <a:rPr lang="en-GB" smtClean="0"/>
              <a:t>6</a:t>
            </a:fld>
            <a:endParaRPr lang="en-GB"/>
          </a:p>
        </p:txBody>
      </p:sp>
    </p:spTree>
    <p:extLst>
      <p:ext uri="{BB962C8B-B14F-4D97-AF65-F5344CB8AC3E}">
        <p14:creationId xmlns:p14="http://schemas.microsoft.com/office/powerpoint/2010/main" val="1310989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So my future work will be the study of the characteristic of such spin wave. In a first step will be studied with optical and electrical measurements and by simulations, the  interactions between two Oscillator connected by a extended layer to study the propriety of emitted  spin waves in such configurations. In a second step it will be studied the propagation along a </a:t>
            </a:r>
            <a:r>
              <a:rPr lang="en-GB" sz="1200" kern="1200" dirty="0" err="1" smtClean="0">
                <a:solidFill>
                  <a:schemeClr val="tx1"/>
                </a:solidFill>
                <a:effectLst/>
                <a:latin typeface="+mn-lt"/>
                <a:ea typeface="+mn-ea"/>
                <a:cs typeface="+mn-cs"/>
              </a:rPr>
              <a:t>nanopatterned</a:t>
            </a:r>
            <a:r>
              <a:rPr lang="en-GB" sz="1200" kern="1200" dirty="0" smtClean="0">
                <a:solidFill>
                  <a:schemeClr val="tx1"/>
                </a:solidFill>
                <a:effectLst/>
                <a:latin typeface="+mn-lt"/>
                <a:ea typeface="+mn-ea"/>
                <a:cs typeface="+mn-cs"/>
              </a:rPr>
              <a:t>  ferromagnetic waveguide  of  spin wave emitted by an oscillator and if  it’s possible to control another oscillator located at the</a:t>
            </a:r>
            <a:r>
              <a:rPr lang="en-GB" sz="1200" kern="1200" baseline="0" dirty="0" smtClean="0">
                <a:solidFill>
                  <a:schemeClr val="tx1"/>
                </a:solidFill>
                <a:effectLst/>
                <a:latin typeface="+mn-lt"/>
                <a:ea typeface="+mn-ea"/>
                <a:cs typeface="+mn-cs"/>
              </a:rPr>
              <a:t> edge of the wave guide</a:t>
            </a:r>
            <a:r>
              <a:rPr lang="en-GB" sz="1200" kern="1200" dirty="0" smtClean="0">
                <a:solidFill>
                  <a:schemeClr val="tx1"/>
                </a:solidFill>
                <a:effectLst/>
                <a:latin typeface="+mn-lt"/>
                <a:ea typeface="+mn-ea"/>
                <a:cs typeface="+mn-cs"/>
              </a:rPr>
              <a:t> . Such study will be supported even by </a:t>
            </a:r>
            <a:r>
              <a:rPr lang="en-GB" sz="1200" kern="1200" dirty="0" err="1" smtClean="0">
                <a:solidFill>
                  <a:schemeClr val="tx1"/>
                </a:solidFill>
                <a:effectLst/>
                <a:latin typeface="+mn-lt"/>
                <a:ea typeface="+mn-ea"/>
                <a:cs typeface="+mn-cs"/>
              </a:rPr>
              <a:t>europen</a:t>
            </a:r>
            <a:r>
              <a:rPr lang="en-GB" sz="1200" kern="1200" dirty="0" smtClean="0">
                <a:solidFill>
                  <a:schemeClr val="tx1"/>
                </a:solidFill>
                <a:effectLst/>
                <a:latin typeface="+mn-lt"/>
                <a:ea typeface="+mn-ea"/>
                <a:cs typeface="+mn-cs"/>
              </a:rPr>
              <a:t> university ,like Goteborg </a:t>
            </a:r>
            <a:r>
              <a:rPr lang="en-GB" sz="1200" kern="1200" dirty="0" err="1" smtClean="0">
                <a:solidFill>
                  <a:schemeClr val="tx1"/>
                </a:solidFill>
                <a:effectLst/>
                <a:latin typeface="+mn-lt"/>
                <a:ea typeface="+mn-ea"/>
                <a:cs typeface="+mn-cs"/>
              </a:rPr>
              <a:t>wuzburg</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etc</a:t>
            </a:r>
            <a:r>
              <a:rPr lang="en-GB" sz="1200" kern="1200" dirty="0" smtClean="0">
                <a:solidFill>
                  <a:schemeClr val="tx1"/>
                </a:solidFill>
                <a:effectLst/>
                <a:latin typeface="+mn-lt"/>
                <a:ea typeface="+mn-ea"/>
                <a:cs typeface="+mn-cs"/>
              </a:rPr>
              <a:t>, with which the </a:t>
            </a:r>
            <a:r>
              <a:rPr lang="en-GB" sz="1200" kern="1200" dirty="0" err="1" smtClean="0">
                <a:solidFill>
                  <a:schemeClr val="tx1"/>
                </a:solidFill>
                <a:effectLst/>
                <a:latin typeface="+mn-lt"/>
                <a:ea typeface="+mn-ea"/>
                <a:cs typeface="+mn-cs"/>
              </a:rPr>
              <a:t>Gost</a:t>
            </a:r>
            <a:r>
              <a:rPr lang="en-GB" sz="1200" kern="1200" dirty="0" smtClean="0">
                <a:solidFill>
                  <a:schemeClr val="tx1"/>
                </a:solidFill>
                <a:effectLst/>
                <a:latin typeface="+mn-lt"/>
                <a:ea typeface="+mn-ea"/>
                <a:cs typeface="+mn-cs"/>
              </a:rPr>
              <a:t> group maintains excellent working relationship</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F650C84A-90BB-4FBD-8972-0CB7AB5CD45B}" type="slidenum">
              <a:rPr lang="en-GB" smtClean="0"/>
              <a:t>7</a:t>
            </a:fld>
            <a:endParaRPr lang="en-GB"/>
          </a:p>
        </p:txBody>
      </p:sp>
    </p:spTree>
    <p:extLst>
      <p:ext uri="{BB962C8B-B14F-4D97-AF65-F5344CB8AC3E}">
        <p14:creationId xmlns:p14="http://schemas.microsoft.com/office/powerpoint/2010/main" val="2393109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745646A-421F-45BB-B3ED-4D0008BD9B86}" type="datetimeFigureOut">
              <a:rPr lang="en-GB" smtClean="0"/>
              <a:t>13/02/2015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6647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8745646A-421F-45BB-B3ED-4D0008BD9B86}" type="datetimeFigureOut">
              <a:rPr lang="en-GB" smtClean="0"/>
              <a:t>13/02/2015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3577404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8745646A-421F-45BB-B3ED-4D0008BD9B86}" type="datetimeFigureOut">
              <a:rPr lang="en-GB" smtClean="0"/>
              <a:t>13/02/2015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2240355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8745646A-421F-45BB-B3ED-4D0008BD9B86}" type="datetimeFigureOut">
              <a:rPr lang="en-GB" smtClean="0"/>
              <a:t>13/02/2015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2939374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8745646A-421F-45BB-B3ED-4D0008BD9B86}" type="datetimeFigureOut">
              <a:rPr lang="en-GB" smtClean="0"/>
              <a:t>13/02/2015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732008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8745646A-421F-45BB-B3ED-4D0008BD9B86}" type="datetimeFigureOut">
              <a:rPr lang="en-GB" smtClean="0"/>
              <a:t>13/02/2015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767860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8745646A-421F-45BB-B3ED-4D0008BD9B86}" type="datetimeFigureOut">
              <a:rPr lang="en-GB" smtClean="0"/>
              <a:t>13/02/2015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487620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8745646A-421F-45BB-B3ED-4D0008BD9B86}" type="datetimeFigureOut">
              <a:rPr lang="en-GB" smtClean="0"/>
              <a:t>13/02/2015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2318034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45646A-421F-45BB-B3ED-4D0008BD9B86}" type="datetimeFigureOut">
              <a:rPr lang="en-GB" smtClean="0"/>
              <a:t>13/02/2015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3684474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8745646A-421F-45BB-B3ED-4D0008BD9B86}" type="datetimeFigureOut">
              <a:rPr lang="en-GB" smtClean="0"/>
              <a:t>13/02/2015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226712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8745646A-421F-45BB-B3ED-4D0008BD9B86}" type="datetimeFigureOut">
              <a:rPr lang="en-GB" smtClean="0"/>
              <a:t>13/02/2015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AD61F5-3C5A-4E29-9425-8E8FD71DA819}" type="slidenum">
              <a:rPr lang="en-GB" smtClean="0"/>
              <a:t>‹N›</a:t>
            </a:fld>
            <a:endParaRPr lang="en-GB"/>
          </a:p>
        </p:txBody>
      </p:sp>
    </p:spTree>
    <p:extLst>
      <p:ext uri="{BB962C8B-B14F-4D97-AF65-F5344CB8AC3E}">
        <p14:creationId xmlns:p14="http://schemas.microsoft.com/office/powerpoint/2010/main" val="2719321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45646A-421F-45BB-B3ED-4D0008BD9B86}" type="datetimeFigureOut">
              <a:rPr lang="en-GB" smtClean="0"/>
              <a:t>13/02/2015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D61F5-3C5A-4E29-9425-8E8FD71DA819}" type="slidenum">
              <a:rPr lang="en-GB" smtClean="0"/>
              <a:t>‹N›</a:t>
            </a:fld>
            <a:endParaRPr lang="en-GB"/>
          </a:p>
        </p:txBody>
      </p:sp>
    </p:spTree>
    <p:extLst>
      <p:ext uri="{BB962C8B-B14F-4D97-AF65-F5344CB8AC3E}">
        <p14:creationId xmlns:p14="http://schemas.microsoft.com/office/powerpoint/2010/main" val="600190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g"/><Relationship Id="rId4" Type="http://schemas.openxmlformats.org/officeDocument/2006/relationships/image" Target="../media/image3.jpeg"/><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28.jpg"/><Relationship Id="rId4" Type="http://schemas.openxmlformats.org/officeDocument/2006/relationships/image" Target="../media/image27.jpg"/></Relationships>
</file>

<file path=ppt/slides/_rels/slide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47164" y="1081741"/>
            <a:ext cx="7772400" cy="2387600"/>
          </a:xfrm>
        </p:spPr>
        <p:txBody>
          <a:bodyPr>
            <a:normAutofit fontScale="90000"/>
          </a:bodyPr>
          <a:lstStyle/>
          <a:p>
            <a:r>
              <a:rPr lang="it-IT" dirty="0" smtClean="0"/>
              <a:t>Corso di Dottorato in Scienza e Tecnologia per la Fisica e la Geologia</a:t>
            </a:r>
            <a:br>
              <a:rPr lang="it-IT" dirty="0" smtClean="0"/>
            </a:br>
            <a:r>
              <a:rPr lang="it-IT" dirty="0" smtClean="0"/>
              <a:t>XXX Ciclo </a:t>
            </a:r>
            <a:endParaRPr lang="en-GB" dirty="0"/>
          </a:p>
        </p:txBody>
      </p:sp>
      <p:sp>
        <p:nvSpPr>
          <p:cNvPr id="3" name="Sottotitolo 2"/>
          <p:cNvSpPr>
            <a:spLocks noGrp="1"/>
          </p:cNvSpPr>
          <p:nvPr>
            <p:ph type="subTitle" idx="1"/>
          </p:nvPr>
        </p:nvSpPr>
        <p:spPr>
          <a:xfrm>
            <a:off x="1304364" y="5244353"/>
            <a:ext cx="6858000" cy="1613647"/>
          </a:xfrm>
        </p:spPr>
        <p:txBody>
          <a:bodyPr/>
          <a:lstStyle/>
          <a:p>
            <a:endParaRPr lang="it-IT" dirty="0"/>
          </a:p>
          <a:p>
            <a:r>
              <a:rPr lang="it-IT" dirty="0" smtClean="0"/>
              <a:t>Pauselli Maurizio</a:t>
            </a:r>
            <a:endParaRPr lang="en-GB"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4177" y="3711388"/>
            <a:ext cx="1778374" cy="1778374"/>
          </a:xfrm>
          <a:prstGeom prst="rect">
            <a:avLst/>
          </a:prstGeom>
        </p:spPr>
      </p:pic>
    </p:spTree>
    <p:extLst>
      <p:ext uri="{BB962C8B-B14F-4D97-AF65-F5344CB8AC3E}">
        <p14:creationId xmlns:p14="http://schemas.microsoft.com/office/powerpoint/2010/main" val="324627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Comic Sans MS" panose="030F0702030302020204" pitchFamily="66" charset="0"/>
              </a:rPr>
              <a:t>Who</a:t>
            </a:r>
            <a:r>
              <a:rPr lang="it-IT" dirty="0" smtClean="0">
                <a:latin typeface="Comic Sans MS" panose="030F0702030302020204" pitchFamily="66" charset="0"/>
              </a:rPr>
              <a:t> </a:t>
            </a:r>
            <a:r>
              <a:rPr lang="it-IT" dirty="0" err="1" smtClean="0">
                <a:latin typeface="Comic Sans MS" panose="030F0702030302020204" pitchFamily="66" charset="0"/>
              </a:rPr>
              <a:t>am</a:t>
            </a:r>
            <a:r>
              <a:rPr lang="it-IT" dirty="0" smtClean="0">
                <a:latin typeface="Comic Sans MS" panose="030F0702030302020204" pitchFamily="66" charset="0"/>
              </a:rPr>
              <a:t> I ???</a:t>
            </a:r>
            <a:endParaRPr lang="en-GB" dirty="0">
              <a:latin typeface="Comic Sans MS" panose="030F0702030302020204" pitchFamily="66" charset="0"/>
            </a:endParaRPr>
          </a:p>
        </p:txBody>
      </p:sp>
      <p:sp>
        <p:nvSpPr>
          <p:cNvPr id="3" name="Segnaposto contenuto 2"/>
          <p:cNvSpPr>
            <a:spLocks noGrp="1"/>
          </p:cNvSpPr>
          <p:nvPr>
            <p:ph idx="1"/>
          </p:nvPr>
        </p:nvSpPr>
        <p:spPr/>
        <p:txBody>
          <a:bodyPr>
            <a:normAutofit/>
          </a:bodyPr>
          <a:lstStyle/>
          <a:p>
            <a:r>
              <a:rPr lang="it-IT" sz="2400" dirty="0" err="1" smtClean="0">
                <a:latin typeface="Comic Sans MS" panose="030F0702030302020204" pitchFamily="66" charset="0"/>
              </a:rPr>
              <a:t>Bachelor’s</a:t>
            </a:r>
            <a:r>
              <a:rPr lang="it-IT" sz="2400" dirty="0" smtClean="0">
                <a:latin typeface="Comic Sans MS" panose="030F0702030302020204" pitchFamily="66" charset="0"/>
              </a:rPr>
              <a:t> </a:t>
            </a:r>
            <a:r>
              <a:rPr lang="it-IT" sz="2400" dirty="0" err="1" smtClean="0">
                <a:latin typeface="Comic Sans MS" panose="030F0702030302020204" pitchFamily="66" charset="0"/>
              </a:rPr>
              <a:t>Degree</a:t>
            </a:r>
            <a:r>
              <a:rPr lang="it-IT" sz="2400" dirty="0" smtClean="0">
                <a:latin typeface="Comic Sans MS" panose="030F0702030302020204" pitchFamily="66" charset="0"/>
              </a:rPr>
              <a:t> in 2012. </a:t>
            </a:r>
          </a:p>
          <a:p>
            <a:pPr marL="0" indent="0">
              <a:buNone/>
            </a:pPr>
            <a:r>
              <a:rPr lang="it-IT" sz="2400" dirty="0">
                <a:latin typeface="Comic Sans MS" panose="030F0702030302020204" pitchFamily="66" charset="0"/>
              </a:rPr>
              <a:t>	</a:t>
            </a:r>
            <a:r>
              <a:rPr lang="it-IT" sz="2400" dirty="0" err="1" smtClean="0">
                <a:latin typeface="Comic Sans MS" panose="030F0702030302020204" pitchFamily="66" charset="0"/>
              </a:rPr>
              <a:t>Thesis</a:t>
            </a:r>
            <a:r>
              <a:rPr lang="it-IT" sz="2400" dirty="0" smtClean="0">
                <a:latin typeface="Comic Sans MS" panose="030F0702030302020204" pitchFamily="66" charset="0"/>
              </a:rPr>
              <a:t> </a:t>
            </a:r>
            <a:r>
              <a:rPr lang="it-IT" sz="2400" dirty="0" err="1" smtClean="0">
                <a:latin typeface="Comic Sans MS" panose="030F0702030302020204" pitchFamily="66" charset="0"/>
              </a:rPr>
              <a:t>argument</a:t>
            </a:r>
            <a:r>
              <a:rPr lang="it-IT" sz="2400" dirty="0" smtClean="0">
                <a:latin typeface="Comic Sans MS" panose="030F0702030302020204" pitchFamily="66" charset="0"/>
              </a:rPr>
              <a:t>: </a:t>
            </a:r>
            <a:r>
              <a:rPr lang="it-IT" sz="2400" dirty="0">
                <a:latin typeface="Comic Sans MS" panose="030F0702030302020204" pitchFamily="66" charset="0"/>
              </a:rPr>
              <a:t>"</a:t>
            </a:r>
            <a:r>
              <a:rPr lang="it-IT" sz="2400" dirty="0" err="1" smtClean="0">
                <a:latin typeface="Comic Sans MS" panose="030F0702030302020204" pitchFamily="66" charset="0"/>
              </a:rPr>
              <a:t>Spintronic</a:t>
            </a:r>
            <a:r>
              <a:rPr lang="it-IT" sz="2400" dirty="0" smtClean="0">
                <a:latin typeface="Comic Sans MS" panose="030F0702030302020204" pitchFamily="66" charset="0"/>
              </a:rPr>
              <a:t> </a:t>
            </a:r>
            <a:r>
              <a:rPr lang="it-IT" sz="2400" dirty="0" err="1" smtClean="0">
                <a:latin typeface="Comic Sans MS" panose="030F0702030302020204" pitchFamily="66" charset="0"/>
              </a:rPr>
              <a:t>Devices</a:t>
            </a:r>
            <a:r>
              <a:rPr lang="it-IT" sz="2400" dirty="0" smtClean="0">
                <a:latin typeface="Calibri" panose="020F0502020204030204" pitchFamily="34" charset="0"/>
              </a:rPr>
              <a:t>"</a:t>
            </a:r>
            <a:r>
              <a:rPr lang="it-IT" sz="2400" dirty="0" smtClean="0">
                <a:latin typeface="Comic Sans MS" panose="030F0702030302020204" pitchFamily="66" charset="0"/>
              </a:rPr>
              <a:t>.</a:t>
            </a:r>
          </a:p>
          <a:p>
            <a:pPr marL="0" indent="0">
              <a:buNone/>
            </a:pPr>
            <a:endParaRPr lang="it-IT" sz="2400" dirty="0" smtClean="0">
              <a:latin typeface="Comic Sans MS" panose="030F0702030302020204" pitchFamily="66" charset="0"/>
            </a:endParaRPr>
          </a:p>
          <a:p>
            <a:r>
              <a:rPr lang="en-GB" sz="2400" dirty="0">
                <a:latin typeface="Comic Sans MS" panose="030F0702030302020204" pitchFamily="66" charset="0"/>
              </a:rPr>
              <a:t>Post graduate Master's </a:t>
            </a:r>
            <a:r>
              <a:rPr lang="en-GB" sz="2400" dirty="0" smtClean="0">
                <a:latin typeface="Comic Sans MS" panose="030F0702030302020204" pitchFamily="66" charset="0"/>
              </a:rPr>
              <a:t>Degree in 2014. </a:t>
            </a:r>
          </a:p>
          <a:p>
            <a:pPr marL="0" indent="0">
              <a:buNone/>
            </a:pPr>
            <a:r>
              <a:rPr lang="en-GB" sz="2400" dirty="0">
                <a:latin typeface="Comic Sans MS" panose="030F0702030302020204" pitchFamily="66" charset="0"/>
              </a:rPr>
              <a:t>	</a:t>
            </a:r>
            <a:r>
              <a:rPr lang="en-GB" sz="2400" dirty="0" smtClean="0">
                <a:latin typeface="Comic Sans MS" panose="030F0702030302020204" pitchFamily="66" charset="0"/>
              </a:rPr>
              <a:t>Thesis argument: </a:t>
            </a:r>
            <a:r>
              <a:rPr lang="it-IT" sz="2400" dirty="0">
                <a:latin typeface="Comic Sans MS" panose="030F0702030302020204" pitchFamily="66" charset="0"/>
              </a:rPr>
              <a:t>" </a:t>
            </a:r>
            <a:r>
              <a:rPr lang="en-GB" sz="2400" dirty="0" smtClean="0">
                <a:latin typeface="Comic Sans MS" panose="030F0702030302020204" pitchFamily="66" charset="0"/>
              </a:rPr>
              <a:t>Study of  magnetization 	dynamic induced by Spin polarized current in 	ferromagnetic </a:t>
            </a:r>
            <a:r>
              <a:rPr lang="en-GB" sz="2400" dirty="0" err="1" smtClean="0">
                <a:latin typeface="Comic Sans MS" panose="030F0702030302020204" pitchFamily="66" charset="0"/>
              </a:rPr>
              <a:t>nano</a:t>
            </a:r>
            <a:r>
              <a:rPr lang="en-GB" sz="2400" dirty="0" smtClean="0">
                <a:latin typeface="Comic Sans MS" panose="030F0702030302020204" pitchFamily="66" charset="0"/>
              </a:rPr>
              <a:t>-Pillar and </a:t>
            </a:r>
            <a:r>
              <a:rPr lang="en-GB" sz="2400" dirty="0" err="1" smtClean="0">
                <a:latin typeface="Comic Sans MS" panose="030F0702030302020204" pitchFamily="66" charset="0"/>
              </a:rPr>
              <a:t>nano</a:t>
            </a:r>
            <a:r>
              <a:rPr lang="en-GB" sz="2400" dirty="0" smtClean="0">
                <a:latin typeface="Comic Sans MS" panose="030F0702030302020204" pitchFamily="66" charset="0"/>
              </a:rPr>
              <a:t>-Contact</a:t>
            </a:r>
            <a:r>
              <a:rPr lang="it-IT" sz="2400" dirty="0">
                <a:latin typeface="Calibri" panose="020F0502020204030204" pitchFamily="34" charset="0"/>
              </a:rPr>
              <a:t>"</a:t>
            </a:r>
            <a:r>
              <a:rPr lang="en-GB" sz="2400" dirty="0" smtClean="0">
                <a:latin typeface="Comic Sans MS" panose="030F0702030302020204" pitchFamily="66" charset="0"/>
              </a:rPr>
              <a:t>.</a:t>
            </a:r>
          </a:p>
          <a:p>
            <a:endParaRPr lang="en-GB" sz="2400" dirty="0" smtClean="0">
              <a:latin typeface="Comic Sans MS" panose="030F0702030302020204" pitchFamily="66" charset="0"/>
            </a:endParaRPr>
          </a:p>
          <a:p>
            <a:r>
              <a:rPr lang="it-IT" sz="2400" dirty="0" err="1" smtClean="0">
                <a:latin typeface="Comic Sans MS" panose="030F0702030302020204" pitchFamily="66" charset="0"/>
              </a:rPr>
              <a:t>Currently</a:t>
            </a:r>
            <a:r>
              <a:rPr lang="it-IT" sz="2400" dirty="0" smtClean="0">
                <a:latin typeface="Comic Sans MS" panose="030F0702030302020204" pitchFamily="66" charset="0"/>
              </a:rPr>
              <a:t>  </a:t>
            </a:r>
            <a:r>
              <a:rPr lang="it-IT" sz="2400" dirty="0" err="1" smtClean="0">
                <a:latin typeface="Comic Sans MS" panose="030F0702030302020204" pitchFamily="66" charset="0"/>
              </a:rPr>
              <a:t>PhD</a:t>
            </a:r>
            <a:r>
              <a:rPr lang="it-IT" sz="2400" dirty="0" smtClean="0">
                <a:latin typeface="Comic Sans MS" panose="030F0702030302020204" pitchFamily="66" charset="0"/>
              </a:rPr>
              <a:t> </a:t>
            </a:r>
            <a:r>
              <a:rPr lang="it-IT" sz="2400" dirty="0" err="1" smtClean="0">
                <a:latin typeface="Comic Sans MS" panose="030F0702030302020204" pitchFamily="66" charset="0"/>
              </a:rPr>
              <a:t>Student</a:t>
            </a:r>
            <a:r>
              <a:rPr lang="it-IT" sz="2400" dirty="0" smtClean="0">
                <a:latin typeface="Comic Sans MS" panose="030F0702030302020204" pitchFamily="66" charset="0"/>
              </a:rPr>
              <a:t>.</a:t>
            </a:r>
          </a:p>
        </p:txBody>
      </p:sp>
    </p:spTree>
    <p:extLst>
      <p:ext uri="{BB962C8B-B14F-4D97-AF65-F5344CB8AC3E}">
        <p14:creationId xmlns:p14="http://schemas.microsoft.com/office/powerpoint/2010/main" val="2921497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62013" y="120006"/>
            <a:ext cx="7886700" cy="616916"/>
          </a:xfrm>
        </p:spPr>
        <p:txBody>
          <a:bodyPr>
            <a:normAutofit fontScale="90000"/>
          </a:bodyPr>
          <a:lstStyle/>
          <a:p>
            <a:pPr algn="ctr"/>
            <a:r>
              <a:rPr lang="it-IT" dirty="0" smtClean="0"/>
              <a:t>My </a:t>
            </a:r>
            <a:r>
              <a:rPr lang="it-IT" dirty="0" err="1" smtClean="0"/>
              <a:t>past</a:t>
            </a:r>
            <a:r>
              <a:rPr lang="it-IT" dirty="0" smtClean="0"/>
              <a:t> work……. Spin </a:t>
            </a:r>
            <a:r>
              <a:rPr lang="it-IT" dirty="0" err="1"/>
              <a:t>T</a:t>
            </a:r>
            <a:r>
              <a:rPr lang="it-IT" dirty="0" err="1" smtClean="0"/>
              <a:t>ranfer</a:t>
            </a:r>
            <a:r>
              <a:rPr lang="it-IT" dirty="0" smtClean="0"/>
              <a:t> Torque</a:t>
            </a:r>
            <a:endParaRPr lang="en-GB" dirty="0"/>
          </a:p>
        </p:txBody>
      </p:sp>
      <p:pic>
        <p:nvPicPr>
          <p:cNvPr id="1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3432" y="5687765"/>
            <a:ext cx="806515" cy="7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pic>
      <p:sp>
        <p:nvSpPr>
          <p:cNvPr id="20" name="Freccia a destra 10"/>
          <p:cNvSpPr>
            <a:spLocks noChangeArrowheads="1"/>
          </p:cNvSpPr>
          <p:nvPr/>
        </p:nvSpPr>
        <p:spPr bwMode="auto">
          <a:xfrm>
            <a:off x="8390846" y="5631230"/>
            <a:ext cx="433051" cy="134639"/>
          </a:xfrm>
          <a:prstGeom prst="rightArrow">
            <a:avLst>
              <a:gd name="adj1" fmla="val 50000"/>
              <a:gd name="adj2" fmla="val 49993"/>
            </a:avLst>
          </a:prstGeom>
          <a:solidFill>
            <a:srgbClr val="FF0000"/>
          </a:solidFill>
          <a:ln w="9525" algn="ctr">
            <a:solidFill>
              <a:srgbClr val="FF0000"/>
            </a:solidFill>
            <a:round/>
            <a:headEnd/>
            <a:tailEnd/>
          </a:ln>
        </p:spPr>
        <p:txBody>
          <a:bodyPr/>
          <a:lstStyle/>
          <a:p>
            <a:endParaRPr lang="it-IT" altLang="en-US"/>
          </a:p>
        </p:txBody>
      </p:sp>
      <p:sp>
        <p:nvSpPr>
          <p:cNvPr id="21" name="CasellaDiTesto 11"/>
          <p:cNvSpPr txBox="1">
            <a:spLocks noChangeArrowheads="1"/>
          </p:cNvSpPr>
          <p:nvPr/>
        </p:nvSpPr>
        <p:spPr bwMode="auto">
          <a:xfrm>
            <a:off x="8888436" y="5497176"/>
            <a:ext cx="753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b="1" dirty="0">
                <a:solidFill>
                  <a:srgbClr val="FF0000"/>
                </a:solidFill>
              </a:rPr>
              <a:t>H</a:t>
            </a:r>
          </a:p>
        </p:txBody>
      </p:sp>
      <p:pic>
        <p:nvPicPr>
          <p:cNvPr id="22" name="Picture 8" descr="E:\Norm_graph\modi_OOP_J\4.77_300_J.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51192" y="4821128"/>
            <a:ext cx="862672" cy="71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CasellaDiTesto 16"/>
          <p:cNvSpPr txBox="1">
            <a:spLocks noChangeArrowheads="1"/>
          </p:cNvSpPr>
          <p:nvPr/>
        </p:nvSpPr>
        <p:spPr bwMode="auto">
          <a:xfrm>
            <a:off x="8838713" y="4552445"/>
            <a:ext cx="153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b="1" dirty="0">
                <a:solidFill>
                  <a:srgbClr val="FF0000"/>
                </a:solidFill>
              </a:rPr>
              <a:t>H</a:t>
            </a:r>
          </a:p>
        </p:txBody>
      </p:sp>
      <p:sp>
        <p:nvSpPr>
          <p:cNvPr id="28" name="CasellaDiTesto 24"/>
          <p:cNvSpPr txBox="1">
            <a:spLocks noChangeArrowheads="1"/>
          </p:cNvSpPr>
          <p:nvPr/>
        </p:nvSpPr>
        <p:spPr bwMode="auto">
          <a:xfrm>
            <a:off x="6251780" y="5079544"/>
            <a:ext cx="3559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b="1" dirty="0">
                <a:latin typeface="Comic Sans MS" panose="030F0702030302020204" pitchFamily="66" charset="0"/>
              </a:rPr>
              <a:t>I</a:t>
            </a:r>
          </a:p>
        </p:txBody>
      </p:sp>
      <p:cxnSp>
        <p:nvCxnSpPr>
          <p:cNvPr id="30" name="Connettore 2 28"/>
          <p:cNvCxnSpPr>
            <a:cxnSpLocks noChangeShapeType="1"/>
          </p:cNvCxnSpPr>
          <p:nvPr/>
        </p:nvCxnSpPr>
        <p:spPr bwMode="auto">
          <a:xfrm flipH="1">
            <a:off x="6398572" y="5469279"/>
            <a:ext cx="145" cy="81279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3" name="CasellaDiTesto 23"/>
          <p:cNvSpPr txBox="1">
            <a:spLocks noChangeArrowheads="1"/>
          </p:cNvSpPr>
          <p:nvPr/>
        </p:nvSpPr>
        <p:spPr bwMode="auto">
          <a:xfrm>
            <a:off x="725475" y="4432436"/>
            <a:ext cx="1857375" cy="369332"/>
          </a:xfrm>
          <a:prstGeom prst="rect">
            <a:avLst/>
          </a:prstGeom>
          <a:noFill/>
          <a:ln w="9525">
            <a:noFill/>
            <a:miter lim="800000"/>
            <a:headEnd/>
            <a:tailEnd/>
          </a:ln>
        </p:spPr>
        <p:txBody>
          <a:bodyPr>
            <a:spAutoFit/>
          </a:bodyPr>
          <a:lstStyle/>
          <a:p>
            <a:pPr>
              <a:buFont typeface="Times New Roman" pitchFamily="16" charset="0"/>
              <a:buNone/>
              <a:defRPr/>
            </a:pPr>
            <a:r>
              <a:rPr lang="it-IT" b="1" u="sng" dirty="0" smtClean="0">
                <a:latin typeface="Comic Sans MS" pitchFamily="66" charset="0"/>
                <a:ea typeface="Microsoft YaHei" charset="-122"/>
              </a:rPr>
              <a:t>Nano-</a:t>
            </a:r>
            <a:r>
              <a:rPr lang="it-IT" b="1" u="sng" dirty="0" err="1" smtClean="0">
                <a:latin typeface="Comic Sans MS" pitchFamily="66" charset="0"/>
                <a:ea typeface="Microsoft YaHei" charset="-122"/>
              </a:rPr>
              <a:t>Contact</a:t>
            </a:r>
            <a:endParaRPr lang="it-IT" b="1" u="sng" dirty="0">
              <a:latin typeface="Comic Sans MS" pitchFamily="66" charset="0"/>
              <a:ea typeface="Microsoft YaHei" charset="-122"/>
            </a:endParaRPr>
          </a:p>
        </p:txBody>
      </p:sp>
      <p:sp>
        <p:nvSpPr>
          <p:cNvPr id="34" name="Ovale 28"/>
          <p:cNvSpPr>
            <a:spLocks noChangeArrowheads="1"/>
          </p:cNvSpPr>
          <p:nvPr/>
        </p:nvSpPr>
        <p:spPr bwMode="auto">
          <a:xfrm>
            <a:off x="8553329" y="4671252"/>
            <a:ext cx="191342" cy="17667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en-US"/>
          </a:p>
        </p:txBody>
      </p:sp>
      <p:sp>
        <p:nvSpPr>
          <p:cNvPr id="35" name="Connettore 42"/>
          <p:cNvSpPr>
            <a:spLocks noChangeArrowheads="1"/>
          </p:cNvSpPr>
          <p:nvPr/>
        </p:nvSpPr>
        <p:spPr bwMode="auto">
          <a:xfrm>
            <a:off x="8615616" y="4714767"/>
            <a:ext cx="63780" cy="89613"/>
          </a:xfrm>
          <a:prstGeom prst="flowChartConnector">
            <a:avLst/>
          </a:prstGeom>
          <a:solidFill>
            <a:srgbClr val="FF0000"/>
          </a:solidFill>
          <a:ln w="9525" algn="ctr">
            <a:solidFill>
              <a:srgbClr val="FF0000"/>
            </a:solidFill>
            <a:round/>
            <a:headEnd/>
            <a:tailEnd/>
          </a:ln>
        </p:spPr>
        <p:txBody>
          <a:bodyPr/>
          <a:lstStyle/>
          <a:p>
            <a:endParaRPr lang="it-IT" altLang="en-US"/>
          </a:p>
        </p:txBody>
      </p:sp>
      <p:pic>
        <p:nvPicPr>
          <p:cNvPr id="3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9029" y="2794421"/>
            <a:ext cx="39290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8091" y="2865858"/>
            <a:ext cx="32146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0" name="Rettangolo 23"/>
          <p:cNvSpPr>
            <a:spLocks noChangeArrowheads="1"/>
          </p:cNvSpPr>
          <p:nvPr/>
        </p:nvSpPr>
        <p:spPr bwMode="auto">
          <a:xfrm>
            <a:off x="2126279" y="3008733"/>
            <a:ext cx="1214437" cy="714375"/>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en-US"/>
          </a:p>
        </p:txBody>
      </p:sp>
      <p:sp>
        <p:nvSpPr>
          <p:cNvPr id="41" name="Rettangolo 24"/>
          <p:cNvSpPr>
            <a:spLocks noChangeArrowheads="1"/>
          </p:cNvSpPr>
          <p:nvPr/>
        </p:nvSpPr>
        <p:spPr bwMode="auto">
          <a:xfrm>
            <a:off x="3483591" y="3008733"/>
            <a:ext cx="1714500" cy="714375"/>
          </a:xfrm>
          <a:prstGeom prst="rect">
            <a:avLst/>
          </a:prstGeom>
          <a:noFill/>
          <a:ln w="28575"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en-US"/>
          </a:p>
        </p:txBody>
      </p:sp>
      <p:sp>
        <p:nvSpPr>
          <p:cNvPr id="42" name="Rettangolo 25"/>
          <p:cNvSpPr>
            <a:spLocks noChangeArrowheads="1"/>
          </p:cNvSpPr>
          <p:nvPr/>
        </p:nvSpPr>
        <p:spPr bwMode="auto">
          <a:xfrm>
            <a:off x="5412404" y="3008733"/>
            <a:ext cx="3071812" cy="714375"/>
          </a:xfrm>
          <a:prstGeom prst="rect">
            <a:avLst/>
          </a:pr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en-US"/>
          </a:p>
        </p:txBody>
      </p:sp>
      <p:sp>
        <p:nvSpPr>
          <p:cNvPr id="43" name="CasellaDiTesto 26"/>
          <p:cNvSpPr txBox="1">
            <a:spLocks noChangeArrowheads="1"/>
          </p:cNvSpPr>
          <p:nvPr/>
        </p:nvSpPr>
        <p:spPr bwMode="auto">
          <a:xfrm>
            <a:off x="1840529" y="3794546"/>
            <a:ext cx="1571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en-US" b="1" dirty="0" err="1" smtClean="0">
                <a:solidFill>
                  <a:srgbClr val="FF0000"/>
                </a:solidFill>
              </a:rPr>
              <a:t>Precession</a:t>
            </a:r>
            <a:endParaRPr lang="it-IT" altLang="en-US" b="1" dirty="0">
              <a:solidFill>
                <a:srgbClr val="FF0000"/>
              </a:solidFill>
            </a:endParaRPr>
          </a:p>
        </p:txBody>
      </p:sp>
      <p:sp>
        <p:nvSpPr>
          <p:cNvPr id="44" name="CasellaDiTesto 27"/>
          <p:cNvSpPr txBox="1">
            <a:spLocks noChangeArrowheads="1"/>
          </p:cNvSpPr>
          <p:nvPr/>
        </p:nvSpPr>
        <p:spPr bwMode="auto">
          <a:xfrm>
            <a:off x="3483591" y="3794546"/>
            <a:ext cx="1714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en-US" b="1" dirty="0" err="1" smtClean="0">
                <a:solidFill>
                  <a:srgbClr val="0070C0"/>
                </a:solidFill>
              </a:rPr>
              <a:t>Damping</a:t>
            </a:r>
            <a:endParaRPr lang="it-IT" altLang="en-US" b="1" dirty="0">
              <a:solidFill>
                <a:srgbClr val="0070C0"/>
              </a:solidFill>
            </a:endParaRPr>
          </a:p>
        </p:txBody>
      </p:sp>
      <p:sp>
        <p:nvSpPr>
          <p:cNvPr id="45" name="CasellaDiTesto 40"/>
          <p:cNvSpPr txBox="1">
            <a:spLocks noChangeArrowheads="1"/>
          </p:cNvSpPr>
          <p:nvPr/>
        </p:nvSpPr>
        <p:spPr bwMode="auto">
          <a:xfrm>
            <a:off x="5626716" y="3794546"/>
            <a:ext cx="23574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en-US" b="1" dirty="0">
                <a:solidFill>
                  <a:srgbClr val="00B050"/>
                </a:solidFill>
              </a:rPr>
              <a:t>Spin </a:t>
            </a:r>
            <a:r>
              <a:rPr lang="it-IT" altLang="en-US" b="1" dirty="0" err="1">
                <a:solidFill>
                  <a:srgbClr val="00B050"/>
                </a:solidFill>
              </a:rPr>
              <a:t>Tranfer</a:t>
            </a:r>
            <a:r>
              <a:rPr lang="it-IT" altLang="en-US" b="1" dirty="0">
                <a:solidFill>
                  <a:srgbClr val="00B050"/>
                </a:solidFill>
              </a:rPr>
              <a:t> Torque</a:t>
            </a:r>
          </a:p>
        </p:txBody>
      </p:sp>
      <p:sp>
        <p:nvSpPr>
          <p:cNvPr id="5" name="Freccia a destra 4"/>
          <p:cNvSpPr/>
          <p:nvPr/>
        </p:nvSpPr>
        <p:spPr>
          <a:xfrm>
            <a:off x="5792260" y="5000290"/>
            <a:ext cx="436099" cy="1169537"/>
          </a:xfrm>
          <a:prstGeom prst="rightArrow">
            <a:avLst>
              <a:gd name="adj1" fmla="val 23538"/>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ccia a sinistra 6"/>
          <p:cNvSpPr/>
          <p:nvPr/>
        </p:nvSpPr>
        <p:spPr>
          <a:xfrm>
            <a:off x="3461292" y="5074930"/>
            <a:ext cx="437112" cy="1098135"/>
          </a:xfrm>
          <a:prstGeom prst="leftArrow">
            <a:avLst>
              <a:gd name="adj1" fmla="val 0"/>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magin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7172" y="5092566"/>
            <a:ext cx="1788826" cy="1445210"/>
          </a:xfrm>
          <a:prstGeom prst="rect">
            <a:avLst/>
          </a:prstGeom>
        </p:spPr>
      </p:pic>
      <p:sp>
        <p:nvSpPr>
          <p:cNvPr id="11" name="CasellaDiTesto 10"/>
          <p:cNvSpPr txBox="1"/>
          <p:nvPr/>
        </p:nvSpPr>
        <p:spPr>
          <a:xfrm>
            <a:off x="410591" y="5676671"/>
            <a:ext cx="1494839" cy="276999"/>
          </a:xfrm>
          <a:prstGeom prst="rect">
            <a:avLst/>
          </a:prstGeom>
          <a:noFill/>
        </p:spPr>
        <p:txBody>
          <a:bodyPr wrap="square" rtlCol="0">
            <a:spAutoFit/>
          </a:bodyPr>
          <a:lstStyle/>
          <a:p>
            <a:pPr algn="ctr"/>
            <a:r>
              <a:rPr lang="it-IT" sz="1200" b="1" dirty="0" err="1" smtClean="0">
                <a:solidFill>
                  <a:schemeClr val="bg1"/>
                </a:solidFill>
                <a:latin typeface="Comic Sans MS" panose="030F0702030302020204" pitchFamily="66" charset="0"/>
              </a:rPr>
              <a:t>Fixed</a:t>
            </a:r>
            <a:r>
              <a:rPr lang="it-IT" sz="1200" b="1" dirty="0" smtClean="0">
                <a:solidFill>
                  <a:schemeClr val="bg1"/>
                </a:solidFill>
                <a:latin typeface="Comic Sans MS" panose="030F0702030302020204" pitchFamily="66" charset="0"/>
              </a:rPr>
              <a:t> </a:t>
            </a:r>
            <a:r>
              <a:rPr lang="it-IT" sz="1200" b="1" dirty="0" err="1" smtClean="0">
                <a:solidFill>
                  <a:schemeClr val="bg1"/>
                </a:solidFill>
                <a:latin typeface="Comic Sans MS" panose="030F0702030302020204" pitchFamily="66" charset="0"/>
              </a:rPr>
              <a:t>Layer</a:t>
            </a:r>
            <a:endParaRPr lang="en-GB" sz="1200" b="1" dirty="0">
              <a:solidFill>
                <a:schemeClr val="bg1"/>
              </a:solidFill>
              <a:latin typeface="Comic Sans MS" panose="030F0702030302020204" pitchFamily="66" charset="0"/>
            </a:endParaRPr>
          </a:p>
        </p:txBody>
      </p:sp>
      <p:sp>
        <p:nvSpPr>
          <p:cNvPr id="48" name="CasellaDiTesto 47"/>
          <p:cNvSpPr txBox="1"/>
          <p:nvPr/>
        </p:nvSpPr>
        <p:spPr>
          <a:xfrm>
            <a:off x="1296499" y="5014989"/>
            <a:ext cx="1494839" cy="276999"/>
          </a:xfrm>
          <a:prstGeom prst="rect">
            <a:avLst/>
          </a:prstGeom>
          <a:noFill/>
        </p:spPr>
        <p:txBody>
          <a:bodyPr wrap="square" rtlCol="0">
            <a:spAutoFit/>
          </a:bodyPr>
          <a:lstStyle/>
          <a:p>
            <a:pPr algn="ctr"/>
            <a:r>
              <a:rPr lang="it-IT" sz="1200" b="1" u="sng" dirty="0" smtClean="0">
                <a:latin typeface="Comic Sans MS" panose="030F0702030302020204" pitchFamily="66" charset="0"/>
              </a:rPr>
              <a:t>Free </a:t>
            </a:r>
            <a:r>
              <a:rPr lang="it-IT" sz="1200" b="1" u="sng" dirty="0" err="1" smtClean="0">
                <a:latin typeface="Comic Sans MS" panose="030F0702030302020204" pitchFamily="66" charset="0"/>
              </a:rPr>
              <a:t>Layer</a:t>
            </a:r>
            <a:endParaRPr lang="en-GB" sz="1200" b="1" u="sng" dirty="0">
              <a:latin typeface="Comic Sans MS" panose="030F0702030302020204" pitchFamily="66" charset="0"/>
            </a:endParaRPr>
          </a:p>
        </p:txBody>
      </p:sp>
      <p:cxnSp>
        <p:nvCxnSpPr>
          <p:cNvPr id="31" name="Connettore 1 30"/>
          <p:cNvCxnSpPr>
            <a:stCxn id="48" idx="2"/>
          </p:cNvCxnSpPr>
          <p:nvPr/>
        </p:nvCxnSpPr>
        <p:spPr>
          <a:xfrm flipH="1">
            <a:off x="1488849" y="5291988"/>
            <a:ext cx="555070" cy="3181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50" name="Immagine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9132" y="5196656"/>
            <a:ext cx="1576678" cy="1402483"/>
          </a:xfrm>
          <a:prstGeom prst="rect">
            <a:avLst/>
          </a:prstGeom>
        </p:spPr>
      </p:pic>
      <p:sp>
        <p:nvSpPr>
          <p:cNvPr id="52" name="CasellaDiTesto 23"/>
          <p:cNvSpPr txBox="1">
            <a:spLocks noChangeArrowheads="1"/>
          </p:cNvSpPr>
          <p:nvPr/>
        </p:nvSpPr>
        <p:spPr bwMode="auto">
          <a:xfrm>
            <a:off x="6805435" y="4395600"/>
            <a:ext cx="1857375" cy="369332"/>
          </a:xfrm>
          <a:prstGeom prst="rect">
            <a:avLst/>
          </a:prstGeom>
          <a:noFill/>
          <a:ln w="9525">
            <a:noFill/>
            <a:miter lim="800000"/>
            <a:headEnd/>
            <a:tailEnd/>
          </a:ln>
        </p:spPr>
        <p:txBody>
          <a:bodyPr>
            <a:spAutoFit/>
          </a:bodyPr>
          <a:lstStyle/>
          <a:p>
            <a:pPr>
              <a:buFont typeface="Times New Roman" pitchFamily="16" charset="0"/>
              <a:buNone/>
              <a:defRPr/>
            </a:pPr>
            <a:r>
              <a:rPr lang="it-IT" b="1" u="sng" dirty="0" smtClean="0">
                <a:latin typeface="Comic Sans MS" pitchFamily="66" charset="0"/>
                <a:ea typeface="Microsoft YaHei" charset="-122"/>
              </a:rPr>
              <a:t>Nano-Pillar</a:t>
            </a:r>
            <a:endParaRPr lang="it-IT" b="1" u="sng" dirty="0">
              <a:latin typeface="Comic Sans MS" pitchFamily="66" charset="0"/>
              <a:ea typeface="Microsoft YaHei" charset="-122"/>
            </a:endParaRPr>
          </a:p>
        </p:txBody>
      </p:sp>
      <p:pic>
        <p:nvPicPr>
          <p:cNvPr id="53" name="Immagine 5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11738" y="4566407"/>
            <a:ext cx="1872315" cy="2037305"/>
          </a:xfrm>
          <a:prstGeom prst="rect">
            <a:avLst/>
          </a:prstGeom>
        </p:spPr>
      </p:pic>
      <p:sp>
        <p:nvSpPr>
          <p:cNvPr id="55" name="CasellaDiTesto 54"/>
          <p:cNvSpPr txBox="1"/>
          <p:nvPr/>
        </p:nvSpPr>
        <p:spPr>
          <a:xfrm>
            <a:off x="6805434" y="5766670"/>
            <a:ext cx="957139" cy="246221"/>
          </a:xfrm>
          <a:prstGeom prst="rect">
            <a:avLst/>
          </a:prstGeom>
          <a:noFill/>
        </p:spPr>
        <p:txBody>
          <a:bodyPr wrap="square" rtlCol="0">
            <a:spAutoFit/>
          </a:bodyPr>
          <a:lstStyle/>
          <a:p>
            <a:pPr algn="ctr"/>
            <a:r>
              <a:rPr lang="it-IT" sz="1000" b="1" dirty="0" err="1" smtClean="0">
                <a:solidFill>
                  <a:schemeClr val="bg1"/>
                </a:solidFill>
                <a:latin typeface="Comic Sans MS" panose="030F0702030302020204" pitchFamily="66" charset="0"/>
              </a:rPr>
              <a:t>Fixed</a:t>
            </a:r>
            <a:r>
              <a:rPr lang="it-IT" sz="1000" b="1" dirty="0" smtClean="0">
                <a:solidFill>
                  <a:schemeClr val="bg1"/>
                </a:solidFill>
                <a:latin typeface="Comic Sans MS" panose="030F0702030302020204" pitchFamily="66" charset="0"/>
              </a:rPr>
              <a:t> </a:t>
            </a:r>
            <a:r>
              <a:rPr lang="it-IT" sz="1000" b="1" dirty="0" err="1" smtClean="0">
                <a:solidFill>
                  <a:schemeClr val="bg1"/>
                </a:solidFill>
                <a:latin typeface="Comic Sans MS" panose="030F0702030302020204" pitchFamily="66" charset="0"/>
              </a:rPr>
              <a:t>Layer</a:t>
            </a:r>
            <a:endParaRPr lang="en-GB" sz="1000" b="1" dirty="0">
              <a:solidFill>
                <a:schemeClr val="bg1"/>
              </a:solidFill>
              <a:latin typeface="Comic Sans MS" panose="030F0702030302020204" pitchFamily="66" charset="0"/>
            </a:endParaRPr>
          </a:p>
        </p:txBody>
      </p:sp>
      <p:sp>
        <p:nvSpPr>
          <p:cNvPr id="57" name="CasellaDiTesto 56"/>
          <p:cNvSpPr txBox="1"/>
          <p:nvPr/>
        </p:nvSpPr>
        <p:spPr>
          <a:xfrm>
            <a:off x="5985122" y="4797931"/>
            <a:ext cx="1311486" cy="276999"/>
          </a:xfrm>
          <a:prstGeom prst="rect">
            <a:avLst/>
          </a:prstGeom>
          <a:noFill/>
        </p:spPr>
        <p:txBody>
          <a:bodyPr wrap="square" rtlCol="0">
            <a:spAutoFit/>
          </a:bodyPr>
          <a:lstStyle/>
          <a:p>
            <a:pPr algn="ctr"/>
            <a:r>
              <a:rPr lang="it-IT" sz="1200" b="1" u="sng" dirty="0" smtClean="0">
                <a:latin typeface="Comic Sans MS" panose="030F0702030302020204" pitchFamily="66" charset="0"/>
              </a:rPr>
              <a:t>Free </a:t>
            </a:r>
            <a:r>
              <a:rPr lang="it-IT" sz="1200" b="1" u="sng" dirty="0" err="1" smtClean="0">
                <a:latin typeface="Comic Sans MS" panose="030F0702030302020204" pitchFamily="66" charset="0"/>
              </a:rPr>
              <a:t>Layer</a:t>
            </a:r>
            <a:endParaRPr lang="en-GB" sz="1200" b="1" u="sng" dirty="0">
              <a:latin typeface="Comic Sans MS" panose="030F0702030302020204" pitchFamily="66" charset="0"/>
            </a:endParaRPr>
          </a:p>
        </p:txBody>
      </p:sp>
      <p:cxnSp>
        <p:nvCxnSpPr>
          <p:cNvPr id="58" name="Connettore 1 57"/>
          <p:cNvCxnSpPr>
            <a:stCxn id="57" idx="2"/>
          </p:cNvCxnSpPr>
          <p:nvPr/>
        </p:nvCxnSpPr>
        <p:spPr>
          <a:xfrm>
            <a:off x="6640865" y="5074930"/>
            <a:ext cx="505814" cy="57637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Immagine 6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88710" y="5424320"/>
            <a:ext cx="1337166" cy="975543"/>
          </a:xfrm>
          <a:prstGeom prst="rect">
            <a:avLst/>
          </a:prstGeom>
        </p:spPr>
      </p:pic>
      <p:sp>
        <p:nvSpPr>
          <p:cNvPr id="65" name="CasellaDiTesto 24"/>
          <p:cNvSpPr txBox="1">
            <a:spLocks noChangeArrowheads="1"/>
          </p:cNvSpPr>
          <p:nvPr/>
        </p:nvSpPr>
        <p:spPr bwMode="auto">
          <a:xfrm>
            <a:off x="-12661" y="5059141"/>
            <a:ext cx="3559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b="1" dirty="0">
                <a:latin typeface="Comic Sans MS" panose="030F0702030302020204" pitchFamily="66" charset="0"/>
              </a:rPr>
              <a:t>I</a:t>
            </a:r>
          </a:p>
        </p:txBody>
      </p:sp>
      <p:cxnSp>
        <p:nvCxnSpPr>
          <p:cNvPr id="66" name="Connettore 2 28"/>
          <p:cNvCxnSpPr>
            <a:cxnSpLocks noChangeShapeType="1"/>
          </p:cNvCxnSpPr>
          <p:nvPr/>
        </p:nvCxnSpPr>
        <p:spPr bwMode="auto">
          <a:xfrm flipH="1">
            <a:off x="134131" y="5448876"/>
            <a:ext cx="145" cy="81279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0" name="CasellaDiTesto 69"/>
          <p:cNvSpPr txBox="1"/>
          <p:nvPr/>
        </p:nvSpPr>
        <p:spPr>
          <a:xfrm>
            <a:off x="1982910" y="6402312"/>
            <a:ext cx="1494839" cy="276999"/>
          </a:xfrm>
          <a:prstGeom prst="rect">
            <a:avLst/>
          </a:prstGeom>
          <a:noFill/>
        </p:spPr>
        <p:txBody>
          <a:bodyPr wrap="square" rtlCol="0">
            <a:spAutoFit/>
          </a:bodyPr>
          <a:lstStyle/>
          <a:p>
            <a:pPr algn="ctr"/>
            <a:r>
              <a:rPr lang="it-IT" sz="1200" b="1" dirty="0" smtClean="0">
                <a:latin typeface="Comic Sans MS" panose="030F0702030302020204" pitchFamily="66" charset="0"/>
              </a:rPr>
              <a:t>Spin </a:t>
            </a:r>
            <a:r>
              <a:rPr lang="it-IT" sz="1200" b="1" dirty="0" err="1" smtClean="0">
                <a:latin typeface="Comic Sans MS" panose="030F0702030302020204" pitchFamily="66" charset="0"/>
              </a:rPr>
              <a:t>Wave</a:t>
            </a:r>
            <a:endParaRPr lang="en-GB" sz="1200" b="1" dirty="0">
              <a:latin typeface="Comic Sans MS" panose="030F0702030302020204" pitchFamily="66" charset="0"/>
            </a:endParaRPr>
          </a:p>
        </p:txBody>
      </p:sp>
      <p:sp>
        <p:nvSpPr>
          <p:cNvPr id="71" name="CasellaDiTesto 70"/>
          <p:cNvSpPr txBox="1"/>
          <p:nvPr/>
        </p:nvSpPr>
        <p:spPr>
          <a:xfrm>
            <a:off x="7900086" y="6435745"/>
            <a:ext cx="1494839" cy="276999"/>
          </a:xfrm>
          <a:prstGeom prst="rect">
            <a:avLst/>
          </a:prstGeom>
          <a:noFill/>
        </p:spPr>
        <p:txBody>
          <a:bodyPr wrap="square" rtlCol="0">
            <a:spAutoFit/>
          </a:bodyPr>
          <a:lstStyle/>
          <a:p>
            <a:pPr algn="ctr"/>
            <a:r>
              <a:rPr lang="it-IT" sz="1200" b="1" dirty="0" err="1" smtClean="0">
                <a:latin typeface="Comic Sans MS" panose="030F0702030302020204" pitchFamily="66" charset="0"/>
              </a:rPr>
              <a:t>Eigenmode</a:t>
            </a:r>
            <a:endParaRPr lang="en-GB" sz="1200" b="1" dirty="0">
              <a:latin typeface="Comic Sans MS" panose="030F0702030302020204" pitchFamily="66" charset="0"/>
            </a:endParaRPr>
          </a:p>
        </p:txBody>
      </p:sp>
      <p:pic>
        <p:nvPicPr>
          <p:cNvPr id="4" name="Immagin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82850" y="812110"/>
            <a:ext cx="4228211" cy="2138160"/>
          </a:xfrm>
          <a:prstGeom prst="rect">
            <a:avLst/>
          </a:prstGeom>
        </p:spPr>
      </p:pic>
    </p:spTree>
    <p:extLst>
      <p:ext uri="{BB962C8B-B14F-4D97-AF65-F5344CB8AC3E}">
        <p14:creationId xmlns:p14="http://schemas.microsoft.com/office/powerpoint/2010/main" val="2707891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155464" y="606419"/>
            <a:ext cx="1376637" cy="351186"/>
          </a:xfrm>
          <a:prstGeom prst="rect">
            <a:avLst/>
          </a:prstGeom>
          <a:noFill/>
        </p:spPr>
        <p:txBody>
          <a:bodyPr wrap="square" rtlCol="0">
            <a:spAutoFit/>
          </a:bodyPr>
          <a:lstStyle/>
          <a:p>
            <a:pPr algn="ctr"/>
            <a:r>
              <a:rPr lang="it-IT" sz="1682" b="1" u="sng" dirty="0">
                <a:latin typeface="Comic Sans MS" pitchFamily="66" charset="0"/>
                <a:cs typeface="Times New Roman" pitchFamily="18" charset="0"/>
              </a:rPr>
              <a:t>H </a:t>
            </a:r>
            <a:r>
              <a:rPr lang="it-IT" sz="1682" b="1" u="sng" dirty="0" smtClean="0">
                <a:latin typeface="Comic Sans MS" pitchFamily="66" charset="0"/>
                <a:cs typeface="Times New Roman" pitchFamily="18" charset="0"/>
              </a:rPr>
              <a:t>in-</a:t>
            </a:r>
            <a:r>
              <a:rPr lang="it-IT" sz="1682" b="1" u="sng" dirty="0" err="1" smtClean="0">
                <a:latin typeface="Comic Sans MS" pitchFamily="66" charset="0"/>
                <a:cs typeface="Times New Roman" pitchFamily="18" charset="0"/>
              </a:rPr>
              <a:t>Plane</a:t>
            </a:r>
            <a:endParaRPr lang="sv-SE" sz="1682" b="1" u="sng" dirty="0">
              <a:latin typeface="Comic Sans MS" pitchFamily="66" charset="0"/>
              <a:cs typeface="Times New Roman" pitchFamily="18" charset="0"/>
            </a:endParaRPr>
          </a:p>
        </p:txBody>
      </p:sp>
      <p:sp>
        <p:nvSpPr>
          <p:cNvPr id="7" name="TextBox 31"/>
          <p:cNvSpPr txBox="1"/>
          <p:nvPr/>
        </p:nvSpPr>
        <p:spPr>
          <a:xfrm>
            <a:off x="4724839" y="606419"/>
            <a:ext cx="1825371" cy="351186"/>
          </a:xfrm>
          <a:prstGeom prst="rect">
            <a:avLst/>
          </a:prstGeom>
          <a:noFill/>
        </p:spPr>
        <p:txBody>
          <a:bodyPr wrap="square" rtlCol="0">
            <a:spAutoFit/>
          </a:bodyPr>
          <a:lstStyle/>
          <a:p>
            <a:r>
              <a:rPr lang="it-IT" sz="1682" b="1" u="sng" dirty="0">
                <a:latin typeface="Comic Sans MS" pitchFamily="66" charset="0"/>
                <a:cs typeface="Times New Roman" pitchFamily="18" charset="0"/>
              </a:rPr>
              <a:t>H out-of-</a:t>
            </a:r>
            <a:r>
              <a:rPr lang="it-IT" sz="1682" b="1" u="sng" dirty="0" err="1">
                <a:latin typeface="Comic Sans MS" pitchFamily="66" charset="0"/>
                <a:cs typeface="Times New Roman" pitchFamily="18" charset="0"/>
              </a:rPr>
              <a:t>Plane</a:t>
            </a:r>
            <a:endParaRPr lang="sv-SE" sz="1682" b="1" u="sng" dirty="0">
              <a:latin typeface="Comic Sans MS" pitchFamily="66" charset="0"/>
              <a:cs typeface="Times New Roman" pitchFamily="18" charset="0"/>
            </a:endParaRPr>
          </a:p>
        </p:txBody>
      </p:sp>
      <p:sp>
        <p:nvSpPr>
          <p:cNvPr id="8" name="TextBox 33"/>
          <p:cNvSpPr txBox="1"/>
          <p:nvPr/>
        </p:nvSpPr>
        <p:spPr>
          <a:xfrm>
            <a:off x="867868" y="1151609"/>
            <a:ext cx="910900" cy="246221"/>
          </a:xfrm>
          <a:prstGeom prst="rect">
            <a:avLst/>
          </a:prstGeom>
          <a:noFill/>
        </p:spPr>
        <p:txBody>
          <a:bodyPr wrap="square" rtlCol="0">
            <a:spAutoFit/>
          </a:bodyPr>
          <a:lstStyle/>
          <a:p>
            <a:r>
              <a:rPr lang="el-GR" sz="1000" b="1" dirty="0">
                <a:solidFill>
                  <a:schemeClr val="accent1"/>
                </a:solidFill>
                <a:latin typeface="Comic Sans MS" pitchFamily="66" charset="0"/>
                <a:cs typeface="Times New Roman" pitchFamily="18" charset="0"/>
              </a:rPr>
              <a:t>μ</a:t>
            </a:r>
            <a:r>
              <a:rPr lang="sv-SE" sz="1000" b="1" baseline="-25000" dirty="0" smtClean="0">
                <a:solidFill>
                  <a:schemeClr val="accent1"/>
                </a:solidFill>
                <a:latin typeface="Comic Sans MS" pitchFamily="66" charset="0"/>
                <a:cs typeface="Times New Roman" pitchFamily="18" charset="0"/>
              </a:rPr>
              <a:t>0</a:t>
            </a:r>
            <a:r>
              <a:rPr lang="sv-SE" sz="1000" b="1" dirty="0" smtClean="0">
                <a:solidFill>
                  <a:schemeClr val="accent1"/>
                </a:solidFill>
                <a:latin typeface="Comic Sans MS" pitchFamily="66" charset="0"/>
                <a:cs typeface="Times New Roman" pitchFamily="18" charset="0"/>
              </a:rPr>
              <a:t>H =0.1 T</a:t>
            </a:r>
            <a:endParaRPr lang="sv-SE" sz="1000" b="1" dirty="0">
              <a:solidFill>
                <a:schemeClr val="accent1"/>
              </a:solidFill>
              <a:latin typeface="Comic Sans MS" panose="030F0702030302020204" pitchFamily="66" charset="0"/>
              <a:cs typeface="Times New Roman" pitchFamily="18" charset="0"/>
            </a:endParaRPr>
          </a:p>
        </p:txBody>
      </p:sp>
      <p:grpSp>
        <p:nvGrpSpPr>
          <p:cNvPr id="9" name="Group 31"/>
          <p:cNvGrpSpPr/>
          <p:nvPr/>
        </p:nvGrpSpPr>
        <p:grpSpPr>
          <a:xfrm>
            <a:off x="10048" y="1303052"/>
            <a:ext cx="433947" cy="559303"/>
            <a:chOff x="959882" y="657260"/>
            <a:chExt cx="1490301" cy="1845654"/>
          </a:xfrm>
        </p:grpSpPr>
        <p:cxnSp>
          <p:nvCxnSpPr>
            <p:cNvPr id="10" name="Straight Arrow Connector 22"/>
            <p:cNvCxnSpPr/>
            <p:nvPr/>
          </p:nvCxnSpPr>
          <p:spPr>
            <a:xfrm rot="5400000" flipH="1" flipV="1">
              <a:off x="1107257" y="1393016"/>
              <a:ext cx="785819"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Straight Arrow Connector 23"/>
            <p:cNvCxnSpPr/>
            <p:nvPr/>
          </p:nvCxnSpPr>
          <p:spPr>
            <a:xfrm flipV="1">
              <a:off x="1500166" y="1771858"/>
              <a:ext cx="705650" cy="103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25"/>
            <p:cNvCxnSpPr/>
            <p:nvPr/>
          </p:nvCxnSpPr>
          <p:spPr>
            <a:xfrm rot="5400000">
              <a:off x="1214414" y="1785926"/>
              <a:ext cx="285752"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Box 28"/>
            <p:cNvSpPr txBox="1"/>
            <p:nvPr/>
          </p:nvSpPr>
          <p:spPr>
            <a:xfrm>
              <a:off x="959882" y="1825680"/>
              <a:ext cx="428627" cy="677234"/>
            </a:xfrm>
            <a:prstGeom prst="rect">
              <a:avLst/>
            </a:prstGeom>
            <a:noFill/>
          </p:spPr>
          <p:txBody>
            <a:bodyPr wrap="square" rtlCol="0">
              <a:spAutoFit/>
            </a:bodyPr>
            <a:lstStyle/>
            <a:p>
              <a:r>
                <a:rPr lang="sv-SE" sz="1000" dirty="0">
                  <a:latin typeface="Comic Sans MS" pitchFamily="66" charset="0"/>
                  <a:cs typeface="Times New Roman" pitchFamily="18" charset="0"/>
                </a:rPr>
                <a:t>y</a:t>
              </a:r>
            </a:p>
          </p:txBody>
        </p:sp>
        <p:sp>
          <p:nvSpPr>
            <p:cNvPr id="14" name="TextBox 29"/>
            <p:cNvSpPr txBox="1"/>
            <p:nvPr/>
          </p:nvSpPr>
          <p:spPr>
            <a:xfrm>
              <a:off x="1000100" y="657260"/>
              <a:ext cx="322032" cy="677234"/>
            </a:xfrm>
            <a:prstGeom prst="rect">
              <a:avLst/>
            </a:prstGeom>
            <a:noFill/>
          </p:spPr>
          <p:txBody>
            <a:bodyPr wrap="square" rtlCol="0">
              <a:spAutoFit/>
            </a:bodyPr>
            <a:lstStyle/>
            <a:p>
              <a:r>
                <a:rPr lang="sv-SE" sz="1000" dirty="0">
                  <a:latin typeface="Comic Sans MS" pitchFamily="66" charset="0"/>
                  <a:cs typeface="Times New Roman" pitchFamily="18" charset="0"/>
                </a:rPr>
                <a:t>z</a:t>
              </a:r>
            </a:p>
          </p:txBody>
        </p:sp>
        <p:sp>
          <p:nvSpPr>
            <p:cNvPr id="15" name="TextBox 30"/>
            <p:cNvSpPr txBox="1"/>
            <p:nvPr/>
          </p:nvSpPr>
          <p:spPr>
            <a:xfrm>
              <a:off x="2021556" y="1538166"/>
              <a:ext cx="428627" cy="677234"/>
            </a:xfrm>
            <a:prstGeom prst="rect">
              <a:avLst/>
            </a:prstGeom>
            <a:noFill/>
          </p:spPr>
          <p:txBody>
            <a:bodyPr wrap="square" rtlCol="0">
              <a:spAutoFit/>
            </a:bodyPr>
            <a:lstStyle/>
            <a:p>
              <a:r>
                <a:rPr lang="sv-SE" sz="1000" dirty="0">
                  <a:latin typeface="Comic Sans MS" pitchFamily="66" charset="0"/>
                  <a:cs typeface="Times New Roman" pitchFamily="18" charset="0"/>
                </a:rPr>
                <a:t>x</a:t>
              </a:r>
            </a:p>
          </p:txBody>
        </p:sp>
      </p:grpSp>
      <p:cxnSp>
        <p:nvCxnSpPr>
          <p:cNvPr id="16" name="Straight Arrow Connector 32"/>
          <p:cNvCxnSpPr/>
          <p:nvPr/>
        </p:nvCxnSpPr>
        <p:spPr>
          <a:xfrm flipV="1">
            <a:off x="513238" y="1323202"/>
            <a:ext cx="391633" cy="367"/>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17" name="Disco magnetico 16"/>
          <p:cNvSpPr/>
          <p:nvPr/>
        </p:nvSpPr>
        <p:spPr>
          <a:xfrm>
            <a:off x="217330" y="1384512"/>
            <a:ext cx="1047435" cy="215792"/>
          </a:xfrm>
          <a:prstGeom prst="flowChartMagneticDisk">
            <a:avLst/>
          </a:prstGeom>
          <a:solidFill>
            <a:schemeClr val="accent4"/>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6319"/>
          </a:p>
        </p:txBody>
      </p:sp>
      <p:sp>
        <p:nvSpPr>
          <p:cNvPr id="18" name="Freccia a destra 17"/>
          <p:cNvSpPr/>
          <p:nvPr/>
        </p:nvSpPr>
        <p:spPr>
          <a:xfrm>
            <a:off x="516634" y="1500100"/>
            <a:ext cx="402701" cy="6999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19" name="TextBox 33"/>
          <p:cNvSpPr txBox="1"/>
          <p:nvPr/>
        </p:nvSpPr>
        <p:spPr>
          <a:xfrm>
            <a:off x="853434" y="1411985"/>
            <a:ext cx="349506" cy="246221"/>
          </a:xfrm>
          <a:prstGeom prst="rect">
            <a:avLst/>
          </a:prstGeom>
          <a:noFill/>
        </p:spPr>
        <p:txBody>
          <a:bodyPr wrap="square" rtlCol="0">
            <a:spAutoFit/>
          </a:bodyPr>
          <a:lstStyle/>
          <a:p>
            <a:r>
              <a:rPr lang="sv-SE" sz="1000" b="1" dirty="0">
                <a:solidFill>
                  <a:srgbClr val="FF0000"/>
                </a:solidFill>
                <a:latin typeface="Comic Sans MS" panose="030F0702030302020204" pitchFamily="66" charset="0"/>
                <a:cs typeface="Times New Roman" pitchFamily="18" charset="0"/>
              </a:rPr>
              <a:t>M</a:t>
            </a:r>
          </a:p>
        </p:txBody>
      </p:sp>
      <p:sp>
        <p:nvSpPr>
          <p:cNvPr id="20" name="Freccia in su 19"/>
          <p:cNvSpPr/>
          <p:nvPr/>
        </p:nvSpPr>
        <p:spPr>
          <a:xfrm>
            <a:off x="638760" y="1696549"/>
            <a:ext cx="112795" cy="219194"/>
          </a:xfrm>
          <a:prstGeom prst="up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21" name="TextBox 33"/>
          <p:cNvSpPr txBox="1"/>
          <p:nvPr/>
        </p:nvSpPr>
        <p:spPr>
          <a:xfrm>
            <a:off x="717984" y="1718987"/>
            <a:ext cx="1301776" cy="246221"/>
          </a:xfrm>
          <a:prstGeom prst="rect">
            <a:avLst/>
          </a:prstGeom>
          <a:noFill/>
        </p:spPr>
        <p:txBody>
          <a:bodyPr wrap="square" rtlCol="0">
            <a:spAutoFit/>
          </a:bodyPr>
          <a:lstStyle/>
          <a:p>
            <a:r>
              <a:rPr lang="sv-SE" sz="1000" b="1" dirty="0" smtClean="0">
                <a:latin typeface="Comic Sans MS" panose="030F0702030302020204" pitchFamily="66" charset="0"/>
                <a:cs typeface="Times New Roman" pitchFamily="18" charset="0"/>
              </a:rPr>
              <a:t>J=1.55x10</a:t>
            </a:r>
            <a:r>
              <a:rPr lang="sv-SE" sz="1000" b="1" baseline="30000" dirty="0" smtClean="0">
                <a:latin typeface="Comic Sans MS" panose="030F0702030302020204" pitchFamily="66" charset="0"/>
                <a:cs typeface="Times New Roman" pitchFamily="18" charset="0"/>
              </a:rPr>
              <a:t>11</a:t>
            </a:r>
            <a:r>
              <a:rPr lang="sv-SE" sz="1000" b="1" dirty="0" smtClean="0">
                <a:latin typeface="Comic Sans MS" panose="030F0702030302020204" pitchFamily="66" charset="0"/>
                <a:cs typeface="Times New Roman" pitchFamily="18" charset="0"/>
              </a:rPr>
              <a:t>A/m</a:t>
            </a:r>
            <a:r>
              <a:rPr lang="sv-SE" sz="1000" b="1" baseline="30000" dirty="0" smtClean="0">
                <a:latin typeface="Comic Sans MS" panose="030F0702030302020204" pitchFamily="66" charset="0"/>
                <a:cs typeface="Times New Roman" pitchFamily="18" charset="0"/>
              </a:rPr>
              <a:t>2</a:t>
            </a:r>
            <a:endParaRPr lang="sv-SE" sz="1000" b="1" baseline="30000" dirty="0">
              <a:latin typeface="Comic Sans MS" panose="030F0702030302020204" pitchFamily="66" charset="0"/>
              <a:cs typeface="Times New Roman" pitchFamily="18" charset="0"/>
            </a:endParaRPr>
          </a:p>
        </p:txBody>
      </p:sp>
      <p:grpSp>
        <p:nvGrpSpPr>
          <p:cNvPr id="22" name="Group 31"/>
          <p:cNvGrpSpPr/>
          <p:nvPr/>
        </p:nvGrpSpPr>
        <p:grpSpPr>
          <a:xfrm>
            <a:off x="4666028" y="1303719"/>
            <a:ext cx="525370" cy="586349"/>
            <a:chOff x="1000100" y="808714"/>
            <a:chExt cx="1420030" cy="1678576"/>
          </a:xfrm>
        </p:grpSpPr>
        <p:cxnSp>
          <p:nvCxnSpPr>
            <p:cNvPr id="23" name="Straight Arrow Connector 22"/>
            <p:cNvCxnSpPr/>
            <p:nvPr/>
          </p:nvCxnSpPr>
          <p:spPr>
            <a:xfrm rot="5400000" flipH="1" flipV="1">
              <a:off x="1107257" y="1393017"/>
              <a:ext cx="78581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flipV="1">
              <a:off x="1500166" y="1771858"/>
              <a:ext cx="705650" cy="103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5"/>
            <p:cNvCxnSpPr/>
            <p:nvPr/>
          </p:nvCxnSpPr>
          <p:spPr>
            <a:xfrm rot="5400000">
              <a:off x="1214414" y="1785926"/>
              <a:ext cx="285752"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TextBox 28"/>
            <p:cNvSpPr txBox="1"/>
            <p:nvPr/>
          </p:nvSpPr>
          <p:spPr>
            <a:xfrm>
              <a:off x="1000100" y="2000241"/>
              <a:ext cx="428627" cy="487049"/>
            </a:xfrm>
            <a:prstGeom prst="rect">
              <a:avLst/>
            </a:prstGeom>
            <a:noFill/>
          </p:spPr>
          <p:txBody>
            <a:bodyPr wrap="square" rtlCol="0">
              <a:spAutoFit/>
            </a:bodyPr>
            <a:lstStyle/>
            <a:p>
              <a:r>
                <a:rPr lang="sv-SE" sz="1000" dirty="0">
                  <a:latin typeface="Comic Sans MS" pitchFamily="66" charset="0"/>
                  <a:cs typeface="Times New Roman" pitchFamily="18" charset="0"/>
                </a:rPr>
                <a:t>y</a:t>
              </a:r>
            </a:p>
          </p:txBody>
        </p:sp>
        <p:sp>
          <p:nvSpPr>
            <p:cNvPr id="27" name="TextBox 29"/>
            <p:cNvSpPr txBox="1"/>
            <p:nvPr/>
          </p:nvSpPr>
          <p:spPr>
            <a:xfrm>
              <a:off x="1009890" y="808714"/>
              <a:ext cx="322033" cy="487050"/>
            </a:xfrm>
            <a:prstGeom prst="rect">
              <a:avLst/>
            </a:prstGeom>
            <a:noFill/>
          </p:spPr>
          <p:txBody>
            <a:bodyPr wrap="square" rtlCol="0">
              <a:spAutoFit/>
            </a:bodyPr>
            <a:lstStyle/>
            <a:p>
              <a:r>
                <a:rPr lang="sv-SE" sz="1000" dirty="0">
                  <a:latin typeface="Comic Sans MS" pitchFamily="66" charset="0"/>
                  <a:cs typeface="Times New Roman" pitchFamily="18" charset="0"/>
                </a:rPr>
                <a:t>z</a:t>
              </a:r>
            </a:p>
          </p:txBody>
        </p:sp>
        <p:sp>
          <p:nvSpPr>
            <p:cNvPr id="28" name="TextBox 30"/>
            <p:cNvSpPr txBox="1"/>
            <p:nvPr/>
          </p:nvSpPr>
          <p:spPr>
            <a:xfrm>
              <a:off x="1991502" y="1611807"/>
              <a:ext cx="428628" cy="487050"/>
            </a:xfrm>
            <a:prstGeom prst="rect">
              <a:avLst/>
            </a:prstGeom>
            <a:noFill/>
          </p:spPr>
          <p:txBody>
            <a:bodyPr wrap="square" rtlCol="0">
              <a:spAutoFit/>
            </a:bodyPr>
            <a:lstStyle/>
            <a:p>
              <a:r>
                <a:rPr lang="sv-SE" sz="1000" dirty="0">
                  <a:latin typeface="Comic Sans MS" pitchFamily="66" charset="0"/>
                  <a:cs typeface="Times New Roman" pitchFamily="18" charset="0"/>
                </a:rPr>
                <a:t>x</a:t>
              </a:r>
            </a:p>
          </p:txBody>
        </p:sp>
      </p:grpSp>
      <p:cxnSp>
        <p:nvCxnSpPr>
          <p:cNvPr id="29" name="Straight Arrow Connector 32"/>
          <p:cNvCxnSpPr/>
          <p:nvPr/>
        </p:nvCxnSpPr>
        <p:spPr>
          <a:xfrm flipV="1">
            <a:off x="6171817" y="1179033"/>
            <a:ext cx="0" cy="494881"/>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0" name="Disco magnetico 29"/>
          <p:cNvSpPr/>
          <p:nvPr/>
        </p:nvSpPr>
        <p:spPr>
          <a:xfrm>
            <a:off x="4927011" y="1380668"/>
            <a:ext cx="1145835" cy="203582"/>
          </a:xfrm>
          <a:prstGeom prst="flowChartMagneticDisk">
            <a:avLst/>
          </a:prstGeom>
          <a:solidFill>
            <a:schemeClr val="accent4"/>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6319"/>
          </a:p>
        </p:txBody>
      </p:sp>
      <p:sp>
        <p:nvSpPr>
          <p:cNvPr id="31" name="Freccia a destra 30"/>
          <p:cNvSpPr/>
          <p:nvPr/>
        </p:nvSpPr>
        <p:spPr>
          <a:xfrm rot="16200000">
            <a:off x="5342499" y="1313336"/>
            <a:ext cx="314859" cy="13466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32" name="TextBox 33"/>
          <p:cNvSpPr txBox="1"/>
          <p:nvPr/>
        </p:nvSpPr>
        <p:spPr>
          <a:xfrm>
            <a:off x="5486907" y="1055392"/>
            <a:ext cx="349506" cy="246221"/>
          </a:xfrm>
          <a:prstGeom prst="rect">
            <a:avLst/>
          </a:prstGeom>
          <a:noFill/>
        </p:spPr>
        <p:txBody>
          <a:bodyPr wrap="square" rtlCol="0">
            <a:spAutoFit/>
          </a:bodyPr>
          <a:lstStyle/>
          <a:p>
            <a:r>
              <a:rPr lang="sv-SE" sz="1000" b="1" dirty="0">
                <a:solidFill>
                  <a:srgbClr val="FF0000"/>
                </a:solidFill>
                <a:latin typeface="Comic Sans MS" panose="030F0702030302020204" pitchFamily="66" charset="0"/>
                <a:cs typeface="Times New Roman" pitchFamily="18" charset="0"/>
              </a:rPr>
              <a:t>M</a:t>
            </a:r>
          </a:p>
        </p:txBody>
      </p:sp>
      <p:sp>
        <p:nvSpPr>
          <p:cNvPr id="33" name="Freccia in su 32"/>
          <p:cNvSpPr/>
          <p:nvPr/>
        </p:nvSpPr>
        <p:spPr>
          <a:xfrm>
            <a:off x="5417063" y="1673157"/>
            <a:ext cx="143132" cy="236026"/>
          </a:xfrm>
          <a:prstGeom prst="up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34" name="TextBox 33"/>
          <p:cNvSpPr txBox="1"/>
          <p:nvPr/>
        </p:nvSpPr>
        <p:spPr>
          <a:xfrm>
            <a:off x="5522733" y="1692324"/>
            <a:ext cx="332805" cy="246221"/>
          </a:xfrm>
          <a:prstGeom prst="rect">
            <a:avLst/>
          </a:prstGeom>
          <a:noFill/>
        </p:spPr>
        <p:txBody>
          <a:bodyPr wrap="square" rtlCol="0">
            <a:spAutoFit/>
          </a:bodyPr>
          <a:lstStyle/>
          <a:p>
            <a:r>
              <a:rPr lang="sv-SE" sz="1000" b="1" dirty="0">
                <a:latin typeface="Comic Sans MS" panose="030F0702030302020204" pitchFamily="66" charset="0"/>
                <a:cs typeface="Times New Roman" pitchFamily="18" charset="0"/>
              </a:rPr>
              <a:t>J</a:t>
            </a:r>
          </a:p>
        </p:txBody>
      </p:sp>
      <p:sp>
        <p:nvSpPr>
          <p:cNvPr id="36" name="TextBox 31"/>
          <p:cNvSpPr txBox="1"/>
          <p:nvPr/>
        </p:nvSpPr>
        <p:spPr>
          <a:xfrm>
            <a:off x="6076236" y="975656"/>
            <a:ext cx="818373" cy="246077"/>
          </a:xfrm>
          <a:prstGeom prst="rect">
            <a:avLst/>
          </a:prstGeom>
          <a:noFill/>
        </p:spPr>
        <p:txBody>
          <a:bodyPr wrap="square" rtlCol="0">
            <a:spAutoFit/>
          </a:bodyPr>
          <a:lstStyle/>
          <a:p>
            <a:r>
              <a:rPr lang="el-GR" sz="1000" b="1" dirty="0">
                <a:solidFill>
                  <a:schemeClr val="accent1"/>
                </a:solidFill>
                <a:latin typeface="Comic Sans MS" pitchFamily="66" charset="0"/>
                <a:cs typeface="Times New Roman" pitchFamily="18" charset="0"/>
              </a:rPr>
              <a:t>μ</a:t>
            </a:r>
            <a:r>
              <a:rPr lang="sv-SE" sz="1000" b="1" baseline="-25000" dirty="0">
                <a:solidFill>
                  <a:schemeClr val="accent1"/>
                </a:solidFill>
                <a:latin typeface="Comic Sans MS" pitchFamily="66" charset="0"/>
                <a:cs typeface="Times New Roman" pitchFamily="18" charset="0"/>
              </a:rPr>
              <a:t>0</a:t>
            </a:r>
            <a:r>
              <a:rPr lang="sv-SE" sz="1000" b="1" dirty="0">
                <a:solidFill>
                  <a:schemeClr val="accent1"/>
                </a:solidFill>
                <a:latin typeface="Comic Sans MS" pitchFamily="66" charset="0"/>
                <a:cs typeface="Times New Roman" pitchFamily="18" charset="0"/>
              </a:rPr>
              <a:t>H = 1 T</a:t>
            </a:r>
          </a:p>
        </p:txBody>
      </p:sp>
      <p:pic>
        <p:nvPicPr>
          <p:cNvPr id="37" name="Immagin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464" y="2503559"/>
            <a:ext cx="4043444" cy="3422100"/>
          </a:xfrm>
          <a:prstGeom prst="rect">
            <a:avLst/>
          </a:prstGeom>
          <a:ln w="12700">
            <a:noFill/>
          </a:ln>
        </p:spPr>
      </p:pic>
      <p:sp>
        <p:nvSpPr>
          <p:cNvPr id="38" name="CasellaDiTesto 37"/>
          <p:cNvSpPr txBox="1"/>
          <p:nvPr/>
        </p:nvSpPr>
        <p:spPr>
          <a:xfrm>
            <a:off x="919335" y="2375916"/>
            <a:ext cx="784888" cy="215444"/>
          </a:xfrm>
          <a:prstGeom prst="rect">
            <a:avLst/>
          </a:prstGeom>
          <a:noFill/>
          <a:ln w="12700" cmpd="sng">
            <a:solidFill>
              <a:schemeClr val="tx1"/>
            </a:solidFill>
          </a:ln>
        </p:spPr>
        <p:txBody>
          <a:bodyPr wrap="square" rtlCol="0">
            <a:spAutoFit/>
          </a:bodyPr>
          <a:lstStyle/>
          <a:p>
            <a:r>
              <a:rPr lang="it-IT" sz="800" b="1" dirty="0">
                <a:latin typeface="Comic Sans MS" panose="030F0702030302020204" pitchFamily="66" charset="0"/>
              </a:rPr>
              <a:t>D = 100 nm</a:t>
            </a:r>
            <a:endParaRPr lang="en-GB" sz="800" b="1" dirty="0">
              <a:latin typeface="Comic Sans MS" panose="030F0702030302020204" pitchFamily="66" charset="0"/>
            </a:endParaRPr>
          </a:p>
        </p:txBody>
      </p:sp>
      <p:sp>
        <p:nvSpPr>
          <p:cNvPr id="39" name="CasellaDiTesto 38"/>
          <p:cNvSpPr txBox="1"/>
          <p:nvPr/>
        </p:nvSpPr>
        <p:spPr>
          <a:xfrm>
            <a:off x="2968238" y="2372077"/>
            <a:ext cx="802340" cy="215444"/>
          </a:xfrm>
          <a:prstGeom prst="rect">
            <a:avLst/>
          </a:prstGeom>
          <a:noFill/>
          <a:ln w="12700" cmpd="sng">
            <a:solidFill>
              <a:schemeClr val="tx1"/>
            </a:solidFill>
          </a:ln>
        </p:spPr>
        <p:txBody>
          <a:bodyPr wrap="square" rtlCol="0">
            <a:spAutoFit/>
          </a:bodyPr>
          <a:lstStyle/>
          <a:p>
            <a:r>
              <a:rPr lang="it-IT" sz="800" b="1" dirty="0">
                <a:latin typeface="Comic Sans MS" panose="030F0702030302020204" pitchFamily="66" charset="0"/>
              </a:rPr>
              <a:t>D = 300 nm</a:t>
            </a:r>
            <a:endParaRPr lang="en-GB" sz="800" b="1" dirty="0">
              <a:latin typeface="Comic Sans MS" panose="030F0702030302020204" pitchFamily="66" charset="0"/>
            </a:endParaRPr>
          </a:p>
        </p:txBody>
      </p:sp>
      <p:pic>
        <p:nvPicPr>
          <p:cNvPr id="40" name="Immagin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0154" y="2452297"/>
            <a:ext cx="3431816" cy="4323600"/>
          </a:xfrm>
          <a:prstGeom prst="rect">
            <a:avLst/>
          </a:prstGeom>
        </p:spPr>
      </p:pic>
      <p:sp>
        <p:nvSpPr>
          <p:cNvPr id="43" name="Titolo 1"/>
          <p:cNvSpPr>
            <a:spLocks noGrp="1"/>
          </p:cNvSpPr>
          <p:nvPr>
            <p:ph type="title"/>
          </p:nvPr>
        </p:nvSpPr>
        <p:spPr>
          <a:xfrm>
            <a:off x="-115844" y="41987"/>
            <a:ext cx="9238128" cy="577621"/>
          </a:xfrm>
        </p:spPr>
        <p:txBody>
          <a:bodyPr>
            <a:normAutofit fontScale="90000"/>
          </a:bodyPr>
          <a:lstStyle/>
          <a:p>
            <a:pPr algn="ctr"/>
            <a:r>
              <a:rPr lang="it-IT" dirty="0" smtClean="0"/>
              <a:t>My </a:t>
            </a:r>
            <a:r>
              <a:rPr lang="it-IT" dirty="0" err="1" smtClean="0"/>
              <a:t>past</a:t>
            </a:r>
            <a:r>
              <a:rPr lang="it-IT" dirty="0" smtClean="0"/>
              <a:t> work…….Nano-Pillar </a:t>
            </a:r>
            <a:endParaRPr lang="en-GB" dirty="0"/>
          </a:p>
        </p:txBody>
      </p:sp>
      <mc:AlternateContent xmlns:mc="http://schemas.openxmlformats.org/markup-compatibility/2006" xmlns:a14="http://schemas.microsoft.com/office/drawing/2010/main">
        <mc:Choice Requires="a14">
          <p:sp>
            <p:nvSpPr>
              <p:cNvPr id="45" name="TextBox 27"/>
              <p:cNvSpPr txBox="1"/>
              <p:nvPr/>
            </p:nvSpPr>
            <p:spPr>
              <a:xfrm>
                <a:off x="2391541" y="771391"/>
                <a:ext cx="2192199" cy="646331"/>
              </a:xfrm>
              <a:prstGeom prst="rect">
                <a:avLst/>
              </a:prstGeom>
              <a:noFill/>
            </p:spPr>
            <p:txBody>
              <a:bodyPr wrap="square" rtlCol="0">
                <a:spAutoFit/>
              </a:bodyPr>
              <a:lstStyle/>
              <a:p>
                <a:r>
                  <a:rPr lang="sv-SE" sz="1200" b="1" dirty="0">
                    <a:latin typeface="Comic Sans MS" pitchFamily="66" charset="0"/>
                    <a:cs typeface="Times New Roman" pitchFamily="18" charset="0"/>
                  </a:rPr>
                  <a:t>Mode classification (n,m):</a:t>
                </a:r>
              </a:p>
              <a:p>
                <a:pPr marL="288379" indent="-288379">
                  <a:buFont typeface="Arial" panose="020B0604020202020204" pitchFamily="34" charset="0"/>
                  <a:buChar char="•"/>
                </a:pPr>
                <a:r>
                  <a:rPr lang="sv-SE" sz="1200" i="1" dirty="0">
                    <a:latin typeface="Comic Sans MS" pitchFamily="66" charset="0"/>
                    <a:cs typeface="Times New Roman" pitchFamily="18" charset="0"/>
                  </a:rPr>
                  <a:t>n</a:t>
                </a:r>
                <a:r>
                  <a:rPr lang="sv-SE" sz="1200" dirty="0">
                    <a:latin typeface="Comic Sans MS" pitchFamily="66" charset="0"/>
                    <a:cs typeface="Times New Roman" pitchFamily="18" charset="0"/>
                  </a:rPr>
                  <a:t> nodal plane </a:t>
                </a:r>
                <a14:m>
                  <m:oMath xmlns:m="http://schemas.openxmlformats.org/officeDocument/2006/math">
                    <m:r>
                      <a:rPr lang="it-IT" sz="1200">
                        <a:latin typeface="Cambria Math" panose="02040503050406030204" pitchFamily="18" charset="0"/>
                        <a:ea typeface="Cambria Math" panose="02040503050406030204" pitchFamily="18" charset="0"/>
                        <a:cs typeface="Times New Roman" pitchFamily="18" charset="0"/>
                      </a:rPr>
                      <m:t> </m:t>
                    </m:r>
                    <m:r>
                      <a:rPr lang="sv-SE" sz="1200" i="1">
                        <a:latin typeface="Cambria Math" panose="02040503050406030204" pitchFamily="18" charset="0"/>
                        <a:ea typeface="Cambria Math" panose="02040503050406030204" pitchFamily="18" charset="0"/>
                        <a:cs typeface="Times New Roman" pitchFamily="18" charset="0"/>
                      </a:rPr>
                      <m:t>⊥</m:t>
                    </m:r>
                  </m:oMath>
                </a14:m>
                <a:r>
                  <a:rPr lang="sv-SE" sz="1200" dirty="0">
                    <a:latin typeface="Comic Sans MS" pitchFamily="66" charset="0"/>
                    <a:cs typeface="Times New Roman" pitchFamily="18" charset="0"/>
                  </a:rPr>
                  <a:t> to H</a:t>
                </a:r>
              </a:p>
              <a:p>
                <a:pPr marL="288379" indent="-288379">
                  <a:buFont typeface="Arial" panose="020B0604020202020204" pitchFamily="34" charset="0"/>
                  <a:buChar char="•"/>
                </a:pPr>
                <a:r>
                  <a:rPr lang="sv-SE" sz="1200" i="1" dirty="0">
                    <a:latin typeface="Comic Sans MS" pitchFamily="66" charset="0"/>
                    <a:cs typeface="Times New Roman" pitchFamily="18" charset="0"/>
                  </a:rPr>
                  <a:t>m</a:t>
                </a:r>
                <a:r>
                  <a:rPr lang="sv-SE" sz="1200" dirty="0">
                    <a:latin typeface="Comic Sans MS" pitchFamily="66" charset="0"/>
                    <a:cs typeface="Times New Roman" pitchFamily="18" charset="0"/>
                  </a:rPr>
                  <a:t> nodal plane </a:t>
                </a:r>
                <a14:m>
                  <m:oMath xmlns:m="http://schemas.openxmlformats.org/officeDocument/2006/math">
                    <m:r>
                      <a:rPr lang="sv-SE" sz="1200" i="1">
                        <a:latin typeface="Cambria Math" panose="02040503050406030204" pitchFamily="18" charset="0"/>
                        <a:ea typeface="Cambria Math" panose="02040503050406030204" pitchFamily="18" charset="0"/>
                        <a:cs typeface="Times New Roman" pitchFamily="18" charset="0"/>
                      </a:rPr>
                      <m:t>∥</m:t>
                    </m:r>
                  </m:oMath>
                </a14:m>
                <a:r>
                  <a:rPr lang="sv-SE" sz="1200" dirty="0">
                    <a:latin typeface="Comic Sans MS" pitchFamily="66" charset="0"/>
                    <a:cs typeface="Times New Roman" pitchFamily="18" charset="0"/>
                  </a:rPr>
                  <a:t> to H</a:t>
                </a:r>
              </a:p>
            </p:txBody>
          </p:sp>
        </mc:Choice>
        <mc:Fallback xmlns="">
          <p:sp>
            <p:nvSpPr>
              <p:cNvPr id="45" name="TextBox 27"/>
              <p:cNvSpPr txBox="1">
                <a:spLocks noRot="1" noChangeAspect="1" noMove="1" noResize="1" noEditPoints="1" noAdjustHandles="1" noChangeArrowheads="1" noChangeShapeType="1" noTextEdit="1"/>
              </p:cNvSpPr>
              <p:nvPr/>
            </p:nvSpPr>
            <p:spPr>
              <a:xfrm>
                <a:off x="2391541" y="771391"/>
                <a:ext cx="2192199" cy="646331"/>
              </a:xfrm>
              <a:prstGeom prst="rect">
                <a:avLst/>
              </a:prstGeom>
              <a:blipFill rotWithShape="0">
                <a:blip r:embed="rId5"/>
                <a:stretch>
                  <a:fillRect t="-943" b="-6604"/>
                </a:stretch>
              </a:blipFill>
            </p:spPr>
            <p:txBody>
              <a:bodyPr/>
              <a:lstStyle/>
              <a:p>
                <a:r>
                  <a:rPr lang="en-GB">
                    <a:noFill/>
                  </a:rPr>
                  <a:t> </a:t>
                </a:r>
              </a:p>
            </p:txBody>
          </p:sp>
        </mc:Fallback>
      </mc:AlternateContent>
      <p:sp>
        <p:nvSpPr>
          <p:cNvPr id="46" name="Ovale 45"/>
          <p:cNvSpPr/>
          <p:nvPr/>
        </p:nvSpPr>
        <p:spPr>
          <a:xfrm>
            <a:off x="3045710" y="1578110"/>
            <a:ext cx="653930" cy="494051"/>
          </a:xfrm>
          <a:prstGeom prst="ellipse">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cxnSp>
        <p:nvCxnSpPr>
          <p:cNvPr id="47" name="Connettore 1 46"/>
          <p:cNvCxnSpPr/>
          <p:nvPr/>
        </p:nvCxnSpPr>
        <p:spPr>
          <a:xfrm>
            <a:off x="2933416" y="1814539"/>
            <a:ext cx="893623" cy="1059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V="1">
            <a:off x="3372675" y="1486815"/>
            <a:ext cx="0" cy="70314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Freccia a destra 48"/>
          <p:cNvSpPr/>
          <p:nvPr/>
        </p:nvSpPr>
        <p:spPr>
          <a:xfrm>
            <a:off x="3250914" y="1934657"/>
            <a:ext cx="237042" cy="628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50" name="TextBox 33"/>
          <p:cNvSpPr txBox="1"/>
          <p:nvPr/>
        </p:nvSpPr>
        <p:spPr>
          <a:xfrm>
            <a:off x="3414607" y="1816776"/>
            <a:ext cx="235478" cy="246221"/>
          </a:xfrm>
          <a:prstGeom prst="rect">
            <a:avLst/>
          </a:prstGeom>
          <a:noFill/>
        </p:spPr>
        <p:txBody>
          <a:bodyPr wrap="square" rtlCol="0">
            <a:spAutoFit/>
          </a:bodyPr>
          <a:lstStyle/>
          <a:p>
            <a:r>
              <a:rPr lang="sv-SE" sz="1000" b="1" dirty="0">
                <a:solidFill>
                  <a:srgbClr val="FF0000"/>
                </a:solidFill>
                <a:latin typeface="Comic Sans MS" panose="030F0702030302020204" pitchFamily="66" charset="0"/>
                <a:cs typeface="Times New Roman" pitchFamily="18" charset="0"/>
              </a:rPr>
              <a:t>H</a:t>
            </a:r>
          </a:p>
        </p:txBody>
      </p:sp>
      <p:sp>
        <p:nvSpPr>
          <p:cNvPr id="51" name="TextBox 33"/>
          <p:cNvSpPr txBox="1"/>
          <p:nvPr/>
        </p:nvSpPr>
        <p:spPr>
          <a:xfrm>
            <a:off x="3352302" y="1322634"/>
            <a:ext cx="173334" cy="307777"/>
          </a:xfrm>
          <a:prstGeom prst="rect">
            <a:avLst/>
          </a:prstGeom>
          <a:noFill/>
        </p:spPr>
        <p:txBody>
          <a:bodyPr wrap="square" rtlCol="0">
            <a:spAutoFit/>
          </a:bodyPr>
          <a:lstStyle/>
          <a:p>
            <a:r>
              <a:rPr lang="sv-SE" sz="1400" b="1" i="1" dirty="0">
                <a:latin typeface="Comic Sans MS" panose="030F0702030302020204" pitchFamily="66" charset="0"/>
                <a:cs typeface="Times New Roman" pitchFamily="18" charset="0"/>
              </a:rPr>
              <a:t>n</a:t>
            </a:r>
          </a:p>
        </p:txBody>
      </p:sp>
      <p:sp>
        <p:nvSpPr>
          <p:cNvPr id="52" name="TextBox 33"/>
          <p:cNvSpPr txBox="1"/>
          <p:nvPr/>
        </p:nvSpPr>
        <p:spPr>
          <a:xfrm>
            <a:off x="3655242" y="1581081"/>
            <a:ext cx="173334" cy="307777"/>
          </a:xfrm>
          <a:prstGeom prst="rect">
            <a:avLst/>
          </a:prstGeom>
          <a:noFill/>
        </p:spPr>
        <p:txBody>
          <a:bodyPr wrap="square" rtlCol="0">
            <a:spAutoFit/>
          </a:bodyPr>
          <a:lstStyle/>
          <a:p>
            <a:r>
              <a:rPr lang="sv-SE" sz="1400" b="1" i="1" dirty="0">
                <a:latin typeface="Comic Sans MS" panose="030F0702030302020204" pitchFamily="66" charset="0"/>
                <a:cs typeface="Times New Roman" pitchFamily="18" charset="0"/>
              </a:rPr>
              <a:t>m</a:t>
            </a:r>
          </a:p>
        </p:txBody>
      </p:sp>
      <p:cxnSp>
        <p:nvCxnSpPr>
          <p:cNvPr id="53" name="Straight Arrow Connector 22"/>
          <p:cNvCxnSpPr/>
          <p:nvPr/>
        </p:nvCxnSpPr>
        <p:spPr>
          <a:xfrm flipH="1" flipV="1">
            <a:off x="2985324" y="1943090"/>
            <a:ext cx="5048" cy="2083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4" name="Straight Arrow Connector 23"/>
          <p:cNvCxnSpPr/>
          <p:nvPr/>
        </p:nvCxnSpPr>
        <p:spPr>
          <a:xfrm>
            <a:off x="2988408" y="2146422"/>
            <a:ext cx="224523"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5" name="TextBox 29"/>
          <p:cNvSpPr txBox="1"/>
          <p:nvPr/>
        </p:nvSpPr>
        <p:spPr>
          <a:xfrm>
            <a:off x="2815764" y="1837142"/>
            <a:ext cx="116561" cy="246221"/>
          </a:xfrm>
          <a:prstGeom prst="rect">
            <a:avLst/>
          </a:prstGeom>
          <a:noFill/>
        </p:spPr>
        <p:txBody>
          <a:bodyPr wrap="square" rtlCol="0">
            <a:spAutoFit/>
          </a:bodyPr>
          <a:lstStyle/>
          <a:p>
            <a:r>
              <a:rPr lang="sv-SE" sz="1000" dirty="0">
                <a:latin typeface="Comic Sans MS" pitchFamily="66" charset="0"/>
                <a:cs typeface="Times New Roman" pitchFamily="18" charset="0"/>
              </a:rPr>
              <a:t>y</a:t>
            </a:r>
          </a:p>
        </p:txBody>
      </p:sp>
      <p:sp>
        <p:nvSpPr>
          <p:cNvPr id="56" name="TextBox 30"/>
          <p:cNvSpPr txBox="1"/>
          <p:nvPr/>
        </p:nvSpPr>
        <p:spPr>
          <a:xfrm>
            <a:off x="3152587" y="2021674"/>
            <a:ext cx="155143" cy="246221"/>
          </a:xfrm>
          <a:prstGeom prst="rect">
            <a:avLst/>
          </a:prstGeom>
          <a:noFill/>
        </p:spPr>
        <p:txBody>
          <a:bodyPr wrap="square" rtlCol="0">
            <a:spAutoFit/>
          </a:bodyPr>
          <a:lstStyle/>
          <a:p>
            <a:r>
              <a:rPr lang="sv-SE" sz="1000" dirty="0">
                <a:latin typeface="Comic Sans MS" pitchFamily="66" charset="0"/>
                <a:cs typeface="Times New Roman" pitchFamily="18" charset="0"/>
              </a:rPr>
              <a:t>x</a:t>
            </a:r>
          </a:p>
        </p:txBody>
      </p:sp>
      <p:sp>
        <p:nvSpPr>
          <p:cNvPr id="90" name="TextBox 27"/>
          <p:cNvSpPr txBox="1"/>
          <p:nvPr/>
        </p:nvSpPr>
        <p:spPr>
          <a:xfrm>
            <a:off x="7067833" y="831524"/>
            <a:ext cx="2112562" cy="646331"/>
          </a:xfrm>
          <a:prstGeom prst="rect">
            <a:avLst/>
          </a:prstGeom>
          <a:noFill/>
        </p:spPr>
        <p:txBody>
          <a:bodyPr wrap="square" rtlCol="0">
            <a:spAutoFit/>
          </a:bodyPr>
          <a:lstStyle/>
          <a:p>
            <a:r>
              <a:rPr lang="sv-SE" sz="1200" b="1" dirty="0">
                <a:latin typeface="Comic Sans MS" pitchFamily="66" charset="0"/>
                <a:cs typeface="Times New Roman" pitchFamily="18" charset="0"/>
              </a:rPr>
              <a:t>Mode classification (n,m):</a:t>
            </a:r>
          </a:p>
          <a:p>
            <a:pPr marL="288379" indent="-288379">
              <a:buFont typeface="Arial" panose="020B0604020202020204" pitchFamily="34" charset="0"/>
              <a:buChar char="•"/>
            </a:pPr>
            <a:r>
              <a:rPr lang="sv-SE" sz="1200" i="1" dirty="0">
                <a:latin typeface="Comic Sans MS" pitchFamily="66" charset="0"/>
                <a:cs typeface="Times New Roman" pitchFamily="18" charset="0"/>
              </a:rPr>
              <a:t>r</a:t>
            </a:r>
            <a:r>
              <a:rPr lang="sv-SE" sz="1200" i="1" dirty="0" smtClean="0">
                <a:latin typeface="Comic Sans MS" pitchFamily="66" charset="0"/>
                <a:cs typeface="Times New Roman" pitchFamily="18" charset="0"/>
              </a:rPr>
              <a:t> </a:t>
            </a:r>
            <a:r>
              <a:rPr lang="sv-SE" sz="1200" dirty="0">
                <a:latin typeface="Comic Sans MS" pitchFamily="66" charset="0"/>
                <a:cs typeface="Times New Roman" pitchFamily="18" charset="0"/>
              </a:rPr>
              <a:t>radial node</a:t>
            </a:r>
          </a:p>
          <a:p>
            <a:pPr marL="288379" indent="-288379">
              <a:buFont typeface="Arial" panose="020B0604020202020204" pitchFamily="34" charset="0"/>
              <a:buChar char="•"/>
            </a:pPr>
            <a:r>
              <a:rPr lang="sv-SE" sz="1200" i="1" dirty="0" smtClean="0">
                <a:latin typeface="Comic Sans MS" pitchFamily="66" charset="0"/>
                <a:cs typeface="Times New Roman" pitchFamily="18" charset="0"/>
              </a:rPr>
              <a:t>l</a:t>
            </a:r>
            <a:r>
              <a:rPr lang="sv-SE" sz="1200" dirty="0" smtClean="0">
                <a:latin typeface="Comic Sans MS" pitchFamily="66" charset="0"/>
                <a:cs typeface="Times New Roman" pitchFamily="18" charset="0"/>
              </a:rPr>
              <a:t> </a:t>
            </a:r>
            <a:r>
              <a:rPr lang="sv-SE" sz="1200" dirty="0">
                <a:latin typeface="Comic Sans MS" pitchFamily="66" charset="0"/>
                <a:cs typeface="Times New Roman" pitchFamily="18" charset="0"/>
              </a:rPr>
              <a:t>azimuthal node</a:t>
            </a:r>
          </a:p>
        </p:txBody>
      </p:sp>
      <p:sp>
        <p:nvSpPr>
          <p:cNvPr id="91" name="Ovale 90"/>
          <p:cNvSpPr/>
          <p:nvPr/>
        </p:nvSpPr>
        <p:spPr>
          <a:xfrm>
            <a:off x="7634857" y="1554623"/>
            <a:ext cx="672573" cy="548363"/>
          </a:xfrm>
          <a:prstGeom prst="ellips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sp>
        <p:nvSpPr>
          <p:cNvPr id="93" name="TextBox 33"/>
          <p:cNvSpPr txBox="1"/>
          <p:nvPr/>
        </p:nvSpPr>
        <p:spPr>
          <a:xfrm>
            <a:off x="7938849" y="1343179"/>
            <a:ext cx="233881" cy="276999"/>
          </a:xfrm>
          <a:prstGeom prst="rect">
            <a:avLst/>
          </a:prstGeom>
          <a:noFill/>
        </p:spPr>
        <p:txBody>
          <a:bodyPr wrap="square" rtlCol="0">
            <a:spAutoFit/>
          </a:bodyPr>
          <a:lstStyle/>
          <a:p>
            <a:r>
              <a:rPr lang="sv-SE" sz="1200" b="1" i="1" dirty="0">
                <a:latin typeface="Comic Sans MS" panose="030F0702030302020204" pitchFamily="66" charset="0"/>
                <a:cs typeface="Times New Roman" pitchFamily="18" charset="0"/>
              </a:rPr>
              <a:t>l</a:t>
            </a:r>
          </a:p>
        </p:txBody>
      </p:sp>
      <p:sp>
        <p:nvSpPr>
          <p:cNvPr id="94" name="Arco 93"/>
          <p:cNvSpPr/>
          <p:nvPr/>
        </p:nvSpPr>
        <p:spPr>
          <a:xfrm>
            <a:off x="7684820" y="1596869"/>
            <a:ext cx="575230" cy="459916"/>
          </a:xfrm>
          <a:prstGeom prst="arc">
            <a:avLst>
              <a:gd name="adj1" fmla="val 16200000"/>
              <a:gd name="adj2" fmla="val 16192015"/>
            </a:avLst>
          </a:prstGeom>
          <a:noFill/>
          <a:ln w="127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6319"/>
          </a:p>
        </p:txBody>
      </p:sp>
      <p:sp>
        <p:nvSpPr>
          <p:cNvPr id="95" name="TextBox 33"/>
          <p:cNvSpPr txBox="1"/>
          <p:nvPr/>
        </p:nvSpPr>
        <p:spPr>
          <a:xfrm>
            <a:off x="8018016" y="1713573"/>
            <a:ext cx="140335" cy="276999"/>
          </a:xfrm>
          <a:prstGeom prst="rect">
            <a:avLst/>
          </a:prstGeom>
          <a:noFill/>
        </p:spPr>
        <p:txBody>
          <a:bodyPr wrap="square" rtlCol="0">
            <a:spAutoFit/>
          </a:bodyPr>
          <a:lstStyle/>
          <a:p>
            <a:r>
              <a:rPr lang="sv-SE" sz="1200" b="1" i="1" dirty="0" smtClean="0">
                <a:latin typeface="Comic Sans MS" panose="030F0702030302020204" pitchFamily="66" charset="0"/>
                <a:cs typeface="Times New Roman" pitchFamily="18" charset="0"/>
              </a:rPr>
              <a:t>r</a:t>
            </a:r>
            <a:endParaRPr lang="sv-SE" sz="1200" b="1" i="1" dirty="0">
              <a:latin typeface="Comic Sans MS" panose="030F0702030302020204" pitchFamily="66" charset="0"/>
              <a:cs typeface="Times New Roman" pitchFamily="18" charset="0"/>
            </a:endParaRPr>
          </a:p>
        </p:txBody>
      </p:sp>
      <p:sp>
        <p:nvSpPr>
          <p:cNvPr id="100" name="TextBox 33"/>
          <p:cNvSpPr txBox="1"/>
          <p:nvPr/>
        </p:nvSpPr>
        <p:spPr>
          <a:xfrm>
            <a:off x="7675779" y="1687744"/>
            <a:ext cx="190648" cy="246221"/>
          </a:xfrm>
          <a:prstGeom prst="rect">
            <a:avLst/>
          </a:prstGeom>
          <a:noFill/>
        </p:spPr>
        <p:txBody>
          <a:bodyPr wrap="square" rtlCol="0">
            <a:spAutoFit/>
          </a:bodyPr>
          <a:lstStyle/>
          <a:p>
            <a:r>
              <a:rPr lang="sv-SE" sz="1000" b="1" dirty="0">
                <a:solidFill>
                  <a:srgbClr val="FF0000"/>
                </a:solidFill>
                <a:latin typeface="Comic Sans MS" panose="030F0702030302020204" pitchFamily="66" charset="0"/>
                <a:cs typeface="Times New Roman" pitchFamily="18" charset="0"/>
              </a:rPr>
              <a:t>H</a:t>
            </a:r>
          </a:p>
        </p:txBody>
      </p:sp>
      <p:sp>
        <p:nvSpPr>
          <p:cNvPr id="101" name="Anello 100"/>
          <p:cNvSpPr/>
          <p:nvPr/>
        </p:nvSpPr>
        <p:spPr>
          <a:xfrm>
            <a:off x="7883889" y="1722392"/>
            <a:ext cx="173493" cy="183927"/>
          </a:xfrm>
          <a:prstGeom prst="donut">
            <a:avLst>
              <a:gd name="adj" fmla="val 1337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solidFill>
                <a:schemeClr val="tx1"/>
              </a:solidFill>
            </a:endParaRPr>
          </a:p>
        </p:txBody>
      </p:sp>
      <p:sp>
        <p:nvSpPr>
          <p:cNvPr id="102" name="Ovale 101"/>
          <p:cNvSpPr/>
          <p:nvPr/>
        </p:nvSpPr>
        <p:spPr>
          <a:xfrm>
            <a:off x="7939163" y="1781191"/>
            <a:ext cx="59588" cy="694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319"/>
          </a:p>
        </p:txBody>
      </p:sp>
      <p:cxnSp>
        <p:nvCxnSpPr>
          <p:cNvPr id="107" name="Connettore 1 106"/>
          <p:cNvCxnSpPr/>
          <p:nvPr/>
        </p:nvCxnSpPr>
        <p:spPr>
          <a:xfrm flipV="1">
            <a:off x="7970977" y="1455392"/>
            <a:ext cx="0" cy="697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Arrow Connector 22"/>
          <p:cNvCxnSpPr/>
          <p:nvPr/>
        </p:nvCxnSpPr>
        <p:spPr>
          <a:xfrm flipH="1" flipV="1">
            <a:off x="7595833" y="1923425"/>
            <a:ext cx="4678" cy="19305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2" name="Straight Arrow Connector 23"/>
          <p:cNvCxnSpPr/>
          <p:nvPr/>
        </p:nvCxnSpPr>
        <p:spPr>
          <a:xfrm>
            <a:off x="7600614" y="2119118"/>
            <a:ext cx="208059"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3" name="TextBox 29"/>
          <p:cNvSpPr txBox="1"/>
          <p:nvPr/>
        </p:nvSpPr>
        <p:spPr>
          <a:xfrm>
            <a:off x="7430362" y="1818866"/>
            <a:ext cx="108013" cy="228165"/>
          </a:xfrm>
          <a:prstGeom prst="rect">
            <a:avLst/>
          </a:prstGeom>
          <a:noFill/>
        </p:spPr>
        <p:txBody>
          <a:bodyPr wrap="square" rtlCol="0">
            <a:spAutoFit/>
          </a:bodyPr>
          <a:lstStyle/>
          <a:p>
            <a:r>
              <a:rPr lang="sv-SE" sz="1000" dirty="0">
                <a:latin typeface="Comic Sans MS" pitchFamily="66" charset="0"/>
                <a:cs typeface="Times New Roman" pitchFamily="18" charset="0"/>
              </a:rPr>
              <a:t>y</a:t>
            </a:r>
          </a:p>
        </p:txBody>
      </p:sp>
      <p:sp>
        <p:nvSpPr>
          <p:cNvPr id="114" name="TextBox 30"/>
          <p:cNvSpPr txBox="1"/>
          <p:nvPr/>
        </p:nvSpPr>
        <p:spPr>
          <a:xfrm>
            <a:off x="7754154" y="2029947"/>
            <a:ext cx="143765" cy="228165"/>
          </a:xfrm>
          <a:prstGeom prst="rect">
            <a:avLst/>
          </a:prstGeom>
          <a:noFill/>
        </p:spPr>
        <p:txBody>
          <a:bodyPr wrap="square" rtlCol="0">
            <a:spAutoFit/>
          </a:bodyPr>
          <a:lstStyle/>
          <a:p>
            <a:r>
              <a:rPr lang="sv-SE" sz="1000" dirty="0">
                <a:latin typeface="Comic Sans MS" pitchFamily="66" charset="0"/>
                <a:cs typeface="Times New Roman" pitchFamily="18" charset="0"/>
              </a:rPr>
              <a:t>x</a:t>
            </a:r>
          </a:p>
        </p:txBody>
      </p:sp>
      <p:sp>
        <p:nvSpPr>
          <p:cNvPr id="115" name="CasellaDiTesto 114"/>
          <p:cNvSpPr txBox="1"/>
          <p:nvPr/>
        </p:nvSpPr>
        <p:spPr>
          <a:xfrm>
            <a:off x="5615093" y="2358630"/>
            <a:ext cx="814366" cy="215444"/>
          </a:xfrm>
          <a:prstGeom prst="rect">
            <a:avLst/>
          </a:prstGeom>
          <a:noFill/>
          <a:ln w="12700" cmpd="sng">
            <a:solidFill>
              <a:schemeClr val="tx1"/>
            </a:solidFill>
          </a:ln>
        </p:spPr>
        <p:txBody>
          <a:bodyPr wrap="square" rtlCol="0">
            <a:spAutoFit/>
          </a:bodyPr>
          <a:lstStyle/>
          <a:p>
            <a:r>
              <a:rPr lang="it-IT" sz="800" b="1" dirty="0">
                <a:latin typeface="Comic Sans MS" panose="030F0702030302020204" pitchFamily="66" charset="0"/>
              </a:rPr>
              <a:t>D = 100 nm</a:t>
            </a:r>
            <a:endParaRPr lang="en-GB" sz="800" b="1" dirty="0">
              <a:latin typeface="Comic Sans MS" panose="030F0702030302020204" pitchFamily="66" charset="0"/>
            </a:endParaRPr>
          </a:p>
        </p:txBody>
      </p:sp>
      <p:sp>
        <p:nvSpPr>
          <p:cNvPr id="116" name="CasellaDiTesto 115"/>
          <p:cNvSpPr txBox="1"/>
          <p:nvPr/>
        </p:nvSpPr>
        <p:spPr>
          <a:xfrm>
            <a:off x="7343188" y="2357320"/>
            <a:ext cx="780926" cy="215444"/>
          </a:xfrm>
          <a:prstGeom prst="rect">
            <a:avLst/>
          </a:prstGeom>
          <a:noFill/>
          <a:ln w="12700" cmpd="sng">
            <a:solidFill>
              <a:schemeClr val="tx1"/>
            </a:solidFill>
          </a:ln>
        </p:spPr>
        <p:txBody>
          <a:bodyPr wrap="square" rtlCol="0">
            <a:spAutoFit/>
          </a:bodyPr>
          <a:lstStyle/>
          <a:p>
            <a:r>
              <a:rPr lang="it-IT" sz="800" b="1" dirty="0">
                <a:latin typeface="Comic Sans MS" panose="030F0702030302020204" pitchFamily="66" charset="0"/>
              </a:rPr>
              <a:t>D = 300 nm</a:t>
            </a:r>
            <a:endParaRPr lang="en-GB" sz="800" b="1" dirty="0">
              <a:latin typeface="Comic Sans MS" panose="030F0702030302020204" pitchFamily="66" charset="0"/>
            </a:endParaRPr>
          </a:p>
        </p:txBody>
      </p:sp>
      <p:cxnSp>
        <p:nvCxnSpPr>
          <p:cNvPr id="135" name="Connettore 1 134"/>
          <p:cNvCxnSpPr/>
          <p:nvPr/>
        </p:nvCxnSpPr>
        <p:spPr>
          <a:xfrm>
            <a:off x="4503220" y="701420"/>
            <a:ext cx="0" cy="615600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2" name="Ovale 1"/>
          <p:cNvSpPr/>
          <p:nvPr/>
        </p:nvSpPr>
        <p:spPr>
          <a:xfrm>
            <a:off x="919335" y="3054350"/>
            <a:ext cx="522115"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e 65"/>
          <p:cNvSpPr/>
          <p:nvPr/>
        </p:nvSpPr>
        <p:spPr>
          <a:xfrm>
            <a:off x="991229" y="4686300"/>
            <a:ext cx="522115"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ccia circolare a sinistra 3"/>
          <p:cNvSpPr/>
          <p:nvPr/>
        </p:nvSpPr>
        <p:spPr>
          <a:xfrm>
            <a:off x="1554883" y="3105697"/>
            <a:ext cx="190879" cy="1707603"/>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9" name="Ovale 68"/>
          <p:cNvSpPr/>
          <p:nvPr/>
        </p:nvSpPr>
        <p:spPr>
          <a:xfrm>
            <a:off x="2485058" y="3095735"/>
            <a:ext cx="522115"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e 69"/>
          <p:cNvSpPr/>
          <p:nvPr/>
        </p:nvSpPr>
        <p:spPr>
          <a:xfrm>
            <a:off x="2554706" y="4768850"/>
            <a:ext cx="522115"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Connettore 2 41"/>
          <p:cNvCxnSpPr/>
          <p:nvPr/>
        </p:nvCxnSpPr>
        <p:spPr>
          <a:xfrm flipH="1">
            <a:off x="3487956" y="3870325"/>
            <a:ext cx="131544" cy="73025"/>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flipH="1">
            <a:off x="3283063" y="5403850"/>
            <a:ext cx="131544" cy="73025"/>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78" name="Connettore 2 77"/>
          <p:cNvCxnSpPr/>
          <p:nvPr/>
        </p:nvCxnSpPr>
        <p:spPr>
          <a:xfrm flipH="1">
            <a:off x="7503313" y="3638550"/>
            <a:ext cx="201330" cy="68572"/>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1" name="Connettore 2 80"/>
          <p:cNvCxnSpPr/>
          <p:nvPr/>
        </p:nvCxnSpPr>
        <p:spPr>
          <a:xfrm flipH="1">
            <a:off x="7659037" y="4914900"/>
            <a:ext cx="149636" cy="56665"/>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4" name="Connettore 2 83"/>
          <p:cNvCxnSpPr/>
          <p:nvPr/>
        </p:nvCxnSpPr>
        <p:spPr>
          <a:xfrm>
            <a:off x="5891973" y="4914900"/>
            <a:ext cx="130303" cy="56665"/>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6" name="Connettore 2 85"/>
          <p:cNvCxnSpPr/>
          <p:nvPr/>
        </p:nvCxnSpPr>
        <p:spPr>
          <a:xfrm>
            <a:off x="7096025" y="6410325"/>
            <a:ext cx="171550" cy="71438"/>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8" name="Connettore 2 87"/>
          <p:cNvCxnSpPr/>
          <p:nvPr/>
        </p:nvCxnSpPr>
        <p:spPr>
          <a:xfrm flipH="1">
            <a:off x="7715526" y="6419850"/>
            <a:ext cx="142922" cy="71438"/>
          </a:xfrm>
          <a:prstGeom prst="straightConnector1">
            <a:avLst/>
          </a:prstGeom>
          <a:ln>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sp>
        <p:nvSpPr>
          <p:cNvPr id="92" name="Ovale 91"/>
          <p:cNvSpPr/>
          <p:nvPr/>
        </p:nvSpPr>
        <p:spPr>
          <a:xfrm>
            <a:off x="5633765" y="2900157"/>
            <a:ext cx="439081"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e 95"/>
          <p:cNvSpPr/>
          <p:nvPr/>
        </p:nvSpPr>
        <p:spPr>
          <a:xfrm>
            <a:off x="6072846" y="4165716"/>
            <a:ext cx="439079" cy="1379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1" name="Connettore 2 70"/>
          <p:cNvCxnSpPr/>
          <p:nvPr/>
        </p:nvCxnSpPr>
        <p:spPr>
          <a:xfrm>
            <a:off x="5773079" y="3054350"/>
            <a:ext cx="300251" cy="1133592"/>
          </a:xfrm>
          <a:prstGeom prst="straightConnector1">
            <a:avLst/>
          </a:prstGeom>
          <a:ln w="12700">
            <a:solidFill>
              <a:srgbClr val="FF0000"/>
            </a:solidFill>
            <a:headEnd type="none" w="sm" len="med"/>
            <a:tailEnd type="triangle"/>
          </a:ln>
        </p:spPr>
        <p:style>
          <a:lnRef idx="1">
            <a:schemeClr val="accent1"/>
          </a:lnRef>
          <a:fillRef idx="0">
            <a:schemeClr val="accent1"/>
          </a:fillRef>
          <a:effectRef idx="0">
            <a:schemeClr val="accent1"/>
          </a:effectRef>
          <a:fontRef idx="minor">
            <a:schemeClr val="tx1"/>
          </a:fontRef>
        </p:style>
      </p:cxnSp>
      <p:sp>
        <p:nvSpPr>
          <p:cNvPr id="99" name="Ovale 98"/>
          <p:cNvSpPr/>
          <p:nvPr/>
        </p:nvSpPr>
        <p:spPr>
          <a:xfrm>
            <a:off x="7239003" y="2941971"/>
            <a:ext cx="434324"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e 102"/>
          <p:cNvSpPr/>
          <p:nvPr/>
        </p:nvSpPr>
        <p:spPr>
          <a:xfrm>
            <a:off x="7377037" y="4198851"/>
            <a:ext cx="431636" cy="12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58337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Presentazione\doppio_Oe dx.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089" y="5051126"/>
            <a:ext cx="2101469" cy="1776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E:\Presentazione\imgP\nuove\Immagine2nuova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6591" y="3950745"/>
            <a:ext cx="1780191" cy="86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nettore 1 11"/>
          <p:cNvCxnSpPr>
            <a:cxnSpLocks noChangeShapeType="1"/>
          </p:cNvCxnSpPr>
          <p:nvPr/>
        </p:nvCxnSpPr>
        <p:spPr bwMode="auto">
          <a:xfrm flipH="1" flipV="1">
            <a:off x="7107175" y="4381791"/>
            <a:ext cx="654520" cy="791764"/>
          </a:xfrm>
          <a:prstGeom prst="line">
            <a:avLst/>
          </a:prstGeom>
          <a:noFill/>
          <a:ln w="127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13" name="Connettore 1 24"/>
          <p:cNvCxnSpPr>
            <a:cxnSpLocks noChangeShapeType="1"/>
          </p:cNvCxnSpPr>
          <p:nvPr/>
        </p:nvCxnSpPr>
        <p:spPr bwMode="auto">
          <a:xfrm flipH="1">
            <a:off x="6451626" y="4381791"/>
            <a:ext cx="552090" cy="781703"/>
          </a:xfrm>
          <a:prstGeom prst="line">
            <a:avLst/>
          </a:prstGeom>
          <a:noFill/>
          <a:ln w="12700" algn="ctr">
            <a:solidFill>
              <a:srgbClr val="FF0000"/>
            </a:solidFill>
            <a:prstDash val="sysDot"/>
            <a:round/>
            <a:headEnd/>
            <a:tailEnd/>
          </a:ln>
          <a:extLst>
            <a:ext uri="{909E8E84-426E-40DD-AFC4-6F175D3DCCD1}">
              <a14:hiddenFill xmlns:a14="http://schemas.microsoft.com/office/drawing/2010/main">
                <a:noFill/>
              </a14:hiddenFill>
            </a:ext>
          </a:extLst>
        </p:spPr>
      </p:cxnSp>
      <p:pic>
        <p:nvPicPr>
          <p:cNvPr id="18" name="Picture 2" descr="E:\Presentazione\imgP\confronto_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806" y="1078503"/>
            <a:ext cx="2556282" cy="1757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descr="F:\Tesi_Mag_tex\Tesi_Mag_tex\img\sim_B_t_3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93400" y="2940581"/>
            <a:ext cx="2245603" cy="1734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7" descr="F:\Tesi_Mag_tex\Tesi_Mag_tex\Presentazione\imgP\Immagine1_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52653" y="5166731"/>
            <a:ext cx="1309042" cy="943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CasellaDiTesto 24"/>
          <p:cNvSpPr txBox="1">
            <a:spLocks noChangeArrowheads="1"/>
          </p:cNvSpPr>
          <p:nvPr/>
        </p:nvSpPr>
        <p:spPr bwMode="auto">
          <a:xfrm>
            <a:off x="6078553" y="5101659"/>
            <a:ext cx="3559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b="1" dirty="0">
                <a:latin typeface="Comic Sans MS" panose="030F0702030302020204" pitchFamily="66" charset="0"/>
              </a:rPr>
              <a:t>I</a:t>
            </a:r>
          </a:p>
        </p:txBody>
      </p:sp>
      <p:cxnSp>
        <p:nvCxnSpPr>
          <p:cNvPr id="38" name="Connettore 2 28"/>
          <p:cNvCxnSpPr>
            <a:cxnSpLocks noChangeShapeType="1"/>
          </p:cNvCxnSpPr>
          <p:nvPr/>
        </p:nvCxnSpPr>
        <p:spPr bwMode="auto">
          <a:xfrm flipH="1">
            <a:off x="6338642" y="5321303"/>
            <a:ext cx="145" cy="81279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40" name="Picture 19"/>
          <p:cNvPicPr>
            <a:picLocks noChangeAspect="1" noChangeArrowheads="1"/>
          </p:cNvPicPr>
          <p:nvPr/>
        </p:nvPicPr>
        <p:blipFill>
          <a:blip r:embed="rId8" cstate="print"/>
          <a:srcRect/>
          <a:stretch>
            <a:fillRect/>
          </a:stretch>
        </p:blipFill>
        <p:spPr bwMode="auto">
          <a:xfrm>
            <a:off x="5442575" y="1620682"/>
            <a:ext cx="3637772" cy="2156223"/>
          </a:xfrm>
          <a:prstGeom prst="rect">
            <a:avLst/>
          </a:prstGeom>
          <a:noFill/>
          <a:ln w="9525">
            <a:noFill/>
            <a:miter lim="800000"/>
            <a:headEnd/>
            <a:tailEnd/>
          </a:ln>
        </p:spPr>
      </p:pic>
      <p:pic>
        <p:nvPicPr>
          <p:cNvPr id="47" name="Picture 6" descr="E:\Presentazione\imgP\bls-strum.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82558" y="1620682"/>
            <a:ext cx="1470227" cy="107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Triangolo isoscele 47"/>
          <p:cNvSpPr/>
          <p:nvPr/>
        </p:nvSpPr>
        <p:spPr>
          <a:xfrm rot="10800000">
            <a:off x="7002686" y="3764204"/>
            <a:ext cx="109160" cy="415369"/>
          </a:xfrm>
          <a:prstGeom prst="triangle">
            <a:avLst/>
          </a:prstGeom>
          <a:solidFill>
            <a:srgbClr val="0080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CasellaDiTesto 55"/>
          <p:cNvSpPr txBox="1"/>
          <p:nvPr/>
        </p:nvSpPr>
        <p:spPr>
          <a:xfrm>
            <a:off x="7699116" y="5135565"/>
            <a:ext cx="1228725" cy="276999"/>
          </a:xfrm>
          <a:prstGeom prst="rect">
            <a:avLst/>
          </a:prstGeom>
          <a:noFill/>
        </p:spPr>
        <p:txBody>
          <a:bodyPr wrap="square" rtlCol="0">
            <a:spAutoFit/>
          </a:bodyPr>
          <a:lstStyle/>
          <a:p>
            <a:r>
              <a:rPr lang="it-IT" sz="1200" b="1" dirty="0" smtClean="0">
                <a:latin typeface="Comic Sans MS" panose="030F0702030302020204" pitchFamily="66" charset="0"/>
              </a:rPr>
              <a:t>Free </a:t>
            </a:r>
            <a:r>
              <a:rPr lang="it-IT" sz="1200" b="1" dirty="0" err="1" smtClean="0">
                <a:latin typeface="Comic Sans MS" panose="030F0702030302020204" pitchFamily="66" charset="0"/>
              </a:rPr>
              <a:t>Layer</a:t>
            </a:r>
            <a:endParaRPr lang="en-GB" sz="1200" b="1" dirty="0">
              <a:latin typeface="Comic Sans MS" panose="030F0702030302020204" pitchFamily="66" charset="0"/>
            </a:endParaRPr>
          </a:p>
        </p:txBody>
      </p:sp>
      <p:sp>
        <p:nvSpPr>
          <p:cNvPr id="57" name="CasellaDiTesto 56"/>
          <p:cNvSpPr txBox="1"/>
          <p:nvPr/>
        </p:nvSpPr>
        <p:spPr>
          <a:xfrm>
            <a:off x="7699116" y="5632210"/>
            <a:ext cx="1228725" cy="276999"/>
          </a:xfrm>
          <a:prstGeom prst="rect">
            <a:avLst/>
          </a:prstGeom>
          <a:noFill/>
        </p:spPr>
        <p:txBody>
          <a:bodyPr wrap="square" rtlCol="0">
            <a:spAutoFit/>
          </a:bodyPr>
          <a:lstStyle/>
          <a:p>
            <a:r>
              <a:rPr lang="it-IT" sz="1200" b="1" dirty="0" err="1" smtClean="0">
                <a:latin typeface="Comic Sans MS" panose="030F0702030302020204" pitchFamily="66" charset="0"/>
              </a:rPr>
              <a:t>Fixed</a:t>
            </a:r>
            <a:r>
              <a:rPr lang="it-IT" sz="1200" b="1" dirty="0" smtClean="0">
                <a:latin typeface="Comic Sans MS" panose="030F0702030302020204" pitchFamily="66" charset="0"/>
              </a:rPr>
              <a:t> </a:t>
            </a:r>
            <a:r>
              <a:rPr lang="it-IT" sz="1200" b="1" dirty="0" err="1" smtClean="0">
                <a:latin typeface="Comic Sans MS" panose="030F0702030302020204" pitchFamily="66" charset="0"/>
              </a:rPr>
              <a:t>Layer</a:t>
            </a:r>
            <a:endParaRPr lang="en-GB" sz="1200" b="1" dirty="0">
              <a:latin typeface="Comic Sans MS" panose="030F0702030302020204" pitchFamily="66" charset="0"/>
            </a:endParaRPr>
          </a:p>
        </p:txBody>
      </p:sp>
      <p:sp>
        <p:nvSpPr>
          <p:cNvPr id="61" name="CasellaDiTesto 60"/>
          <p:cNvSpPr txBox="1"/>
          <p:nvPr/>
        </p:nvSpPr>
        <p:spPr>
          <a:xfrm>
            <a:off x="6615299" y="1124482"/>
            <a:ext cx="1228725" cy="338554"/>
          </a:xfrm>
          <a:prstGeom prst="rect">
            <a:avLst/>
          </a:prstGeom>
          <a:noFill/>
        </p:spPr>
        <p:txBody>
          <a:bodyPr wrap="square" rtlCol="0">
            <a:spAutoFit/>
          </a:bodyPr>
          <a:lstStyle/>
          <a:p>
            <a:pPr algn="ctr"/>
            <a:r>
              <a:rPr lang="el-GR" sz="1600" b="1" dirty="0">
                <a:latin typeface="Comic Sans MS" panose="030F0702030302020204" pitchFamily="66" charset="0"/>
              </a:rPr>
              <a:t>μ</a:t>
            </a:r>
            <a:r>
              <a:rPr lang="it-IT" sz="1600" b="1" dirty="0" smtClean="0">
                <a:latin typeface="Calibri" panose="020F0502020204030204" pitchFamily="34" charset="0"/>
              </a:rPr>
              <a:t>-</a:t>
            </a:r>
            <a:r>
              <a:rPr lang="it-IT" sz="1600" b="1" dirty="0" smtClean="0">
                <a:latin typeface="Comic Sans MS" panose="030F0702030302020204" pitchFamily="66" charset="0"/>
              </a:rPr>
              <a:t>BLS</a:t>
            </a:r>
            <a:endParaRPr lang="en-GB" sz="1600" b="1" dirty="0">
              <a:latin typeface="Comic Sans MS" panose="030F0702030302020204" pitchFamily="66" charset="0"/>
            </a:endParaRPr>
          </a:p>
        </p:txBody>
      </p:sp>
      <p:pic>
        <p:nvPicPr>
          <p:cNvPr id="64" name="Picture 2" descr="E:\Presentazione\imgP\confronto_B.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257" y="2919118"/>
            <a:ext cx="2474785" cy="179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7" descr="E:\Presentazione\imgP\sim_I_t_300.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26118" y="1136286"/>
            <a:ext cx="2235427" cy="1761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Titolo 1"/>
          <p:cNvSpPr>
            <a:spLocks noGrp="1"/>
          </p:cNvSpPr>
          <p:nvPr>
            <p:ph type="title"/>
          </p:nvPr>
        </p:nvSpPr>
        <p:spPr>
          <a:xfrm>
            <a:off x="862013" y="120005"/>
            <a:ext cx="7886700" cy="577621"/>
          </a:xfrm>
        </p:spPr>
        <p:txBody>
          <a:bodyPr>
            <a:normAutofit fontScale="90000"/>
          </a:bodyPr>
          <a:lstStyle/>
          <a:p>
            <a:pPr algn="ctr"/>
            <a:r>
              <a:rPr lang="it-IT" dirty="0" smtClean="0"/>
              <a:t>My </a:t>
            </a:r>
            <a:r>
              <a:rPr lang="it-IT" dirty="0" err="1" smtClean="0"/>
              <a:t>past</a:t>
            </a:r>
            <a:r>
              <a:rPr lang="it-IT" dirty="0" smtClean="0"/>
              <a:t> work…….Nano-</a:t>
            </a:r>
            <a:r>
              <a:rPr lang="it-IT" dirty="0" err="1" smtClean="0"/>
              <a:t>Contact</a:t>
            </a:r>
            <a:r>
              <a:rPr lang="it-IT" dirty="0" smtClean="0"/>
              <a:t> </a:t>
            </a:r>
            <a:endParaRPr lang="en-GB" dirty="0"/>
          </a:p>
        </p:txBody>
      </p:sp>
      <p:sp>
        <p:nvSpPr>
          <p:cNvPr id="68" name="CasellaDiTesto 67"/>
          <p:cNvSpPr txBox="1"/>
          <p:nvPr/>
        </p:nvSpPr>
        <p:spPr>
          <a:xfrm>
            <a:off x="103257" y="648700"/>
            <a:ext cx="5786555" cy="338554"/>
          </a:xfrm>
          <a:prstGeom prst="rect">
            <a:avLst/>
          </a:prstGeom>
          <a:noFill/>
        </p:spPr>
        <p:txBody>
          <a:bodyPr wrap="square" rtlCol="0">
            <a:spAutoFit/>
          </a:bodyPr>
          <a:lstStyle/>
          <a:p>
            <a:r>
              <a:rPr lang="it-IT" sz="1600" b="1" dirty="0" err="1" smtClean="0">
                <a:latin typeface="Comic Sans MS" panose="030F0702030302020204" pitchFamily="66" charset="0"/>
              </a:rPr>
              <a:t>Frequency</a:t>
            </a:r>
            <a:r>
              <a:rPr lang="it-IT" sz="1600" b="1" dirty="0" smtClean="0">
                <a:latin typeface="Comic Sans MS" panose="030F0702030302020204" pitchFamily="66" charset="0"/>
              </a:rPr>
              <a:t> </a:t>
            </a:r>
            <a:r>
              <a:rPr lang="it-IT" sz="1600" b="1" dirty="0" err="1" smtClean="0">
                <a:latin typeface="Comic Sans MS" panose="030F0702030302020204" pitchFamily="66" charset="0"/>
              </a:rPr>
              <a:t>characterization</a:t>
            </a:r>
            <a:r>
              <a:rPr lang="it-IT" sz="1600" b="1" dirty="0" smtClean="0">
                <a:latin typeface="Comic Sans MS" panose="030F0702030302020204" pitchFamily="66" charset="0"/>
              </a:rPr>
              <a:t>- </a:t>
            </a:r>
            <a:r>
              <a:rPr lang="it-IT" sz="1600" b="1" dirty="0" err="1" smtClean="0">
                <a:latin typeface="Comic Sans MS" panose="030F0702030302020204" pitchFamily="66" charset="0"/>
              </a:rPr>
              <a:t>Mesurements</a:t>
            </a:r>
            <a:r>
              <a:rPr lang="it-IT" sz="1600" b="1" dirty="0" smtClean="0">
                <a:latin typeface="Comic Sans MS" panose="030F0702030302020204" pitchFamily="66" charset="0"/>
              </a:rPr>
              <a:t> &amp; </a:t>
            </a:r>
            <a:r>
              <a:rPr lang="it-IT" sz="1600" b="1" dirty="0" err="1" smtClean="0">
                <a:latin typeface="Comic Sans MS" panose="030F0702030302020204" pitchFamily="66" charset="0"/>
              </a:rPr>
              <a:t>Simulations</a:t>
            </a:r>
            <a:endParaRPr lang="en-GB" sz="1600" b="1" dirty="0">
              <a:latin typeface="Comic Sans MS" panose="030F0702030302020204" pitchFamily="66" charset="0"/>
            </a:endParaRPr>
          </a:p>
        </p:txBody>
      </p:sp>
      <p:sp>
        <p:nvSpPr>
          <p:cNvPr id="69" name="CasellaDiTesto 68"/>
          <p:cNvSpPr txBox="1"/>
          <p:nvPr/>
        </p:nvSpPr>
        <p:spPr>
          <a:xfrm>
            <a:off x="103257" y="4725153"/>
            <a:ext cx="5047207" cy="307777"/>
          </a:xfrm>
          <a:prstGeom prst="rect">
            <a:avLst/>
          </a:prstGeom>
          <a:noFill/>
        </p:spPr>
        <p:txBody>
          <a:bodyPr wrap="square" rtlCol="0">
            <a:spAutoFit/>
          </a:bodyPr>
          <a:lstStyle/>
          <a:p>
            <a:r>
              <a:rPr lang="it-IT" sz="1400" b="1" dirty="0" err="1" smtClean="0">
                <a:latin typeface="Comic Sans MS" panose="030F0702030302020204" pitchFamily="66" charset="0"/>
              </a:rPr>
              <a:t>Intensity</a:t>
            </a:r>
            <a:r>
              <a:rPr lang="it-IT" sz="1400" b="1" dirty="0" smtClean="0">
                <a:latin typeface="Comic Sans MS" panose="030F0702030302020204" pitchFamily="66" charset="0"/>
              </a:rPr>
              <a:t> of Spin </a:t>
            </a:r>
            <a:r>
              <a:rPr lang="it-IT" sz="1400" b="1" dirty="0" err="1" smtClean="0">
                <a:latin typeface="Comic Sans MS" panose="030F0702030302020204" pitchFamily="66" charset="0"/>
              </a:rPr>
              <a:t>Wave</a:t>
            </a:r>
            <a:r>
              <a:rPr lang="it-IT" sz="1400" b="1" dirty="0" smtClean="0">
                <a:latin typeface="Comic Sans MS" panose="030F0702030302020204" pitchFamily="66" charset="0"/>
              </a:rPr>
              <a:t> </a:t>
            </a:r>
            <a:r>
              <a:rPr lang="it-IT" sz="1400" b="1" dirty="0" err="1" smtClean="0">
                <a:latin typeface="Comic Sans MS" panose="030F0702030302020204" pitchFamily="66" charset="0"/>
              </a:rPr>
              <a:t>emitted</a:t>
            </a:r>
            <a:r>
              <a:rPr lang="it-IT" sz="1400" b="1" dirty="0" smtClean="0">
                <a:latin typeface="Comic Sans MS" panose="030F0702030302020204" pitchFamily="66" charset="0"/>
              </a:rPr>
              <a:t> by </a:t>
            </a:r>
            <a:r>
              <a:rPr lang="it-IT" sz="1400" b="1" dirty="0" err="1" smtClean="0">
                <a:latin typeface="Comic Sans MS" panose="030F0702030302020204" pitchFamily="66" charset="0"/>
              </a:rPr>
              <a:t>Nanocontact</a:t>
            </a:r>
            <a:endParaRPr lang="en-GB" sz="1400" b="1" dirty="0">
              <a:latin typeface="Comic Sans MS" panose="030F0702030302020204" pitchFamily="66" charset="0"/>
            </a:endParaRPr>
          </a:p>
        </p:txBody>
      </p:sp>
      <p:pic>
        <p:nvPicPr>
          <p:cNvPr id="71" name="Immagine 7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390914" y="5069842"/>
            <a:ext cx="1892355" cy="1619492"/>
          </a:xfrm>
          <a:prstGeom prst="rect">
            <a:avLst/>
          </a:prstGeom>
        </p:spPr>
      </p:pic>
      <p:cxnSp>
        <p:nvCxnSpPr>
          <p:cNvPr id="72" name="Connettore 2 14"/>
          <p:cNvCxnSpPr>
            <a:cxnSpLocks noChangeShapeType="1"/>
          </p:cNvCxnSpPr>
          <p:nvPr/>
        </p:nvCxnSpPr>
        <p:spPr bwMode="auto">
          <a:xfrm>
            <a:off x="3882739" y="6447194"/>
            <a:ext cx="642937" cy="1587"/>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3" name="CasellaDiTesto 11"/>
          <p:cNvSpPr txBox="1">
            <a:spLocks noChangeArrowheads="1"/>
          </p:cNvSpPr>
          <p:nvPr/>
        </p:nvSpPr>
        <p:spPr bwMode="auto">
          <a:xfrm>
            <a:off x="3973227" y="6110227"/>
            <a:ext cx="4619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sz="1600" b="1" dirty="0" err="1">
                <a:latin typeface="Comic Sans MS" panose="030F0702030302020204" pitchFamily="66" charset="0"/>
              </a:rPr>
              <a:t>Hx</a:t>
            </a:r>
            <a:endParaRPr lang="it-IT" altLang="en-US" sz="1600" b="1" dirty="0">
              <a:latin typeface="Comic Sans MS" panose="030F0702030302020204" pitchFamily="66" charset="0"/>
            </a:endParaRPr>
          </a:p>
        </p:txBody>
      </p:sp>
      <p:cxnSp>
        <p:nvCxnSpPr>
          <p:cNvPr id="74" name="Connettore 2 19"/>
          <p:cNvCxnSpPr>
            <a:cxnSpLocks noChangeShapeType="1"/>
          </p:cNvCxnSpPr>
          <p:nvPr/>
        </p:nvCxnSpPr>
        <p:spPr bwMode="auto">
          <a:xfrm flipH="1">
            <a:off x="3918416" y="5623633"/>
            <a:ext cx="550112" cy="1"/>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7" name="CasellaDiTesto 11"/>
          <p:cNvSpPr txBox="1">
            <a:spLocks noChangeArrowheads="1"/>
          </p:cNvSpPr>
          <p:nvPr/>
        </p:nvSpPr>
        <p:spPr bwMode="auto">
          <a:xfrm>
            <a:off x="3985866" y="5281277"/>
            <a:ext cx="63500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en-US" sz="1600" b="1" dirty="0" smtClean="0">
                <a:latin typeface="Comic Sans MS" panose="030F0702030302020204" pitchFamily="66" charset="0"/>
              </a:rPr>
              <a:t>H</a:t>
            </a:r>
            <a:r>
              <a:rPr lang="it-IT" altLang="en-US" sz="1600" b="1" baseline="-25000" dirty="0" smtClean="0">
                <a:latin typeface="Comic Sans MS" panose="030F0702030302020204" pitchFamily="66" charset="0"/>
              </a:rPr>
              <a:t>Oe</a:t>
            </a:r>
            <a:endParaRPr lang="it-IT" altLang="en-US" sz="1600" b="1" baseline="-25000" dirty="0">
              <a:latin typeface="Comic Sans MS" panose="030F0702030302020204" pitchFamily="66" charset="0"/>
            </a:endParaRPr>
          </a:p>
        </p:txBody>
      </p:sp>
      <p:sp>
        <p:nvSpPr>
          <p:cNvPr id="80" name="Freccia a destra 79"/>
          <p:cNvSpPr/>
          <p:nvPr/>
        </p:nvSpPr>
        <p:spPr>
          <a:xfrm>
            <a:off x="2209858" y="5830096"/>
            <a:ext cx="1168356" cy="2186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CasellaDiTesto 80"/>
          <p:cNvSpPr txBox="1"/>
          <p:nvPr/>
        </p:nvSpPr>
        <p:spPr>
          <a:xfrm>
            <a:off x="2297067" y="5602589"/>
            <a:ext cx="941507" cy="276999"/>
          </a:xfrm>
          <a:prstGeom prst="rect">
            <a:avLst/>
          </a:prstGeom>
          <a:noFill/>
        </p:spPr>
        <p:txBody>
          <a:bodyPr wrap="square" rtlCol="0">
            <a:spAutoFit/>
          </a:bodyPr>
          <a:lstStyle/>
          <a:p>
            <a:r>
              <a:rPr lang="it-IT" sz="1200" b="1" dirty="0" err="1" smtClean="0">
                <a:latin typeface="Comic Sans MS" panose="030F0702030302020204" pitchFamily="66" charset="0"/>
              </a:rPr>
              <a:t>Simulation</a:t>
            </a:r>
            <a:endParaRPr lang="en-GB" sz="1200" b="1" dirty="0">
              <a:latin typeface="Comic Sans MS" panose="030F0702030302020204" pitchFamily="66" charset="0"/>
            </a:endParaRPr>
          </a:p>
        </p:txBody>
      </p:sp>
      <p:sp>
        <p:nvSpPr>
          <p:cNvPr id="29" name="CasellaDiTesto 28"/>
          <p:cNvSpPr txBox="1"/>
          <p:nvPr/>
        </p:nvSpPr>
        <p:spPr>
          <a:xfrm>
            <a:off x="7699116" y="5317435"/>
            <a:ext cx="1228725" cy="276999"/>
          </a:xfrm>
          <a:prstGeom prst="rect">
            <a:avLst/>
          </a:prstGeom>
          <a:noFill/>
        </p:spPr>
        <p:txBody>
          <a:bodyPr wrap="square" rtlCol="0">
            <a:spAutoFit/>
          </a:bodyPr>
          <a:lstStyle/>
          <a:p>
            <a:r>
              <a:rPr lang="it-IT" sz="1200" b="1" dirty="0" err="1" smtClean="0">
                <a:latin typeface="Comic Sans MS" panose="030F0702030302020204" pitchFamily="66" charset="0"/>
              </a:rPr>
              <a:t>Spacer</a:t>
            </a:r>
            <a:r>
              <a:rPr lang="it-IT" sz="1200" b="1" dirty="0" smtClean="0">
                <a:latin typeface="Comic Sans MS" panose="030F0702030302020204" pitchFamily="66" charset="0"/>
              </a:rPr>
              <a:t> </a:t>
            </a:r>
            <a:r>
              <a:rPr lang="it-IT" sz="1200" b="1" dirty="0" err="1" smtClean="0">
                <a:latin typeface="Comic Sans MS" panose="030F0702030302020204" pitchFamily="66" charset="0"/>
              </a:rPr>
              <a:t>Layer</a:t>
            </a:r>
            <a:endParaRPr lang="en-GB" sz="1200" b="1" dirty="0">
              <a:latin typeface="Comic Sans MS" panose="030F0702030302020204" pitchFamily="66" charset="0"/>
            </a:endParaRPr>
          </a:p>
        </p:txBody>
      </p:sp>
    </p:spTree>
    <p:extLst>
      <p:ext uri="{BB962C8B-B14F-4D97-AF65-F5344CB8AC3E}">
        <p14:creationId xmlns:p14="http://schemas.microsoft.com/office/powerpoint/2010/main" val="1471559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12852" y="3337498"/>
            <a:ext cx="4896177" cy="1915027"/>
          </a:xfrm>
        </p:spPr>
        <p:txBody>
          <a:bodyPr>
            <a:normAutofit/>
          </a:bodyPr>
          <a:lstStyle/>
          <a:p>
            <a:pPr marL="0" indent="0" algn="ctr">
              <a:buNone/>
            </a:pPr>
            <a:r>
              <a:rPr lang="it-IT" sz="1800" b="1" u="sng" dirty="0" err="1" smtClean="0">
                <a:latin typeface="Comic Sans MS" panose="030F0702030302020204" pitchFamily="66" charset="0"/>
              </a:rPr>
              <a:t>Advantages</a:t>
            </a:r>
            <a:endParaRPr lang="it-IT" sz="1800" b="1" u="sng" dirty="0" smtClean="0">
              <a:latin typeface="Comic Sans MS" panose="030F0702030302020204" pitchFamily="66" charset="0"/>
            </a:endParaRPr>
          </a:p>
          <a:p>
            <a:r>
              <a:rPr lang="it-IT" sz="1800" dirty="0" err="1" smtClean="0">
                <a:latin typeface="Comic Sans MS" panose="030F0702030302020204" pitchFamily="66" charset="0"/>
              </a:rPr>
              <a:t>Frequencies</a:t>
            </a:r>
            <a:r>
              <a:rPr lang="it-IT" sz="1800" dirty="0" smtClean="0">
                <a:latin typeface="Comic Sans MS" panose="030F0702030302020204" pitchFamily="66" charset="0"/>
              </a:rPr>
              <a:t> </a:t>
            </a:r>
            <a:r>
              <a:rPr lang="it-IT" sz="1800" dirty="0" err="1" smtClean="0">
                <a:latin typeface="Comic Sans MS" panose="030F0702030302020204" pitchFamily="66" charset="0"/>
              </a:rPr>
              <a:t>range</a:t>
            </a:r>
            <a:r>
              <a:rPr lang="it-IT" sz="1800" dirty="0" smtClean="0">
                <a:latin typeface="Comic Sans MS" panose="030F0702030302020204" pitchFamily="66" charset="0"/>
              </a:rPr>
              <a:t>  (GHz)</a:t>
            </a:r>
          </a:p>
          <a:p>
            <a:r>
              <a:rPr lang="it-IT" sz="1800" dirty="0" smtClean="0">
                <a:latin typeface="Comic Sans MS" panose="030F0702030302020204" pitchFamily="66" charset="0"/>
              </a:rPr>
              <a:t>Sub-</a:t>
            </a:r>
            <a:r>
              <a:rPr lang="el-GR" sz="1800" dirty="0" smtClean="0">
                <a:latin typeface="Comic Sans MS" panose="030F0702030302020204" pitchFamily="66" charset="0"/>
              </a:rPr>
              <a:t>μ</a:t>
            </a:r>
            <a:r>
              <a:rPr lang="it-IT" sz="1800" dirty="0" smtClean="0">
                <a:latin typeface="Comic Sans MS" panose="030F0702030302020204" pitchFamily="66" charset="0"/>
              </a:rPr>
              <a:t>m scale</a:t>
            </a:r>
          </a:p>
          <a:p>
            <a:r>
              <a:rPr lang="it-IT" sz="1800" dirty="0" err="1" smtClean="0">
                <a:latin typeface="Comic Sans MS" panose="030F0702030302020204" pitchFamily="66" charset="0"/>
              </a:rPr>
              <a:t>Low</a:t>
            </a:r>
            <a:r>
              <a:rPr lang="it-IT" sz="1800" dirty="0" smtClean="0">
                <a:latin typeface="Comic Sans MS" panose="030F0702030302020204" pitchFamily="66" charset="0"/>
              </a:rPr>
              <a:t> </a:t>
            </a:r>
            <a:r>
              <a:rPr lang="it-IT" sz="1800" dirty="0" err="1" smtClean="0">
                <a:latin typeface="Comic Sans MS" panose="030F0702030302020204" pitchFamily="66" charset="0"/>
              </a:rPr>
              <a:t>Power</a:t>
            </a:r>
            <a:r>
              <a:rPr lang="it-IT" sz="1800" dirty="0" smtClean="0">
                <a:latin typeface="Comic Sans MS" panose="030F0702030302020204" pitchFamily="66" charset="0"/>
              </a:rPr>
              <a:t> </a:t>
            </a:r>
            <a:r>
              <a:rPr lang="it-IT" sz="1800" dirty="0" err="1" smtClean="0">
                <a:latin typeface="Comic Sans MS" panose="030F0702030302020204" pitchFamily="66" charset="0"/>
              </a:rPr>
              <a:t>consumption</a:t>
            </a:r>
            <a:endParaRPr lang="it-IT" sz="1800" dirty="0" smtClean="0">
              <a:latin typeface="Comic Sans MS" panose="030F0702030302020204" pitchFamily="66" charset="0"/>
            </a:endParaRPr>
          </a:p>
          <a:p>
            <a:r>
              <a:rPr lang="it-IT" sz="1800" dirty="0" smtClean="0">
                <a:latin typeface="Comic Sans MS" panose="030F0702030302020204" pitchFamily="66" charset="0"/>
              </a:rPr>
              <a:t>Spin </a:t>
            </a:r>
            <a:r>
              <a:rPr lang="it-IT" sz="1800" dirty="0" err="1" smtClean="0">
                <a:latin typeface="Comic Sans MS" panose="030F0702030302020204" pitchFamily="66" charset="0"/>
              </a:rPr>
              <a:t>waves</a:t>
            </a:r>
            <a:r>
              <a:rPr lang="it-IT" sz="1800" dirty="0" smtClean="0">
                <a:latin typeface="Comic Sans MS" panose="030F0702030302020204" pitchFamily="66" charset="0"/>
              </a:rPr>
              <a:t> </a:t>
            </a:r>
            <a:r>
              <a:rPr lang="it-IT" sz="1800" dirty="0" err="1" smtClean="0">
                <a:latin typeface="Comic Sans MS" panose="030F0702030302020204" pitchFamily="66" charset="0"/>
              </a:rPr>
              <a:t>emitter</a:t>
            </a:r>
            <a:r>
              <a:rPr lang="it-IT" sz="1800" dirty="0" smtClean="0">
                <a:latin typeface="Comic Sans MS" panose="030F0702030302020204" pitchFamily="66" charset="0"/>
              </a:rPr>
              <a:t> </a:t>
            </a:r>
            <a:endParaRPr lang="it-IT" sz="1800" dirty="0">
              <a:latin typeface="Comic Sans MS" panose="030F0702030302020204" pitchFamily="66" charset="0"/>
            </a:endParaRPr>
          </a:p>
          <a:p>
            <a:endParaRPr lang="it-IT" dirty="0" smtClean="0"/>
          </a:p>
          <a:p>
            <a:endParaRPr lang="it-IT" dirty="0"/>
          </a:p>
          <a:p>
            <a:endParaRPr lang="it-IT" dirty="0" smtClean="0"/>
          </a:p>
          <a:p>
            <a:endParaRPr lang="en-GB" dirty="0"/>
          </a:p>
        </p:txBody>
      </p:sp>
      <p:sp>
        <p:nvSpPr>
          <p:cNvPr id="5" name="Titolo 1"/>
          <p:cNvSpPr>
            <a:spLocks noGrp="1"/>
          </p:cNvSpPr>
          <p:nvPr>
            <p:ph type="title"/>
          </p:nvPr>
        </p:nvSpPr>
        <p:spPr>
          <a:xfrm>
            <a:off x="0" y="109317"/>
            <a:ext cx="9144000" cy="577621"/>
          </a:xfrm>
        </p:spPr>
        <p:txBody>
          <a:bodyPr>
            <a:normAutofit fontScale="90000"/>
          </a:bodyPr>
          <a:lstStyle/>
          <a:p>
            <a:pPr algn="ctr"/>
            <a:r>
              <a:rPr lang="it-IT" dirty="0" smtClean="0"/>
              <a:t>My Future work……..</a:t>
            </a:r>
            <a:r>
              <a:rPr lang="it-IT" dirty="0" err="1" smtClean="0"/>
              <a:t>Magnon</a:t>
            </a:r>
            <a:r>
              <a:rPr lang="it-IT" dirty="0" smtClean="0"/>
              <a:t> </a:t>
            </a:r>
            <a:r>
              <a:rPr lang="it-IT" dirty="0" err="1" smtClean="0"/>
              <a:t>Spintronics</a:t>
            </a:r>
            <a:endParaRPr lang="en-GB" dirty="0"/>
          </a:p>
        </p:txBody>
      </p:sp>
      <p:pic>
        <p:nvPicPr>
          <p:cNvPr id="2" name="Immagin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558" y="828141"/>
            <a:ext cx="3112278" cy="2509357"/>
          </a:xfrm>
          <a:prstGeom prst="rect">
            <a:avLst/>
          </a:prstGeom>
        </p:spPr>
      </p:pic>
      <p:sp>
        <p:nvSpPr>
          <p:cNvPr id="11" name="Segnaposto contenuto 2"/>
          <p:cNvSpPr txBox="1">
            <a:spLocks/>
          </p:cNvSpPr>
          <p:nvPr/>
        </p:nvSpPr>
        <p:spPr>
          <a:xfrm>
            <a:off x="212852" y="5252525"/>
            <a:ext cx="4896177" cy="11156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1800" b="1" u="sng" dirty="0" err="1" smtClean="0">
                <a:latin typeface="Comic Sans MS" panose="030F0702030302020204" pitchFamily="66" charset="0"/>
              </a:rPr>
              <a:t>Problems</a:t>
            </a:r>
            <a:endParaRPr lang="it-IT" sz="1800" b="1" u="sng" dirty="0" smtClean="0">
              <a:latin typeface="Comic Sans MS" panose="030F0702030302020204" pitchFamily="66" charset="0"/>
            </a:endParaRPr>
          </a:p>
          <a:p>
            <a:r>
              <a:rPr lang="it-IT" sz="1800" u="sng" dirty="0" err="1" smtClean="0">
                <a:latin typeface="Comic Sans MS" panose="030F0702030302020204" pitchFamily="66" charset="0"/>
              </a:rPr>
              <a:t>Low</a:t>
            </a:r>
            <a:r>
              <a:rPr lang="it-IT" sz="1800" u="sng" dirty="0" smtClean="0">
                <a:latin typeface="Comic Sans MS" panose="030F0702030302020204" pitchFamily="66" charset="0"/>
              </a:rPr>
              <a:t> output </a:t>
            </a:r>
            <a:r>
              <a:rPr lang="it-IT" sz="1800" u="sng" dirty="0" err="1" smtClean="0">
                <a:latin typeface="Comic Sans MS" panose="030F0702030302020204" pitchFamily="66" charset="0"/>
              </a:rPr>
              <a:t>Power</a:t>
            </a:r>
            <a:r>
              <a:rPr lang="it-IT" sz="1800" u="sng" dirty="0" smtClean="0">
                <a:latin typeface="Comic Sans MS" panose="030F0702030302020204" pitchFamily="66" charset="0"/>
              </a:rPr>
              <a:t> (</a:t>
            </a:r>
            <a:r>
              <a:rPr lang="it-IT" sz="1800" u="sng" dirty="0" err="1" smtClean="0">
                <a:latin typeface="Comic Sans MS" panose="030F0702030302020204" pitchFamily="66" charset="0"/>
              </a:rPr>
              <a:t>pW</a:t>
            </a:r>
            <a:r>
              <a:rPr lang="it-IT" sz="1800" u="sng" dirty="0" smtClean="0">
                <a:latin typeface="Comic Sans MS" panose="030F0702030302020204" pitchFamily="66" charset="0"/>
              </a:rPr>
              <a:t>)</a:t>
            </a:r>
          </a:p>
          <a:p>
            <a:r>
              <a:rPr lang="it-IT" sz="1800" dirty="0" smtClean="0">
                <a:latin typeface="Comic Sans MS" panose="030F0702030302020204" pitchFamily="66" charset="0"/>
              </a:rPr>
              <a:t>Short </a:t>
            </a:r>
            <a:r>
              <a:rPr lang="it-IT" sz="1800" dirty="0" err="1" smtClean="0">
                <a:latin typeface="Comic Sans MS" panose="030F0702030302020204" pitchFamily="66" charset="0"/>
              </a:rPr>
              <a:t>propagation</a:t>
            </a:r>
            <a:r>
              <a:rPr lang="it-IT" sz="1800" dirty="0" smtClean="0">
                <a:latin typeface="Comic Sans MS" panose="030F0702030302020204" pitchFamily="66" charset="0"/>
              </a:rPr>
              <a:t> of </a:t>
            </a:r>
            <a:r>
              <a:rPr lang="it-IT" sz="1800" dirty="0" err="1" smtClean="0">
                <a:latin typeface="Comic Sans MS" panose="030F0702030302020204" pitchFamily="66" charset="0"/>
              </a:rPr>
              <a:t>emitted</a:t>
            </a:r>
            <a:r>
              <a:rPr lang="it-IT" sz="1800" dirty="0" smtClean="0">
                <a:latin typeface="Comic Sans MS" panose="030F0702030302020204" pitchFamily="66" charset="0"/>
              </a:rPr>
              <a:t> Spin </a:t>
            </a:r>
            <a:r>
              <a:rPr lang="it-IT" sz="1800" dirty="0" err="1" smtClean="0">
                <a:latin typeface="Comic Sans MS" panose="030F0702030302020204" pitchFamily="66" charset="0"/>
              </a:rPr>
              <a:t>Wave</a:t>
            </a:r>
            <a:endParaRPr lang="it-IT" sz="1800" dirty="0" smtClean="0">
              <a:latin typeface="Comic Sans MS" panose="030F0702030302020204" pitchFamily="66" charset="0"/>
            </a:endParaRPr>
          </a:p>
          <a:p>
            <a:r>
              <a:rPr lang="it-IT" sz="1800" u="sng" dirty="0" smtClean="0">
                <a:latin typeface="Comic Sans MS" panose="030F0702030302020204" pitchFamily="66" charset="0"/>
              </a:rPr>
              <a:t>High </a:t>
            </a:r>
            <a:r>
              <a:rPr lang="it-IT" sz="1800" u="sng" dirty="0" err="1" smtClean="0">
                <a:latin typeface="Comic Sans MS" panose="030F0702030302020204" pitchFamily="66" charset="0"/>
              </a:rPr>
              <a:t>Manetic</a:t>
            </a:r>
            <a:r>
              <a:rPr lang="it-IT" sz="1800" u="sng" dirty="0" smtClean="0">
                <a:latin typeface="Comic Sans MS" panose="030F0702030302020204" pitchFamily="66" charset="0"/>
              </a:rPr>
              <a:t> Field (</a:t>
            </a:r>
            <a:r>
              <a:rPr lang="it-IT" sz="1800" u="sng" dirty="0" smtClean="0">
                <a:latin typeface="Calibri" panose="020F0502020204030204" pitchFamily="34" charset="0"/>
              </a:rPr>
              <a:t>~ </a:t>
            </a:r>
            <a:r>
              <a:rPr lang="it-IT" sz="1800" u="sng" dirty="0" smtClean="0">
                <a:latin typeface="Comic Sans MS" panose="030F0702030302020204" pitchFamily="66" charset="0"/>
              </a:rPr>
              <a:t>1T)</a:t>
            </a:r>
          </a:p>
          <a:p>
            <a:endParaRPr lang="it-IT" sz="1800" dirty="0" smtClean="0">
              <a:latin typeface="Comic Sans MS" panose="030F0702030302020204" pitchFamily="66" charset="0"/>
            </a:endParaRPr>
          </a:p>
        </p:txBody>
      </p:sp>
      <p:sp>
        <p:nvSpPr>
          <p:cNvPr id="12" name="Freccia a destra 11"/>
          <p:cNvSpPr/>
          <p:nvPr/>
        </p:nvSpPr>
        <p:spPr>
          <a:xfrm>
            <a:off x="3751753" y="3727519"/>
            <a:ext cx="992421" cy="14209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magin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42350" y="1113930"/>
            <a:ext cx="4901650" cy="1870168"/>
          </a:xfrm>
          <a:prstGeom prst="rect">
            <a:avLst/>
          </a:prstGeom>
        </p:spPr>
      </p:pic>
      <p:sp>
        <p:nvSpPr>
          <p:cNvPr id="19" name="Segnaposto contenuto 2"/>
          <p:cNvSpPr txBox="1">
            <a:spLocks/>
          </p:cNvSpPr>
          <p:nvPr/>
        </p:nvSpPr>
        <p:spPr>
          <a:xfrm>
            <a:off x="4934857" y="5376487"/>
            <a:ext cx="4209143" cy="14367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1800" b="1" u="sng" dirty="0" smtClean="0">
                <a:latin typeface="Comic Sans MS" panose="030F0702030302020204" pitchFamily="66" charset="0"/>
              </a:rPr>
              <a:t>Array of STNO</a:t>
            </a:r>
          </a:p>
          <a:p>
            <a:pPr algn="ctr"/>
            <a:r>
              <a:rPr lang="it-IT" sz="1800" dirty="0" smtClean="0">
                <a:latin typeface="Comic Sans MS" panose="030F0702030302020204" pitchFamily="66" charset="0"/>
              </a:rPr>
              <a:t>N </a:t>
            </a:r>
            <a:r>
              <a:rPr lang="it-IT" sz="1800" dirty="0" err="1" smtClean="0">
                <a:latin typeface="Comic Sans MS" panose="030F0702030302020204" pitchFamily="66" charset="0"/>
              </a:rPr>
              <a:t>phase</a:t>
            </a:r>
            <a:r>
              <a:rPr lang="it-IT" sz="1800" dirty="0" smtClean="0">
                <a:latin typeface="Comic Sans MS" panose="030F0702030302020204" pitchFamily="66" charset="0"/>
              </a:rPr>
              <a:t> </a:t>
            </a:r>
            <a:r>
              <a:rPr lang="it-IT" sz="1800" dirty="0" err="1" smtClean="0">
                <a:latin typeface="Comic Sans MS" panose="030F0702030302020204" pitchFamily="66" charset="0"/>
              </a:rPr>
              <a:t>lock</a:t>
            </a:r>
            <a:r>
              <a:rPr lang="it-IT" sz="1800" dirty="0" smtClean="0">
                <a:latin typeface="Comic Sans MS" panose="030F0702030302020204" pitchFamily="66" charset="0"/>
              </a:rPr>
              <a:t>  </a:t>
            </a:r>
            <a:r>
              <a:rPr lang="it-IT" sz="1800" dirty="0" err="1" smtClean="0">
                <a:latin typeface="Comic Sans MS" panose="030F0702030302020204" pitchFamily="66" charset="0"/>
              </a:rPr>
              <a:t>Oscillators</a:t>
            </a:r>
            <a:endParaRPr lang="it-IT" sz="1800" dirty="0" smtClean="0">
              <a:latin typeface="Comic Sans MS" panose="030F0702030302020204" pitchFamily="66" charset="0"/>
            </a:endParaRPr>
          </a:p>
          <a:p>
            <a:pPr algn="ctr"/>
            <a:r>
              <a:rPr lang="it-IT" sz="1800" dirty="0" smtClean="0">
                <a:latin typeface="Comic Sans MS" panose="030F0702030302020204" pitchFamily="66" charset="0"/>
              </a:rPr>
              <a:t>Output </a:t>
            </a:r>
            <a:r>
              <a:rPr lang="it-IT" sz="1800" dirty="0" err="1" smtClean="0">
                <a:latin typeface="Comic Sans MS" panose="030F0702030302020204" pitchFamily="66" charset="0"/>
              </a:rPr>
              <a:t>Power</a:t>
            </a:r>
            <a:r>
              <a:rPr lang="it-IT" sz="1800" dirty="0" smtClean="0">
                <a:latin typeface="Comic Sans MS" panose="030F0702030302020204" pitchFamily="66" charset="0"/>
              </a:rPr>
              <a:t> N</a:t>
            </a:r>
            <a:r>
              <a:rPr lang="it-IT" sz="1800" baseline="30000" dirty="0" smtClean="0">
                <a:latin typeface="Comic Sans MS" panose="030F0702030302020204" pitchFamily="66" charset="0"/>
              </a:rPr>
              <a:t>2</a:t>
            </a:r>
            <a:endParaRPr lang="it-IT" sz="1800" baseline="30000" dirty="0">
              <a:latin typeface="Comic Sans MS" panose="030F0702030302020204" pitchFamily="66" charset="0"/>
            </a:endParaRPr>
          </a:p>
        </p:txBody>
      </p:sp>
      <p:pic>
        <p:nvPicPr>
          <p:cNvPr id="22" name="Immagin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5905" y="3046079"/>
            <a:ext cx="2350098" cy="2156226"/>
          </a:xfrm>
          <a:prstGeom prst="rect">
            <a:avLst/>
          </a:prstGeom>
        </p:spPr>
      </p:pic>
    </p:spTree>
    <p:extLst>
      <p:ext uri="{BB962C8B-B14F-4D97-AF65-F5344CB8AC3E}">
        <p14:creationId xmlns:p14="http://schemas.microsoft.com/office/powerpoint/2010/main" val="20329953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04768" y="3167663"/>
            <a:ext cx="4751325" cy="3381055"/>
          </a:xfrm>
        </p:spPr>
        <p:txBody>
          <a:bodyPr>
            <a:noAutofit/>
          </a:bodyPr>
          <a:lstStyle/>
          <a:p>
            <a:r>
              <a:rPr lang="it-IT" sz="1800" dirty="0" err="1" smtClean="0">
                <a:latin typeface="Comic Sans MS" panose="030F0702030302020204" pitchFamily="66" charset="0"/>
              </a:rPr>
              <a:t>Study</a:t>
            </a:r>
            <a:r>
              <a:rPr lang="it-IT" sz="1800" dirty="0" smtClean="0">
                <a:latin typeface="Comic Sans MS" panose="030F0702030302020204" pitchFamily="66" charset="0"/>
              </a:rPr>
              <a:t> of </a:t>
            </a:r>
            <a:r>
              <a:rPr lang="it-IT" sz="1800" dirty="0" err="1" smtClean="0">
                <a:latin typeface="Comic Sans MS" panose="030F0702030302020204" pitchFamily="66" charset="0"/>
              </a:rPr>
              <a:t>interaction</a:t>
            </a:r>
            <a:r>
              <a:rPr lang="it-IT" sz="1800" dirty="0" smtClean="0">
                <a:latin typeface="Comic Sans MS" panose="030F0702030302020204" pitchFamily="66" charset="0"/>
              </a:rPr>
              <a:t> </a:t>
            </a:r>
            <a:r>
              <a:rPr lang="it-IT" sz="1800" dirty="0" err="1" smtClean="0">
                <a:latin typeface="Comic Sans MS" panose="030F0702030302020204" pitchFamily="66" charset="0"/>
              </a:rPr>
              <a:t>between</a:t>
            </a:r>
            <a:r>
              <a:rPr lang="it-IT" sz="1800" dirty="0" smtClean="0">
                <a:latin typeface="Comic Sans MS" panose="030F0702030302020204" pitchFamily="66" charset="0"/>
              </a:rPr>
              <a:t> STNO </a:t>
            </a:r>
            <a:r>
              <a:rPr lang="it-IT" sz="1800" dirty="0" err="1" smtClean="0">
                <a:latin typeface="Comic Sans MS" panose="030F0702030302020204" pitchFamily="66" charset="0"/>
              </a:rPr>
              <a:t>conneted</a:t>
            </a:r>
            <a:r>
              <a:rPr lang="it-IT" sz="1800" dirty="0" smtClean="0">
                <a:latin typeface="Comic Sans MS" panose="030F0702030302020204" pitchFamily="66" charset="0"/>
              </a:rPr>
              <a:t> by </a:t>
            </a:r>
            <a:r>
              <a:rPr lang="it-IT" sz="1800" dirty="0" err="1" smtClean="0">
                <a:latin typeface="Comic Sans MS" panose="030F0702030302020204" pitchFamily="66" charset="0"/>
              </a:rPr>
              <a:t>extended</a:t>
            </a:r>
            <a:r>
              <a:rPr lang="it-IT" sz="1800" dirty="0" smtClean="0">
                <a:latin typeface="Comic Sans MS" panose="030F0702030302020204" pitchFamily="66" charset="0"/>
              </a:rPr>
              <a:t> </a:t>
            </a:r>
            <a:r>
              <a:rPr lang="it-IT" sz="1800" dirty="0" err="1" smtClean="0">
                <a:latin typeface="Comic Sans MS" panose="030F0702030302020204" pitchFamily="66" charset="0"/>
              </a:rPr>
              <a:t>ferromagnetic</a:t>
            </a:r>
            <a:r>
              <a:rPr lang="it-IT" sz="1800" dirty="0" smtClean="0">
                <a:latin typeface="Comic Sans MS" panose="030F0702030302020204" pitchFamily="66" charset="0"/>
              </a:rPr>
              <a:t> free </a:t>
            </a:r>
            <a:r>
              <a:rPr lang="it-IT" sz="1800" dirty="0" err="1" smtClean="0">
                <a:latin typeface="Comic Sans MS" panose="030F0702030302020204" pitchFamily="66" charset="0"/>
              </a:rPr>
              <a:t>layer</a:t>
            </a:r>
            <a:r>
              <a:rPr lang="it-IT" sz="1800" dirty="0" smtClean="0">
                <a:latin typeface="Comic Sans MS" panose="030F0702030302020204" pitchFamily="66" charset="0"/>
              </a:rPr>
              <a:t>  </a:t>
            </a:r>
          </a:p>
          <a:p>
            <a:r>
              <a:rPr lang="it-IT" sz="1800" dirty="0" err="1" smtClean="0">
                <a:latin typeface="Comic Sans MS" panose="030F0702030302020204" pitchFamily="66" charset="0"/>
              </a:rPr>
              <a:t>Characterization</a:t>
            </a:r>
            <a:r>
              <a:rPr lang="it-IT" sz="1800" dirty="0" smtClean="0">
                <a:latin typeface="Comic Sans MS" panose="030F0702030302020204" pitchFamily="66" charset="0"/>
              </a:rPr>
              <a:t> </a:t>
            </a:r>
            <a:r>
              <a:rPr lang="it-IT" sz="1800" dirty="0">
                <a:latin typeface="Comic Sans MS" panose="030F0702030302020204" pitchFamily="66" charset="0"/>
              </a:rPr>
              <a:t>of </a:t>
            </a:r>
            <a:r>
              <a:rPr lang="it-IT" sz="1800" dirty="0" err="1">
                <a:latin typeface="Comic Sans MS" panose="030F0702030302020204" pitchFamily="66" charset="0"/>
              </a:rPr>
              <a:t>propagating</a:t>
            </a:r>
            <a:r>
              <a:rPr lang="it-IT" sz="1800" dirty="0">
                <a:latin typeface="Comic Sans MS" panose="030F0702030302020204" pitchFamily="66" charset="0"/>
              </a:rPr>
              <a:t> spin </a:t>
            </a:r>
            <a:r>
              <a:rPr lang="it-IT" sz="1800" dirty="0" err="1" smtClean="0">
                <a:latin typeface="Comic Sans MS" panose="030F0702030302020204" pitchFamily="66" charset="0"/>
              </a:rPr>
              <a:t>wave</a:t>
            </a:r>
            <a:r>
              <a:rPr lang="it-IT" sz="1800" dirty="0" smtClean="0">
                <a:latin typeface="Comic Sans MS" panose="030F0702030302020204" pitchFamily="66" charset="0"/>
              </a:rPr>
              <a:t> in </a:t>
            </a:r>
            <a:r>
              <a:rPr lang="it-IT" sz="1800" dirty="0" err="1" smtClean="0">
                <a:latin typeface="Comic Sans MS" panose="030F0702030302020204" pitchFamily="66" charset="0"/>
              </a:rPr>
              <a:t>nanopatterned</a:t>
            </a:r>
            <a:r>
              <a:rPr lang="it-IT" sz="1800" dirty="0" smtClean="0">
                <a:latin typeface="Comic Sans MS" panose="030F0702030302020204" pitchFamily="66" charset="0"/>
              </a:rPr>
              <a:t> </a:t>
            </a:r>
            <a:r>
              <a:rPr lang="it-IT" sz="1800" dirty="0" err="1" smtClean="0">
                <a:latin typeface="Comic Sans MS" panose="030F0702030302020204" pitchFamily="66" charset="0"/>
              </a:rPr>
              <a:t>ferromagnetic</a:t>
            </a:r>
            <a:r>
              <a:rPr lang="it-IT" sz="1800" dirty="0" smtClean="0">
                <a:latin typeface="Comic Sans MS" panose="030F0702030302020204" pitchFamily="66" charset="0"/>
              </a:rPr>
              <a:t> </a:t>
            </a:r>
            <a:r>
              <a:rPr lang="it-IT" sz="1800" dirty="0" err="1" smtClean="0">
                <a:latin typeface="Comic Sans MS" panose="030F0702030302020204" pitchFamily="66" charset="0"/>
              </a:rPr>
              <a:t>waveguide</a:t>
            </a:r>
            <a:r>
              <a:rPr lang="it-IT" sz="1800" dirty="0" smtClean="0">
                <a:latin typeface="Comic Sans MS" panose="030F0702030302020204" pitchFamily="66" charset="0"/>
              </a:rPr>
              <a:t>, </a:t>
            </a:r>
            <a:r>
              <a:rPr lang="it-IT" sz="1800" dirty="0" err="1" smtClean="0">
                <a:latin typeface="Comic Sans MS" panose="030F0702030302020204" pitchFamily="66" charset="0"/>
              </a:rPr>
              <a:t>generated</a:t>
            </a:r>
            <a:r>
              <a:rPr lang="it-IT" sz="1800" dirty="0" smtClean="0">
                <a:latin typeface="Comic Sans MS" panose="030F0702030302020204" pitchFamily="66" charset="0"/>
              </a:rPr>
              <a:t> by STNO </a:t>
            </a:r>
          </a:p>
          <a:p>
            <a:r>
              <a:rPr lang="it-IT" sz="1800" dirty="0" err="1" smtClean="0">
                <a:latin typeface="Comic Sans MS" panose="030F0702030302020204" pitchFamily="66" charset="0"/>
              </a:rPr>
              <a:t>Study</a:t>
            </a:r>
            <a:r>
              <a:rPr lang="it-IT" sz="1800" dirty="0" smtClean="0">
                <a:latin typeface="Comic Sans MS" panose="030F0702030302020204" pitchFamily="66" charset="0"/>
              </a:rPr>
              <a:t> of the </a:t>
            </a:r>
            <a:r>
              <a:rPr lang="it-IT" sz="1800" dirty="0" err="1" smtClean="0">
                <a:latin typeface="Comic Sans MS" panose="030F0702030302020204" pitchFamily="66" charset="0"/>
              </a:rPr>
              <a:t>phase</a:t>
            </a:r>
            <a:r>
              <a:rPr lang="it-IT" sz="1800" dirty="0" smtClean="0">
                <a:latin typeface="Comic Sans MS" panose="030F0702030302020204" pitchFamily="66" charset="0"/>
              </a:rPr>
              <a:t> </a:t>
            </a:r>
            <a:r>
              <a:rPr lang="it-IT" sz="1800" dirty="0" err="1" smtClean="0">
                <a:latin typeface="Comic Sans MS" panose="030F0702030302020204" pitchFamily="66" charset="0"/>
              </a:rPr>
              <a:t>lock</a:t>
            </a:r>
            <a:r>
              <a:rPr lang="it-IT" sz="1800" dirty="0" smtClean="0">
                <a:latin typeface="Comic Sans MS" panose="030F0702030302020204" pitchFamily="66" charset="0"/>
              </a:rPr>
              <a:t> </a:t>
            </a:r>
            <a:r>
              <a:rPr lang="it-IT" sz="1800" dirty="0" err="1" smtClean="0">
                <a:latin typeface="Comic Sans MS" panose="030F0702030302020204" pitchFamily="66" charset="0"/>
              </a:rPr>
              <a:t>between</a:t>
            </a:r>
            <a:r>
              <a:rPr lang="it-IT" sz="1800" dirty="0" smtClean="0">
                <a:latin typeface="Comic Sans MS" panose="030F0702030302020204" pitchFamily="66" charset="0"/>
              </a:rPr>
              <a:t> </a:t>
            </a:r>
            <a:r>
              <a:rPr lang="it-IT" sz="1800" dirty="0" err="1" smtClean="0">
                <a:latin typeface="Comic Sans MS" panose="030F0702030302020204" pitchFamily="66" charset="0"/>
              </a:rPr>
              <a:t>two</a:t>
            </a:r>
            <a:r>
              <a:rPr lang="it-IT" sz="1800" dirty="0" smtClean="0">
                <a:latin typeface="Comic Sans MS" panose="030F0702030302020204" pitchFamily="66" charset="0"/>
              </a:rPr>
              <a:t> or more </a:t>
            </a:r>
            <a:r>
              <a:rPr lang="it-IT" sz="1800" dirty="0" err="1" smtClean="0">
                <a:latin typeface="Comic Sans MS" panose="030F0702030302020204" pitchFamily="66" charset="0"/>
              </a:rPr>
              <a:t>oscillators</a:t>
            </a:r>
            <a:r>
              <a:rPr lang="it-IT" sz="1800" dirty="0" smtClean="0">
                <a:latin typeface="Comic Sans MS" panose="030F0702030302020204" pitchFamily="66" charset="0"/>
              </a:rPr>
              <a:t> in </a:t>
            </a:r>
            <a:r>
              <a:rPr lang="it-IT" sz="1800" dirty="0" err="1" smtClean="0">
                <a:latin typeface="Comic Sans MS" panose="030F0702030302020204" pitchFamily="66" charset="0"/>
              </a:rPr>
              <a:t>such</a:t>
            </a:r>
            <a:r>
              <a:rPr lang="it-IT" sz="1800" dirty="0" smtClean="0">
                <a:latin typeface="Comic Sans MS" panose="030F0702030302020204" pitchFamily="66" charset="0"/>
              </a:rPr>
              <a:t> </a:t>
            </a:r>
            <a:r>
              <a:rPr lang="it-IT" sz="1800" dirty="0" err="1" smtClean="0">
                <a:latin typeface="Comic Sans MS" panose="030F0702030302020204" pitchFamily="66" charset="0"/>
              </a:rPr>
              <a:t>configuartions</a:t>
            </a:r>
            <a:endParaRPr lang="it-IT" sz="1800" dirty="0" smtClean="0">
              <a:latin typeface="Comic Sans MS" panose="030F0702030302020204" pitchFamily="66" charset="0"/>
            </a:endParaRPr>
          </a:p>
          <a:p>
            <a:r>
              <a:rPr lang="it-IT" sz="1800" dirty="0" err="1" smtClean="0">
                <a:latin typeface="Comic Sans MS" panose="030F0702030302020204" pitchFamily="66" charset="0"/>
              </a:rPr>
              <a:t>Micromagnetic</a:t>
            </a:r>
            <a:r>
              <a:rPr lang="it-IT" sz="1800" dirty="0" smtClean="0">
                <a:latin typeface="Comic Sans MS" panose="030F0702030302020204" pitchFamily="66" charset="0"/>
              </a:rPr>
              <a:t> </a:t>
            </a:r>
            <a:r>
              <a:rPr lang="it-IT" sz="1800" dirty="0" err="1" smtClean="0">
                <a:latin typeface="Comic Sans MS" panose="030F0702030302020204" pitchFamily="66" charset="0"/>
              </a:rPr>
              <a:t>Simulations</a:t>
            </a:r>
            <a:r>
              <a:rPr lang="it-IT" sz="1800" dirty="0" smtClean="0">
                <a:latin typeface="Comic Sans MS" panose="030F0702030302020204" pitchFamily="66" charset="0"/>
              </a:rPr>
              <a:t> with GPU</a:t>
            </a:r>
          </a:p>
          <a:p>
            <a:r>
              <a:rPr lang="it-IT" sz="1800" dirty="0" smtClean="0">
                <a:latin typeface="Comic Sans MS" panose="030F0702030302020204" pitchFamily="66" charset="0"/>
              </a:rPr>
              <a:t>Collaboration with </a:t>
            </a:r>
            <a:r>
              <a:rPr lang="it-IT" sz="1800" dirty="0" err="1" smtClean="0">
                <a:latin typeface="Comic Sans MS" panose="030F0702030302020204" pitchFamily="66" charset="0"/>
              </a:rPr>
              <a:t>eurpean</a:t>
            </a:r>
            <a:r>
              <a:rPr lang="it-IT" sz="1800" dirty="0" smtClean="0">
                <a:latin typeface="Comic Sans MS" panose="030F0702030302020204" pitchFamily="66" charset="0"/>
              </a:rPr>
              <a:t> </a:t>
            </a:r>
            <a:r>
              <a:rPr lang="it-IT" sz="1800" dirty="0" err="1" smtClean="0">
                <a:latin typeface="Comic Sans MS" panose="030F0702030302020204" pitchFamily="66" charset="0"/>
              </a:rPr>
              <a:t>universities</a:t>
            </a:r>
            <a:r>
              <a:rPr lang="it-IT" sz="1800" dirty="0" smtClean="0">
                <a:latin typeface="Comic Sans MS" panose="030F0702030302020204" pitchFamily="66" charset="0"/>
              </a:rPr>
              <a:t>   </a:t>
            </a:r>
            <a:endParaRPr lang="it-IT" sz="1800" dirty="0">
              <a:latin typeface="Comic Sans MS" panose="030F0702030302020204" pitchFamily="66" charset="0"/>
            </a:endParaRPr>
          </a:p>
        </p:txBody>
      </p:sp>
      <p:sp>
        <p:nvSpPr>
          <p:cNvPr id="5" name="Titolo 1"/>
          <p:cNvSpPr txBox="1">
            <a:spLocks/>
          </p:cNvSpPr>
          <p:nvPr/>
        </p:nvSpPr>
        <p:spPr>
          <a:xfrm>
            <a:off x="530663" y="190000"/>
            <a:ext cx="8170117" cy="577621"/>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dirty="0" smtClean="0"/>
              <a:t>My Future work</a:t>
            </a:r>
            <a:r>
              <a:rPr lang="it-IT" dirty="0"/>
              <a:t>…….. </a:t>
            </a:r>
            <a:r>
              <a:rPr lang="it-IT" dirty="0" err="1"/>
              <a:t>Magnon</a:t>
            </a:r>
            <a:r>
              <a:rPr lang="it-IT" dirty="0"/>
              <a:t> </a:t>
            </a:r>
            <a:r>
              <a:rPr lang="it-IT" dirty="0" err="1"/>
              <a:t>Spintronics</a:t>
            </a:r>
            <a:endParaRPr lang="en-GB" dirty="0"/>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0663" y="900953"/>
            <a:ext cx="3949911" cy="2008195"/>
          </a:xfrm>
          <a:prstGeom prst="rect">
            <a:avLst/>
          </a:prstGeom>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2397" y="1025021"/>
            <a:ext cx="2940883" cy="1898456"/>
          </a:xfrm>
          <a:prstGeom prst="rect">
            <a:avLst/>
          </a:prstGeom>
        </p:spPr>
      </p:pic>
      <p:pic>
        <p:nvPicPr>
          <p:cNvPr id="8" name="Immagin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4852" y="5510389"/>
            <a:ext cx="3789148" cy="1316329"/>
          </a:xfrm>
          <a:prstGeom prst="rect">
            <a:avLst/>
          </a:prstGeom>
        </p:spPr>
      </p:pic>
      <p:pic>
        <p:nvPicPr>
          <p:cNvPr id="10" name="Picture 6" descr="E:\Presentazione\imgP\bls-strum.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42866" y="3139005"/>
            <a:ext cx="2920414" cy="214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5945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41215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tx1"/>
          </a:solidFill>
          <a:headEnd type="none" w="sm" len="med"/>
          <a:tailEnd type="triangle" w="sm"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1205</TotalTime>
  <Words>1039</Words>
  <Application>Microsoft Office PowerPoint</Application>
  <PresentationFormat>Presentazione su schermo (4:3)</PresentationFormat>
  <Paragraphs>110</Paragraphs>
  <Slides>8</Slides>
  <Notes>7</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8</vt:i4>
      </vt:variant>
    </vt:vector>
  </HeadingPairs>
  <TitlesOfParts>
    <vt:vector size="16" baseType="lpstr">
      <vt:lpstr>Microsoft YaHei</vt:lpstr>
      <vt:lpstr>Arial</vt:lpstr>
      <vt:lpstr>Calibri</vt:lpstr>
      <vt:lpstr>Calibri Light</vt:lpstr>
      <vt:lpstr>Cambria Math</vt:lpstr>
      <vt:lpstr>Comic Sans MS</vt:lpstr>
      <vt:lpstr>Times New Roman</vt:lpstr>
      <vt:lpstr>Tema di Office</vt:lpstr>
      <vt:lpstr>Corso di Dottorato in Scienza e Tecnologia per la Fisica e la Geologia XXX Ciclo </vt:lpstr>
      <vt:lpstr>Who am I ???</vt:lpstr>
      <vt:lpstr>My past work……. Spin Tranfer Torque</vt:lpstr>
      <vt:lpstr>My past work…….Nano-Pillar </vt:lpstr>
      <vt:lpstr>My past work…….Nano-Contact </vt:lpstr>
      <vt:lpstr>My Future work……..Magnon Spintronics</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Dottorato in Scienza e Tecnologia per la Fisica e la Geologia XXX Ciclo </dc:title>
  <dc:creator>maurizio</dc:creator>
  <cp:lastModifiedBy>maurizio</cp:lastModifiedBy>
  <cp:revision>73</cp:revision>
  <dcterms:created xsi:type="dcterms:W3CDTF">2015-02-10T15:50:32Z</dcterms:created>
  <dcterms:modified xsi:type="dcterms:W3CDTF">2015-02-13T08:48:11Z</dcterms:modified>
</cp:coreProperties>
</file>