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1" r:id="rId3"/>
    <p:sldId id="263" r:id="rId4"/>
    <p:sldId id="262" r:id="rId5"/>
    <p:sldId id="271" r:id="rId6"/>
    <p:sldId id="277" r:id="rId7"/>
    <p:sldId id="260" r:id="rId8"/>
    <p:sldId id="265" r:id="rId9"/>
    <p:sldId id="266" r:id="rId10"/>
    <p:sldId id="269" r:id="rId11"/>
    <p:sldId id="282" r:id="rId12"/>
    <p:sldId id="272" r:id="rId13"/>
    <p:sldId id="273" r:id="rId14"/>
    <p:sldId id="274" r:id="rId15"/>
    <p:sldId id="280" r:id="rId16"/>
    <p:sldId id="278" r:id="rId17"/>
    <p:sldId id="281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790255BD-34C2-4B6C-9C57-5050502C4E1C}">
          <p14:sldIdLst>
            <p14:sldId id="256"/>
            <p14:sldId id="261"/>
            <p14:sldId id="263"/>
            <p14:sldId id="262"/>
            <p14:sldId id="271"/>
            <p14:sldId id="277"/>
            <p14:sldId id="260"/>
            <p14:sldId id="265"/>
            <p14:sldId id="266"/>
            <p14:sldId id="269"/>
            <p14:sldId id="282"/>
            <p14:sldId id="272"/>
            <p14:sldId id="273"/>
            <p14:sldId id="274"/>
            <p14:sldId id="280"/>
            <p14:sldId id="278"/>
          </p14:sldIdLst>
        </p14:section>
        <p14:section name="Sezione senza titolo" id="{139EE084-AC02-4B13-88B9-921148F72C78}">
          <p14:sldIdLst>
            <p14:sldId id="28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952" autoAdjust="0"/>
  </p:normalViewPr>
  <p:slideViewPr>
    <p:cSldViewPr>
      <p:cViewPr>
        <p:scale>
          <a:sx n="70" d="100"/>
          <a:sy n="70" d="100"/>
        </p:scale>
        <p:origin x="-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D25AF-42F9-4489-9035-83D83EA6FB53}" type="datetimeFigureOut">
              <a:rPr lang="it-IT" smtClean="0"/>
              <a:pPr/>
              <a:t>12/02/2015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F121C-25B4-435B-A15F-B744503DB89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4333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Welcome </a:t>
            </a:r>
            <a:r>
              <a:rPr lang="it-IT" dirty="0" err="1" smtClean="0"/>
              <a:t>everybody</a:t>
            </a:r>
            <a:r>
              <a:rPr lang="it-IT" dirty="0" smtClean="0"/>
              <a:t>,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today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i’m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talking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about</a:t>
            </a:r>
            <a:r>
              <a:rPr lang="it-IT" baseline="0" dirty="0" smtClean="0"/>
              <a:t> of </a:t>
            </a:r>
            <a:r>
              <a:rPr lang="it-IT" baseline="0" dirty="0" err="1" smtClean="0"/>
              <a:t>my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phd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project</a:t>
            </a:r>
            <a:r>
              <a:rPr lang="it-IT" baseline="0" dirty="0" smtClean="0"/>
              <a:t> </a:t>
            </a:r>
            <a:r>
              <a:rPr lang="it-IT" baseline="0" dirty="0" err="1" smtClean="0"/>
              <a:t>entitle</a:t>
            </a:r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F121C-25B4-435B-A15F-B744503DB890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17562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The </a:t>
            </a:r>
            <a:r>
              <a:rPr lang="it-IT" dirty="0" err="1" smtClean="0"/>
              <a:t>same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baseline="0" dirty="0" smtClean="0"/>
              <a:t> the </a:t>
            </a:r>
            <a:r>
              <a:rPr lang="it-IT" baseline="0" dirty="0" err="1" smtClean="0"/>
              <a:t>calcostibite</a:t>
            </a:r>
            <a:r>
              <a:rPr lang="it-IT" baseline="0" dirty="0" smtClean="0"/>
              <a:t>, a </a:t>
            </a:r>
            <a:r>
              <a:rPr lang="it-IT" baseline="0" dirty="0" err="1" smtClean="0"/>
              <a:t>very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good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crystal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which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allow</a:t>
            </a:r>
            <a:r>
              <a:rPr lang="it-IT" baseline="0" dirty="0" smtClean="0"/>
              <a:t> </a:t>
            </a:r>
            <a:r>
              <a:rPr lang="it-IT" baseline="0" dirty="0" err="1" smtClean="0"/>
              <a:t>us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to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perform</a:t>
            </a:r>
            <a:r>
              <a:rPr lang="it-IT" baseline="0" dirty="0" smtClean="0"/>
              <a:t> a data </a:t>
            </a:r>
            <a:r>
              <a:rPr lang="it-IT" baseline="0" dirty="0" err="1" smtClean="0"/>
              <a:t>collection</a:t>
            </a:r>
            <a:r>
              <a:rPr lang="it-IT" baseline="0" dirty="0" smtClean="0"/>
              <a:t> and a </a:t>
            </a:r>
            <a:r>
              <a:rPr lang="it-IT" baseline="0" dirty="0" err="1" smtClean="0"/>
              <a:t>structural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refinement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with</a:t>
            </a:r>
            <a:r>
              <a:rPr lang="it-IT" baseline="0" dirty="0" smtClean="0"/>
              <a:t> a </a:t>
            </a:r>
            <a:r>
              <a:rPr lang="it-IT" baseline="0" dirty="0" err="1" smtClean="0"/>
              <a:t>very</a:t>
            </a:r>
            <a:r>
              <a:rPr lang="it-IT" baseline="0" dirty="0" smtClean="0"/>
              <a:t> low agreement </a:t>
            </a:r>
            <a:r>
              <a:rPr lang="it-IT" baseline="0" dirty="0" err="1" smtClean="0"/>
              <a:t>index</a:t>
            </a:r>
            <a:r>
              <a:rPr lang="it-IT" baseline="0" dirty="0" smtClean="0"/>
              <a:t>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F121C-25B4-435B-A15F-B744503DB890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68496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To </a:t>
            </a:r>
            <a:r>
              <a:rPr lang="it-IT" dirty="0" err="1" smtClean="0"/>
              <a:t>conclud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aim</a:t>
            </a:r>
            <a:r>
              <a:rPr lang="it-IT" dirty="0" smtClean="0"/>
              <a:t> :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F121C-25B4-435B-A15F-B744503DB890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The </a:t>
            </a:r>
            <a:r>
              <a:rPr lang="it-IT" dirty="0" err="1" smtClean="0"/>
              <a:t>crystal</a:t>
            </a:r>
            <a:r>
              <a:rPr lang="it-IT" dirty="0" smtClean="0"/>
              <a:t> </a:t>
            </a:r>
            <a:r>
              <a:rPr lang="it-IT" dirty="0" err="1" smtClean="0"/>
              <a:t>structure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sulfosalts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quite</a:t>
            </a:r>
            <a:r>
              <a:rPr lang="it-IT" dirty="0" smtClean="0"/>
              <a:t> </a:t>
            </a:r>
            <a:r>
              <a:rPr lang="it-IT" dirty="0" err="1" smtClean="0"/>
              <a:t>complex</a:t>
            </a:r>
            <a:r>
              <a:rPr lang="it-IT" dirty="0" smtClean="0"/>
              <a:t>. </a:t>
            </a:r>
            <a:r>
              <a:rPr lang="it-IT" dirty="0" err="1" smtClean="0"/>
              <a:t>They</a:t>
            </a:r>
            <a:r>
              <a:rPr lang="it-IT" dirty="0" smtClean="0"/>
              <a:t> are </a:t>
            </a:r>
            <a:r>
              <a:rPr lang="it-IT" dirty="0" err="1" smtClean="0"/>
              <a:t>made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F121C-25B4-435B-A15F-B744503DB890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In </a:t>
            </a:r>
            <a:r>
              <a:rPr lang="it-IT" dirty="0" err="1" smtClean="0"/>
              <a:t>this</a:t>
            </a:r>
            <a:r>
              <a:rPr lang="it-IT" dirty="0" smtClean="0"/>
              <a:t> image </a:t>
            </a:r>
            <a:r>
              <a:rPr lang="it-IT" dirty="0" err="1" smtClean="0"/>
              <a:t>is</a:t>
            </a:r>
            <a:r>
              <a:rPr lang="it-IT" dirty="0" smtClean="0"/>
              <a:t> report</a:t>
            </a:r>
            <a:r>
              <a:rPr lang="it-IT" baseline="0" dirty="0" smtClean="0"/>
              <a:t> t</a:t>
            </a:r>
            <a:r>
              <a:rPr lang="it-IT" dirty="0" smtClean="0"/>
              <a:t>he </a:t>
            </a:r>
            <a:r>
              <a:rPr lang="it-IT" dirty="0" err="1" smtClean="0"/>
              <a:t>bandgap</a:t>
            </a:r>
            <a:r>
              <a:rPr lang="it-IT" dirty="0" smtClean="0"/>
              <a:t> </a:t>
            </a:r>
            <a:r>
              <a:rPr lang="it-IT" dirty="0" err="1" smtClean="0"/>
              <a:t>region</a:t>
            </a:r>
            <a:r>
              <a:rPr lang="it-IT" dirty="0" smtClean="0"/>
              <a:t> of the </a:t>
            </a:r>
            <a:r>
              <a:rPr lang="it-IT" dirty="0" err="1" smtClean="0"/>
              <a:t>sulphosalts</a:t>
            </a:r>
            <a:r>
              <a:rPr lang="it-IT" baseline="0" dirty="0" smtClean="0"/>
              <a:t>. </a:t>
            </a:r>
            <a:r>
              <a:rPr lang="it-IT" baseline="0" dirty="0" err="1" smtClean="0"/>
              <a:t>We</a:t>
            </a:r>
            <a:r>
              <a:rPr lang="it-IT" baseline="0" dirty="0" smtClean="0"/>
              <a:t> can </a:t>
            </a:r>
            <a:r>
              <a:rPr lang="it-IT" baseline="0" dirty="0" err="1" smtClean="0"/>
              <a:t>see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that</a:t>
            </a:r>
            <a:r>
              <a:rPr lang="it-IT" baseline="0" dirty="0" smtClean="0"/>
              <a:t> the </a:t>
            </a:r>
            <a:r>
              <a:rPr lang="it-IT" baseline="0" dirty="0" err="1" smtClean="0"/>
              <a:t>values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renges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from…</a:t>
            </a:r>
            <a:r>
              <a:rPr lang="it-IT" baseline="0" dirty="0" smtClean="0"/>
              <a:t> 2 electron volt </a:t>
            </a:r>
            <a:r>
              <a:rPr lang="it-IT" baseline="0" dirty="0" err="1" smtClean="0"/>
              <a:t>to</a:t>
            </a:r>
            <a:r>
              <a:rPr lang="it-IT" baseline="0" dirty="0" smtClean="0"/>
              <a:t> 1eV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F121C-25B4-435B-A15F-B744503DB890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8319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these</a:t>
            </a:r>
            <a:r>
              <a:rPr lang="it-IT" dirty="0" smtClean="0"/>
              <a:t> </a:t>
            </a:r>
            <a:r>
              <a:rPr lang="it-IT" dirty="0" err="1" smtClean="0"/>
              <a:t>minerals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baseline="0" dirty="0" smtClean="0"/>
              <a:t> a </a:t>
            </a:r>
            <a:r>
              <a:rPr lang="it-IT" baseline="0" dirty="0" err="1" smtClean="0"/>
              <a:t>same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space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group</a:t>
            </a:r>
            <a:r>
              <a:rPr lang="it-IT" baseline="0" dirty="0" smtClean="0"/>
              <a:t> and </a:t>
            </a:r>
            <a:r>
              <a:rPr lang="it-IT" baseline="0" dirty="0" err="1" smtClean="0"/>
              <a:t>same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class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F121C-25B4-435B-A15F-B744503DB890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0488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 experimental papers on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blenda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spinel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type 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sulfide 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showed that with pressure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increse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strong decrease 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on band gap occurred. Data come from UV-VIS and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Xray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absrption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spectroscopy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F121C-25B4-435B-A15F-B744503DB890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plan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study</a:t>
            </a:r>
            <a:r>
              <a:rPr lang="it-IT" dirty="0" smtClean="0"/>
              <a:t> the</a:t>
            </a:r>
            <a:r>
              <a:rPr lang="it-IT" baseline="0" dirty="0" smtClean="0"/>
              <a:t> end </a:t>
            </a:r>
            <a:r>
              <a:rPr lang="it-IT" baseline="0" dirty="0" err="1" smtClean="0"/>
              <a:t>members</a:t>
            </a:r>
            <a:r>
              <a:rPr lang="it-IT" baseline="0" dirty="0" smtClean="0"/>
              <a:t> and intermediate </a:t>
            </a:r>
            <a:r>
              <a:rPr lang="it-IT" baseline="0" dirty="0" err="1" smtClean="0"/>
              <a:t>terms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along</a:t>
            </a:r>
            <a:r>
              <a:rPr lang="it-IT" baseline="0" dirty="0" smtClean="0"/>
              <a:t> the </a:t>
            </a:r>
            <a:r>
              <a:rPr lang="it-IT" baseline="0" dirty="0" err="1" smtClean="0"/>
              <a:t>calcostibite-emplectite</a:t>
            </a:r>
            <a:r>
              <a:rPr lang="it-IT" baseline="0" dirty="0" smtClean="0"/>
              <a:t> serie </a:t>
            </a:r>
            <a:r>
              <a:rPr lang="it-IT" baseline="0" dirty="0" err="1" smtClean="0"/>
              <a:t>by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using</a:t>
            </a:r>
            <a:r>
              <a:rPr lang="it-IT" baseline="0" dirty="0" smtClean="0"/>
              <a:t> </a:t>
            </a:r>
            <a:r>
              <a:rPr lang="it-IT" baseline="0" dirty="0" err="1" smtClean="0"/>
              <a:t>…X-ray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absrption</a:t>
            </a:r>
            <a:r>
              <a:rPr lang="it-IT" baseline="0" dirty="0" smtClean="0"/>
              <a:t> </a:t>
            </a:r>
            <a:r>
              <a:rPr lang="it-IT" baseline="0" dirty="0" err="1" smtClean="0"/>
              <a:t>spectroscopy……at</a:t>
            </a:r>
            <a:r>
              <a:rPr lang="it-IT" baseline="0" dirty="0" smtClean="0"/>
              <a:t> </a:t>
            </a:r>
            <a:r>
              <a:rPr lang="it-IT" baseline="0" dirty="0" err="1" smtClean="0"/>
              <a:t>room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condition</a:t>
            </a:r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F121C-25B4-435B-A15F-B744503DB890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baseline="0" dirty="0" smtClean="0"/>
              <a:t>On the </a:t>
            </a:r>
            <a:r>
              <a:rPr lang="it-IT" baseline="0" dirty="0" err="1" smtClean="0"/>
              <a:t>same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samples</a:t>
            </a:r>
            <a:r>
              <a:rPr lang="it-IT" baseline="0" dirty="0" smtClean="0"/>
              <a:t>  </a:t>
            </a:r>
            <a:r>
              <a:rPr lang="it-IT" baseline="0" dirty="0" err="1" smtClean="0"/>
              <a:t>measurements</a:t>
            </a:r>
            <a:r>
              <a:rPr lang="it-IT" baseline="0" dirty="0" smtClean="0"/>
              <a:t>…</a:t>
            </a:r>
            <a:r>
              <a:rPr lang="it-IT" baseline="0" dirty="0" err="1" smtClean="0"/>
              <a:t>at</a:t>
            </a:r>
            <a:r>
              <a:rPr lang="it-IT" baseline="0" dirty="0" smtClean="0"/>
              <a:t> ..……..</a:t>
            </a:r>
            <a:r>
              <a:rPr lang="it-IT" baseline="0" dirty="0" err="1" smtClean="0"/>
              <a:t>will</a:t>
            </a:r>
            <a:r>
              <a:rPr lang="it-IT" baseline="0" dirty="0" smtClean="0"/>
              <a:t> be </a:t>
            </a:r>
            <a:r>
              <a:rPr lang="it-IT" baseline="0" dirty="0" err="1" smtClean="0"/>
              <a:t>carried</a:t>
            </a:r>
            <a:r>
              <a:rPr lang="it-IT" baseline="0" dirty="0" smtClean="0"/>
              <a:t> out by </a:t>
            </a:r>
            <a:r>
              <a:rPr lang="it-IT" baseline="0" dirty="0" err="1" smtClean="0"/>
              <a:t>using</a:t>
            </a:r>
            <a:r>
              <a:rPr lang="it-IT" baseline="0" dirty="0" smtClean="0"/>
              <a:t> </a:t>
            </a:r>
            <a:r>
              <a:rPr lang="it-IT" baseline="0" dirty="0" err="1" smtClean="0"/>
              <a:t>same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equipment</a:t>
            </a:r>
            <a:r>
              <a:rPr lang="it-IT" baseline="0" dirty="0" smtClean="0"/>
              <a:t>, </a:t>
            </a:r>
            <a:r>
              <a:rPr lang="it-IT" baseline="0" dirty="0" err="1" smtClean="0"/>
              <a:t>them</a:t>
            </a:r>
            <a:r>
              <a:rPr lang="it-IT" baseline="0" dirty="0" smtClean="0"/>
              <a:t> </a:t>
            </a:r>
            <a:r>
              <a:rPr lang="it-IT" baseline="0" dirty="0" smtClean="0"/>
              <a:t>….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F121C-25B4-435B-A15F-B744503DB890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Data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collected</a:t>
            </a:r>
            <a:r>
              <a:rPr lang="it-IT" dirty="0" smtClean="0"/>
              <a:t> at </a:t>
            </a:r>
            <a:r>
              <a:rPr lang="it-IT" dirty="0" err="1" smtClean="0"/>
              <a:t>dip</a:t>
            </a:r>
            <a:r>
              <a:rPr lang="it-IT" baseline="0" dirty="0" smtClean="0"/>
              <a:t> </a:t>
            </a:r>
            <a:r>
              <a:rPr lang="it-IT" baseline="0" dirty="0" err="1" smtClean="0"/>
              <a:t>fis</a:t>
            </a:r>
            <a:r>
              <a:rPr lang="it-IT" baseline="0" dirty="0" smtClean="0"/>
              <a:t> e </a:t>
            </a:r>
            <a:r>
              <a:rPr lang="it-IT" baseline="0" dirty="0" err="1" smtClean="0"/>
              <a:t>geologia…</a:t>
            </a:r>
            <a:r>
              <a:rPr lang="it-IT" baseline="0" dirty="0" smtClean="0"/>
              <a:t> </a:t>
            </a:r>
          </a:p>
          <a:p>
            <a:r>
              <a:rPr lang="it-IT" baseline="0" dirty="0" err="1" smtClean="0"/>
              <a:t>Moreover</a:t>
            </a:r>
            <a:r>
              <a:rPr lang="it-IT" baseline="0" dirty="0" smtClean="0"/>
              <a:t> some </a:t>
            </a:r>
            <a:r>
              <a:rPr lang="it-IT" baseline="0" dirty="0" err="1" smtClean="0"/>
              <a:t>applications</a:t>
            </a:r>
            <a:r>
              <a:rPr lang="it-IT" baseline="0" dirty="0" smtClean="0"/>
              <a:t> at </a:t>
            </a:r>
            <a:r>
              <a:rPr lang="it-IT" baseline="0" dirty="0" err="1" smtClean="0"/>
              <a:t>sincrotron</a:t>
            </a:r>
            <a:r>
              <a:rPr lang="it-IT" baseline="0" dirty="0" smtClean="0"/>
              <a:t> </a:t>
            </a:r>
            <a:r>
              <a:rPr lang="it-IT" baseline="0" dirty="0" err="1" smtClean="0"/>
              <a:t>i….facilities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wil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be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submitted</a:t>
            </a:r>
            <a:r>
              <a:rPr lang="it-IT" baseline="0" dirty="0" smtClean="0"/>
              <a:t> </a:t>
            </a:r>
            <a:r>
              <a:rPr lang="it-IT" baseline="0" dirty="0" err="1" smtClean="0"/>
              <a:t>during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this</a:t>
            </a:r>
            <a:r>
              <a:rPr lang="it-IT" baseline="0" dirty="0" smtClean="0"/>
              <a:t> and </a:t>
            </a:r>
            <a:r>
              <a:rPr lang="it-IT" baseline="0" dirty="0" err="1" smtClean="0"/>
              <a:t>next</a:t>
            </a:r>
            <a:r>
              <a:rPr lang="it-IT" baseline="0" dirty="0" smtClean="0"/>
              <a:t> </a:t>
            </a:r>
            <a:r>
              <a:rPr lang="it-IT" baseline="0" dirty="0" err="1" smtClean="0"/>
              <a:t>year</a:t>
            </a:r>
            <a:r>
              <a:rPr lang="it-IT" baseline="0" dirty="0" smtClean="0"/>
              <a:t>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F121C-25B4-435B-A15F-B744503DB890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 start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to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check</a:t>
            </a:r>
            <a:r>
              <a:rPr lang="it-IT" baseline="0" dirty="0" smtClean="0"/>
              <a:t> the </a:t>
            </a:r>
            <a:r>
              <a:rPr lang="it-IT" baseline="0" dirty="0" err="1" smtClean="0"/>
              <a:t>quality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the </a:t>
            </a:r>
            <a:r>
              <a:rPr lang="it-IT" baseline="0" dirty="0" err="1" smtClean="0"/>
              <a:t>crystals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by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using</a:t>
            </a:r>
            <a:r>
              <a:rPr lang="it-IT" baseline="0" dirty="0" smtClean="0"/>
              <a:t> single </a:t>
            </a:r>
            <a:r>
              <a:rPr lang="it-IT" baseline="0" dirty="0" err="1" smtClean="0"/>
              <a:t>crystal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X-ray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diffraction</a:t>
            </a:r>
            <a:r>
              <a:rPr lang="it-IT" baseline="0" dirty="0" smtClean="0"/>
              <a:t> data </a:t>
            </a:r>
            <a:r>
              <a:rPr lang="it-IT" baseline="0" dirty="0" err="1" smtClean="0"/>
              <a:t>collected</a:t>
            </a:r>
            <a:r>
              <a:rPr lang="it-IT" baseline="0" dirty="0" smtClean="0"/>
              <a:t> at Perugia </a:t>
            </a:r>
            <a:r>
              <a:rPr lang="it-IT" baseline="0" dirty="0" err="1" smtClean="0"/>
              <a:t>lab</a:t>
            </a:r>
            <a:r>
              <a:rPr lang="it-IT" baseline="0" dirty="0" smtClean="0"/>
              <a:t>. </a:t>
            </a:r>
            <a:r>
              <a:rPr lang="it-IT" baseline="0" dirty="0" err="1" smtClean="0"/>
              <a:t>Here</a:t>
            </a:r>
            <a:r>
              <a:rPr lang="it-IT" baseline="0" dirty="0" smtClean="0"/>
              <a:t> I show </a:t>
            </a:r>
            <a:r>
              <a:rPr lang="it-IT" baseline="0" dirty="0" err="1" smtClean="0"/>
              <a:t>you</a:t>
            </a:r>
            <a:r>
              <a:rPr lang="it-IT" baseline="0" dirty="0" smtClean="0"/>
              <a:t> a rotation  </a:t>
            </a:r>
            <a:r>
              <a:rPr lang="it-IT" baseline="0" dirty="0" err="1" smtClean="0"/>
              <a:t>image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a single </a:t>
            </a:r>
            <a:r>
              <a:rPr lang="it-IT" baseline="0" dirty="0" err="1" smtClean="0"/>
              <a:t>crystal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emplectite</a:t>
            </a:r>
            <a:r>
              <a:rPr lang="it-IT" baseline="0" dirty="0" smtClean="0"/>
              <a:t> , </a:t>
            </a:r>
            <a:r>
              <a:rPr lang="it-IT" baseline="0" dirty="0" err="1" smtClean="0"/>
              <a:t>where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we</a:t>
            </a:r>
            <a:r>
              <a:rPr lang="it-IT" baseline="0" dirty="0" smtClean="0"/>
              <a:t> can </a:t>
            </a:r>
            <a:r>
              <a:rPr lang="it-IT" baseline="0" dirty="0" err="1" smtClean="0"/>
              <a:t>see</a:t>
            </a:r>
            <a:r>
              <a:rPr lang="it-IT" baseline="0" dirty="0" smtClean="0"/>
              <a:t> the </a:t>
            </a:r>
            <a:r>
              <a:rPr lang="it-IT" baseline="0" dirty="0" err="1" smtClean="0"/>
              <a:t>diffraction</a:t>
            </a:r>
            <a:r>
              <a:rPr lang="it-IT" baseline="0" dirty="0" smtClean="0"/>
              <a:t> pattern  indicate a sample </a:t>
            </a:r>
            <a:r>
              <a:rPr lang="it-IT" baseline="0" dirty="0" err="1" smtClean="0"/>
              <a:t>with</a:t>
            </a:r>
            <a:r>
              <a:rPr lang="it-IT" baseline="0" dirty="0" smtClean="0"/>
              <a:t> a </a:t>
            </a:r>
            <a:r>
              <a:rPr lang="it-IT" baseline="0" dirty="0" err="1" smtClean="0"/>
              <a:t>very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good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cristallinity</a:t>
            </a:r>
            <a:r>
              <a:rPr lang="it-IT" baseline="0" dirty="0" smtClean="0"/>
              <a:t>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F121C-25B4-435B-A15F-B744503DB890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6849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783B9-0F74-4E26-AAB8-E7781917FA54}" type="datetimeFigureOut">
              <a:rPr lang="it-IT" smtClean="0"/>
              <a:pPr/>
              <a:t>12/02/2015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67E7A-133A-45B0-BC12-46EEB5D727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2074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783B9-0F74-4E26-AAB8-E7781917FA54}" type="datetimeFigureOut">
              <a:rPr lang="it-IT" smtClean="0"/>
              <a:pPr/>
              <a:t>12/02/2015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67E7A-133A-45B0-BC12-46EEB5D727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5742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783B9-0F74-4E26-AAB8-E7781917FA54}" type="datetimeFigureOut">
              <a:rPr lang="it-IT" smtClean="0"/>
              <a:pPr/>
              <a:t>12/02/2015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67E7A-133A-45B0-BC12-46EEB5D727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2252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783B9-0F74-4E26-AAB8-E7781917FA54}" type="datetimeFigureOut">
              <a:rPr lang="it-IT" smtClean="0"/>
              <a:pPr/>
              <a:t>12/02/2015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67E7A-133A-45B0-BC12-46EEB5D727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757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783B9-0F74-4E26-AAB8-E7781917FA54}" type="datetimeFigureOut">
              <a:rPr lang="it-IT" smtClean="0"/>
              <a:pPr/>
              <a:t>12/02/2015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67E7A-133A-45B0-BC12-46EEB5D727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6826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783B9-0F74-4E26-AAB8-E7781917FA54}" type="datetimeFigureOut">
              <a:rPr lang="it-IT" smtClean="0"/>
              <a:pPr/>
              <a:t>12/02/2015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67E7A-133A-45B0-BC12-46EEB5D727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5413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783B9-0F74-4E26-AAB8-E7781917FA54}" type="datetimeFigureOut">
              <a:rPr lang="it-IT" smtClean="0"/>
              <a:pPr/>
              <a:t>12/02/2015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67E7A-133A-45B0-BC12-46EEB5D727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6572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783B9-0F74-4E26-AAB8-E7781917FA54}" type="datetimeFigureOut">
              <a:rPr lang="it-IT" smtClean="0"/>
              <a:pPr/>
              <a:t>12/02/2015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67E7A-133A-45B0-BC12-46EEB5D727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9238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783B9-0F74-4E26-AAB8-E7781917FA54}" type="datetimeFigureOut">
              <a:rPr lang="it-IT" smtClean="0"/>
              <a:pPr/>
              <a:t>12/02/2015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67E7A-133A-45B0-BC12-46EEB5D727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695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783B9-0F74-4E26-AAB8-E7781917FA54}" type="datetimeFigureOut">
              <a:rPr lang="it-IT" smtClean="0"/>
              <a:pPr/>
              <a:t>12/02/2015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67E7A-133A-45B0-BC12-46EEB5D727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021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783B9-0F74-4E26-AAB8-E7781917FA54}" type="datetimeFigureOut">
              <a:rPr lang="it-IT" smtClean="0"/>
              <a:pPr/>
              <a:t>12/02/2015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67E7A-133A-45B0-BC12-46EEB5D727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0095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783B9-0F74-4E26-AAB8-E7781917FA54}" type="datetimeFigureOut">
              <a:rPr lang="it-IT" smtClean="0"/>
              <a:pPr/>
              <a:t>12/02/2015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67E7A-133A-45B0-BC12-46EEB5D727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7729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url?sa=i&amp;rct=j&amp;q=&amp;esrc=s&amp;frm=1&amp;source=images&amp;cd=&amp;cad=rja&amp;uact=8&amp;ved=0CAcQjRw&amp;url=http://canmin.geoscienceworld.org/content/47/1/3/F7.expansion.html&amp;ei=hI3cVNuBHc3qOP-ygbAM&amp;bvm=bv.85761416,d.ZWU&amp;psig=AFQjCNHIo7F655g3vFAm81kE5K_aMGxlgg&amp;ust=142382663303070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24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716503"/>
            <a:ext cx="8964488" cy="2219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sulfosalts: crystallographic study and characterization of the physical properties of semiconductors</a:t>
            </a:r>
            <a:endParaRPr lang="it-IT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23528" y="4005064"/>
            <a:ext cx="8639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000" b="1" dirty="0" err="1" smtClean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it-IT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b="1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it-IT" sz="2000" b="1" dirty="0" err="1" smtClean="0">
                <a:latin typeface="Times New Roman" pitchFamily="18" charset="0"/>
                <a:cs typeface="Times New Roman" pitchFamily="18" charset="0"/>
              </a:rPr>
              <a:t>esearch</a:t>
            </a:r>
            <a:r>
              <a:rPr lang="it-IT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b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it-IT" sz="2000" b="1" dirty="0" err="1" smtClean="0">
                <a:latin typeface="Times New Roman" pitchFamily="18" charset="0"/>
                <a:cs typeface="Times New Roman" pitchFamily="18" charset="0"/>
              </a:rPr>
              <a:t>roject</a:t>
            </a:r>
            <a:r>
              <a:rPr lang="it-IT" sz="2000" b="1" dirty="0" smtClean="0">
                <a:latin typeface="Times New Roman" pitchFamily="18" charset="0"/>
                <a:cs typeface="Times New Roman" pitchFamily="18" charset="0"/>
              </a:rPr>
              <a:t> of Francesco Guidoni</a:t>
            </a:r>
          </a:p>
          <a:p>
            <a:pPr>
              <a:lnSpc>
                <a:spcPct val="150000"/>
              </a:lnSpc>
            </a:pPr>
            <a:r>
              <a:rPr lang="it-IT" sz="2000" b="1" dirty="0" smtClean="0">
                <a:latin typeface="Times New Roman" pitchFamily="18" charset="0"/>
                <a:cs typeface="Times New Roman" pitchFamily="18" charset="0"/>
              </a:rPr>
              <a:t>Tutor </a:t>
            </a:r>
            <a:r>
              <a:rPr lang="it-IT" sz="2000" b="1" smtClean="0">
                <a:latin typeface="Times New Roman" pitchFamily="18" charset="0"/>
                <a:cs typeface="Times New Roman" pitchFamily="18" charset="0"/>
              </a:rPr>
              <a:t>:         </a:t>
            </a:r>
            <a:r>
              <a:rPr lang="it-IT" sz="2000" b="1" dirty="0" smtClean="0">
                <a:latin typeface="Times New Roman" pitchFamily="18" charset="0"/>
                <a:cs typeface="Times New Roman" pitchFamily="18" charset="0"/>
              </a:rPr>
              <a:t>Paola Comodi - Università degli Studi di Perugia, Italy</a:t>
            </a:r>
          </a:p>
          <a:p>
            <a:pPr>
              <a:lnSpc>
                <a:spcPct val="150000"/>
              </a:lnSpc>
            </a:pPr>
            <a:r>
              <a:rPr lang="it-IT" sz="2000" b="1" dirty="0" err="1" smtClean="0">
                <a:latin typeface="Times New Roman" pitchFamily="18" charset="0"/>
                <a:cs typeface="Times New Roman" pitchFamily="18" charset="0"/>
              </a:rPr>
              <a:t>Co-tutor</a:t>
            </a:r>
            <a:r>
              <a:rPr lang="it-IT" sz="2000" b="1" dirty="0" smtClean="0">
                <a:latin typeface="Times New Roman" pitchFamily="18" charset="0"/>
                <a:cs typeface="Times New Roman" pitchFamily="18" charset="0"/>
              </a:rPr>
              <a:t> :    Sabrina Nazzareni Università degli Studi di Perugia, Italy </a:t>
            </a:r>
          </a:p>
          <a:p>
            <a:pPr>
              <a:lnSpc>
                <a:spcPct val="150000"/>
              </a:lnSpc>
            </a:pPr>
            <a:r>
              <a:rPr lang="it-IT" sz="2000" b="1" dirty="0" err="1" smtClean="0">
                <a:latin typeface="Times New Roman" pitchFamily="18" charset="0"/>
                <a:cs typeface="Times New Roman" pitchFamily="18" charset="0"/>
              </a:rPr>
              <a:t>Co-tutor</a:t>
            </a:r>
            <a:r>
              <a:rPr lang="it-IT" sz="2000" b="1" dirty="0" smtClean="0">
                <a:latin typeface="Times New Roman" pitchFamily="18" charset="0"/>
                <a:cs typeface="Times New Roman" pitchFamily="18" charset="0"/>
              </a:rPr>
              <a:t> :    </a:t>
            </a:r>
            <a:r>
              <a:rPr lang="it-IT" sz="2000" b="1" dirty="0" err="1" smtClean="0">
                <a:latin typeface="Times New Roman" pitchFamily="18" charset="0"/>
                <a:cs typeface="Times New Roman" pitchFamily="18" charset="0"/>
              </a:rPr>
              <a:t>Tonči</a:t>
            </a:r>
            <a:r>
              <a:rPr lang="it-IT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b="1" dirty="0" err="1" smtClean="0">
                <a:latin typeface="Times New Roman" pitchFamily="18" charset="0"/>
                <a:cs typeface="Times New Roman" pitchFamily="18" charset="0"/>
              </a:rPr>
              <a:t>Balić</a:t>
            </a:r>
            <a:r>
              <a:rPr lang="it-IT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b="1" dirty="0" err="1" smtClean="0">
                <a:latin typeface="Times New Roman" pitchFamily="18" charset="0"/>
                <a:cs typeface="Times New Roman" pitchFamily="18" charset="0"/>
              </a:rPr>
              <a:t>–Zunić</a:t>
            </a:r>
            <a:r>
              <a:rPr lang="it-IT" sz="20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it-IT" sz="2000" b="1" dirty="0" err="1" smtClean="0">
                <a:latin typeface="Times New Roman" pitchFamily="18" charset="0"/>
                <a:cs typeface="Times New Roman" pitchFamily="18" charset="0"/>
              </a:rPr>
              <a:t>University</a:t>
            </a:r>
            <a:r>
              <a:rPr lang="it-IT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b="1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000" b="1" dirty="0" smtClean="0">
                <a:latin typeface="Times New Roman" pitchFamily="18" charset="0"/>
                <a:cs typeface="Times New Roman" pitchFamily="18" charset="0"/>
              </a:rPr>
              <a:t> Copenaghen, </a:t>
            </a:r>
            <a:r>
              <a:rPr lang="it-IT" sz="2000" b="1" dirty="0" err="1" smtClean="0">
                <a:latin typeface="Times New Roman" pitchFamily="18" charset="0"/>
                <a:cs typeface="Times New Roman" pitchFamily="18" charset="0"/>
              </a:rPr>
              <a:t>Denmark</a:t>
            </a:r>
            <a:endParaRPr lang="it-IT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t-IT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11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1556792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Olsen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.(2010), with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initio calculations,  showed that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optical properties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sulfosalts 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bandgap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depend 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variations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mineral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lattice induced by pressure.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835696" y="260648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Why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minerals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0" y="76470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Sulfosalts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Bandgap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energies are very interesting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field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photovoltaics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in fact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1.69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eV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Chalcostibite and 1.55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Emplectite.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3" cstate="print"/>
          <a:srcRect t="1734" r="10550" b="3074"/>
          <a:stretch/>
        </p:blipFill>
        <p:spPr bwMode="auto">
          <a:xfrm>
            <a:off x="0" y="2996952"/>
            <a:ext cx="2147691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8499" r="11251"/>
          <a:stretch/>
        </p:blipFill>
        <p:spPr bwMode="auto">
          <a:xfrm>
            <a:off x="6229525" y="2348880"/>
            <a:ext cx="2914475" cy="2407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5" cstate="print"/>
          <a:srcRect l="3811" t="7001" r="48036" b="3936"/>
          <a:stretch/>
        </p:blipFill>
        <p:spPr bwMode="auto">
          <a:xfrm>
            <a:off x="6084168" y="4805851"/>
            <a:ext cx="2804246" cy="205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6" cstate="print"/>
          <a:srcRect l="474" t="25981" r="-474" b="-650"/>
          <a:stretch/>
        </p:blipFill>
        <p:spPr bwMode="auto">
          <a:xfrm>
            <a:off x="1907704" y="3128000"/>
            <a:ext cx="4176464" cy="88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23728" y="4437112"/>
            <a:ext cx="4320480" cy="109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2466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4016" y="328002"/>
            <a:ext cx="558011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study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Single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crystal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X-ray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diffraction</a:t>
            </a:r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UV-Vis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spectroscopy</a:t>
            </a:r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Raman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Spectroscopy</a:t>
            </a:r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XAS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measurements</a:t>
            </a:r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mmagine 2" descr="C:\Users\silvia\Desktop\diffrattometro PG\IMG_859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140968"/>
            <a:ext cx="4824536" cy="3384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9512" y="2204864"/>
            <a:ext cx="55801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Single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crystal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X-ray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diffraction</a:t>
            </a:r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UV-Vis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spectroscopy</a:t>
            </a:r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Raman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Spectroscopy</a:t>
            </a:r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XAS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measurements</a:t>
            </a:r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95536" y="908720"/>
            <a:ext cx="5040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Measurements</a:t>
            </a:r>
            <a:r>
              <a:rPr lang="it-IT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it-IT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@HP</a:t>
            </a:r>
            <a:r>
              <a:rPr lang="it-IT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it-IT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@HT</a:t>
            </a:r>
            <a:endParaRPr lang="it-IT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Francesco\Desktop\xcalibu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632" y="4005064"/>
            <a:ext cx="3786808" cy="252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rancesco\Desktop\da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65722"/>
            <a:ext cx="2433151" cy="296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39552" y="620688"/>
            <a:ext cx="756084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err="1" smtClean="0"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it-IT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dirty="0" err="1" smtClean="0">
                <a:latin typeface="Times New Roman" pitchFamily="18" charset="0"/>
                <a:cs typeface="Times New Roman" pitchFamily="18" charset="0"/>
              </a:rPr>
              <a:t>study</a:t>
            </a:r>
            <a:r>
              <a:rPr lang="it-IT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dirty="0" err="1" smtClean="0"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it-IT" sz="3600" dirty="0" smtClean="0"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endParaRPr lang="it-IT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@ Dipartimento di Fisica e Geologia, Università di Perugia</a:t>
            </a:r>
          </a:p>
          <a:p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@ Dipartimento di Chimica, Università di Perugia</a:t>
            </a:r>
          </a:p>
          <a:p>
            <a:endParaRPr lang="it-IT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2400" dirty="0" err="1" smtClean="0">
                <a:latin typeface="Times New Roman" pitchFamily="18" charset="0"/>
                <a:cs typeface="Times New Roman" pitchFamily="18" charset="0"/>
              </a:rPr>
              <a:t>Applications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@ </a:t>
            </a:r>
            <a:r>
              <a:rPr lang="it-IT" sz="2400" dirty="0" err="1" smtClean="0">
                <a:latin typeface="Times New Roman" pitchFamily="18" charset="0"/>
                <a:cs typeface="Times New Roman" pitchFamily="18" charset="0"/>
              </a:rPr>
              <a:t>syncrothrons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ESRF (Grenoble, France) </a:t>
            </a:r>
          </a:p>
          <a:p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APS (Chicago, USA),</a:t>
            </a:r>
          </a:p>
          <a:p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SLS- LUCIA (</a:t>
            </a:r>
            <a:r>
              <a:rPr lang="it-IT" sz="2400" dirty="0" err="1" smtClean="0">
                <a:latin typeface="Times New Roman" pitchFamily="18" charset="0"/>
                <a:cs typeface="Times New Roman" pitchFamily="18" charset="0"/>
              </a:rPr>
              <a:t>Villingen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400" dirty="0" err="1" smtClean="0">
                <a:latin typeface="Times New Roman" pitchFamily="18" charset="0"/>
                <a:cs typeface="Times New Roman" pitchFamily="18" charset="0"/>
              </a:rPr>
              <a:t>Switzerland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it-IT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79" y="1124745"/>
            <a:ext cx="374441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0" y="0"/>
            <a:ext cx="914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start…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it-IT" sz="2400" dirty="0" err="1" smtClean="0">
                <a:latin typeface="Times New Roman" pitchFamily="18" charset="0"/>
                <a:cs typeface="Times New Roman" pitchFamily="18" charset="0"/>
              </a:rPr>
              <a:t>Looking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400" dirty="0" err="1" smtClean="0">
                <a:latin typeface="Times New Roman" pitchFamily="18" charset="0"/>
                <a:cs typeface="Times New Roman" pitchFamily="18" charset="0"/>
              </a:rPr>
              <a:t>samples</a:t>
            </a:r>
            <a:endParaRPr lang="it-IT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it-IT" sz="2400" dirty="0" err="1" smtClean="0">
                <a:latin typeface="Times New Roman" pitchFamily="18" charset="0"/>
                <a:cs typeface="Times New Roman" pitchFamily="18" charset="0"/>
              </a:rPr>
              <a:t>Checking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400" dirty="0" err="1" smtClean="0">
                <a:latin typeface="Times New Roman" pitchFamily="18" charset="0"/>
                <a:cs typeface="Times New Roman" pitchFamily="18" charset="0"/>
              </a:rPr>
              <a:t>quality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it-IT" sz="2400" dirty="0" err="1" smtClean="0">
                <a:latin typeface="Times New Roman" pitchFamily="18" charset="0"/>
                <a:cs typeface="Times New Roman" pitchFamily="18" charset="0"/>
              </a:rPr>
              <a:t>samples</a:t>
            </a:r>
            <a:endParaRPr lang="it-IT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156176" y="4941168"/>
            <a:ext cx="2284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Emplectite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763688" y="566124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Single </a:t>
            </a:r>
            <a:r>
              <a:rPr lang="it-IT" dirty="0" err="1" smtClean="0"/>
              <a:t>crystal</a:t>
            </a:r>
            <a:r>
              <a:rPr lang="it-IT" dirty="0" smtClean="0"/>
              <a:t> X-</a:t>
            </a:r>
            <a:r>
              <a:rPr lang="it-IT" dirty="0" err="1" smtClean="0"/>
              <a:t>ray</a:t>
            </a:r>
            <a:r>
              <a:rPr lang="it-IT" dirty="0" smtClean="0"/>
              <a:t> </a:t>
            </a:r>
            <a:r>
              <a:rPr lang="it-IT" dirty="0" err="1" smtClean="0"/>
              <a:t>diffraction</a:t>
            </a:r>
            <a:r>
              <a:rPr lang="it-IT" dirty="0" smtClean="0"/>
              <a:t> </a:t>
            </a:r>
            <a:r>
              <a:rPr lang="it-IT" dirty="0" err="1" smtClean="0"/>
              <a:t>rotation</a:t>
            </a:r>
            <a:r>
              <a:rPr lang="it-IT" dirty="0" smtClean="0"/>
              <a:t> image</a:t>
            </a:r>
            <a:endParaRPr lang="it-IT" dirty="0"/>
          </a:p>
        </p:txBody>
      </p:sp>
      <p:pic>
        <p:nvPicPr>
          <p:cNvPr id="9" name="Picture 3" descr="C:\Users\Francesco\Desktop\Poster bressanone\emplec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9" r="3955"/>
          <a:stretch/>
        </p:blipFill>
        <p:spPr bwMode="auto">
          <a:xfrm>
            <a:off x="395536" y="2348946"/>
            <a:ext cx="2952328" cy="210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Francesco\Desktop\Poster bressanone\ch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653136"/>
            <a:ext cx="2922123" cy="2058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764704"/>
            <a:ext cx="3626079" cy="362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 rotWithShape="1">
          <a:blip r:embed="rId4" cstate="print"/>
          <a:srcRect l="1689" t="2928" r="1965" b="3448"/>
          <a:stretch/>
        </p:blipFill>
        <p:spPr bwMode="auto">
          <a:xfrm>
            <a:off x="3995936" y="764704"/>
            <a:ext cx="4986496" cy="3896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Checking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quality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samples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starting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….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178790" y="4077072"/>
            <a:ext cx="1483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Chalcostibite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-744" y="4438853"/>
            <a:ext cx="3734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Single </a:t>
            </a:r>
            <a:r>
              <a:rPr lang="it-IT" dirty="0" err="1" smtClean="0"/>
              <a:t>crystal</a:t>
            </a:r>
            <a:r>
              <a:rPr lang="it-IT" dirty="0" smtClean="0"/>
              <a:t> X-</a:t>
            </a:r>
            <a:r>
              <a:rPr lang="it-IT" dirty="0" err="1" smtClean="0"/>
              <a:t>ray</a:t>
            </a:r>
            <a:r>
              <a:rPr lang="it-IT" dirty="0" smtClean="0"/>
              <a:t> </a:t>
            </a:r>
            <a:r>
              <a:rPr lang="it-IT" dirty="0" err="1" smtClean="0"/>
              <a:t>diffraction</a:t>
            </a:r>
            <a:r>
              <a:rPr lang="it-IT" dirty="0" smtClean="0"/>
              <a:t> </a:t>
            </a:r>
            <a:r>
              <a:rPr lang="it-IT" dirty="0" err="1" smtClean="0"/>
              <a:t>rotation</a:t>
            </a:r>
            <a:r>
              <a:rPr lang="it-IT" dirty="0" smtClean="0"/>
              <a:t> image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995936" y="4725144"/>
            <a:ext cx="498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Ewald</a:t>
            </a:r>
            <a:r>
              <a:rPr lang="it-IT" dirty="0" smtClean="0"/>
              <a:t> </a:t>
            </a:r>
            <a:r>
              <a:rPr lang="it-IT" dirty="0" err="1" smtClean="0"/>
              <a:t>sphere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76920" y="548209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</a:t>
            </a:r>
            <a:r>
              <a:rPr lang="it-IT" dirty="0" smtClean="0"/>
              <a:t>=6.026(1)Å   b=3.8026(2)Å   c=14.5070(9)Å</a:t>
            </a:r>
          </a:p>
          <a:p>
            <a:r>
              <a:rPr lang="it-IT" dirty="0" smtClean="0"/>
              <a:t>V=332.42Å</a:t>
            </a:r>
            <a:r>
              <a:rPr lang="it-IT" baseline="30000" dirty="0" smtClean="0"/>
              <a:t>3</a:t>
            </a:r>
            <a:endParaRPr lang="it-IT" baseline="300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860032" y="5301208"/>
            <a:ext cx="412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Refinament</a:t>
            </a:r>
            <a:r>
              <a:rPr lang="it-IT" dirty="0" smtClean="0"/>
              <a:t> </a:t>
            </a:r>
            <a:r>
              <a:rPr lang="it-IT" dirty="0" err="1" smtClean="0"/>
              <a:t>result</a:t>
            </a:r>
            <a:endParaRPr lang="it-IT" dirty="0" smtClean="0"/>
          </a:p>
          <a:p>
            <a:r>
              <a:rPr lang="it-IT" dirty="0" err="1" smtClean="0"/>
              <a:t>R</a:t>
            </a:r>
            <a:r>
              <a:rPr lang="it-IT" baseline="-25000" dirty="0" err="1" smtClean="0"/>
              <a:t>int</a:t>
            </a:r>
            <a:r>
              <a:rPr lang="it-IT" dirty="0" smtClean="0"/>
              <a:t>=1.38%</a:t>
            </a:r>
          </a:p>
          <a:p>
            <a:r>
              <a:rPr lang="it-IT" dirty="0" smtClean="0"/>
              <a:t>R</a:t>
            </a:r>
            <a:r>
              <a:rPr lang="it-IT" baseline="-25000" dirty="0" smtClean="0"/>
              <a:t>1</a:t>
            </a:r>
            <a:r>
              <a:rPr lang="it-IT" dirty="0" smtClean="0"/>
              <a:t>=1.34% 450Fo&gt;4</a:t>
            </a:r>
            <a:r>
              <a:rPr lang="el-GR" dirty="0" smtClean="0"/>
              <a:t>σ</a:t>
            </a:r>
            <a:r>
              <a:rPr lang="it-IT" dirty="0" smtClean="0"/>
              <a:t>Fo</a:t>
            </a:r>
          </a:p>
          <a:p>
            <a:r>
              <a:rPr lang="it-IT" dirty="0" err="1" smtClean="0"/>
              <a:t>Number</a:t>
            </a:r>
            <a:r>
              <a:rPr lang="it-IT" dirty="0" smtClean="0"/>
              <a:t> of </a:t>
            </a:r>
            <a:r>
              <a:rPr lang="it-IT" dirty="0" err="1" smtClean="0"/>
              <a:t>refined</a:t>
            </a:r>
            <a:r>
              <a:rPr lang="it-IT" dirty="0" smtClean="0"/>
              <a:t> </a:t>
            </a:r>
            <a:r>
              <a:rPr lang="it-IT" dirty="0" err="1" smtClean="0"/>
              <a:t>parameters</a:t>
            </a:r>
            <a:r>
              <a:rPr lang="it-IT" dirty="0" smtClean="0"/>
              <a:t> = 30</a:t>
            </a:r>
          </a:p>
        </p:txBody>
      </p:sp>
    </p:spTree>
    <p:extLst>
      <p:ext uri="{BB962C8B-B14F-4D97-AF65-F5344CB8AC3E}">
        <p14:creationId xmlns:p14="http://schemas.microsoft.com/office/powerpoint/2010/main" val="143518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476672"/>
            <a:ext cx="9144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Aim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the project:</a:t>
            </a:r>
          </a:p>
          <a:p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characterize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crystal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chemistry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solid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solution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chalcostibite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-emplectite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series</a:t>
            </a:r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determine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structure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evolution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with P and T of the end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members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and some intermediate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terms</a:t>
            </a:r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study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evolution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of the band gap with P and T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along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series</a:t>
            </a:r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synthetize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terms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tailored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applications</a:t>
            </a:r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211369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err="1"/>
              <a:t>Thanks</a:t>
            </a:r>
            <a:r>
              <a:rPr lang="it-IT" sz="3200" dirty="0"/>
              <a:t> for </a:t>
            </a:r>
            <a:r>
              <a:rPr lang="it-IT" sz="3200" dirty="0" err="1"/>
              <a:t>your</a:t>
            </a:r>
            <a:r>
              <a:rPr lang="it-IT" sz="3200" dirty="0"/>
              <a:t> </a:t>
            </a:r>
            <a:r>
              <a:rPr lang="it-IT" sz="3200" dirty="0" err="1"/>
              <a:t>attention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1245411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3855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Starting</a:t>
            </a:r>
            <a:r>
              <a:rPr lang="it-IT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point</a:t>
            </a:r>
            <a:endParaRPr lang="it-IT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79512" y="1447616"/>
            <a:ext cx="87849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Today one of the big world challenges is to develop sustainable energy at low cost, and several efforts are focused towards new t</a:t>
            </a:r>
            <a:r>
              <a:rPr lang="it-IT" sz="2000" dirty="0" err="1" smtClean="0">
                <a:latin typeface="Times New Roman" pitchFamily="18" charset="0"/>
                <a:cs typeface="Times New Roman" pitchFamily="18" charset="0"/>
              </a:rPr>
              <a:t>echnologies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it-IT" sz="2000" dirty="0" err="1" smtClean="0">
                <a:latin typeface="Times New Roman" pitchFamily="18" charset="0"/>
                <a:cs typeface="Times New Roman" pitchFamily="18" charset="0"/>
              </a:rPr>
              <a:t>improve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dirty="0" err="1" smtClean="0">
                <a:latin typeface="Times New Roman" pitchFamily="18" charset="0"/>
                <a:cs typeface="Times New Roman" pitchFamily="18" charset="0"/>
              </a:rPr>
              <a:t>energy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dirty="0" err="1" smtClean="0">
                <a:latin typeface="Times New Roman" pitchFamily="18" charset="0"/>
                <a:cs typeface="Times New Roman" pitchFamily="18" charset="0"/>
              </a:rPr>
              <a:t>efficiency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79512" y="3332768"/>
            <a:ext cx="8784976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this reason it is very  important to study in detail the properties and behavior of a material for its possible use in the field of renewable energy.</a:t>
            </a:r>
            <a:endParaRPr lang="it-IT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79512" y="4687976"/>
            <a:ext cx="87849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project will study the crystal-physical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properties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particular series of minerals belonging to the subgroup of sulfosalts,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which have interesting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semiconductor properties.</a:t>
            </a:r>
          </a:p>
        </p:txBody>
      </p:sp>
    </p:spTree>
    <p:extLst>
      <p:ext uri="{BB962C8B-B14F-4D97-AF65-F5344CB8AC3E}">
        <p14:creationId xmlns:p14="http://schemas.microsoft.com/office/powerpoint/2010/main" val="19635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51520" y="1226076"/>
            <a:ext cx="8640960" cy="1338828"/>
          </a:xfrm>
          <a:prstGeom prst="rect">
            <a:avLst/>
          </a:prstGeom>
          <a:noFill/>
          <a:ln w="19050" cap="sq">
            <a:noFill/>
            <a:miter lim="800000"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sulfosalts are a type of mineral that belongs to the group of sulfides.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heir general formula is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a metal that can be commonly Ag, Cu, Fe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it-IT" i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, Me</a:t>
            </a:r>
            <a:r>
              <a:rPr lang="it-IT" i="1" baseline="30000" dirty="0" smtClean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a semi-metal such as Bi, Sb, As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 and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S and rarely Se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51520" y="4682460"/>
            <a:ext cx="864096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Because of the great variability of the number of oxidation of the elements that constitute the subset of sulfosalts, we have a large variability in the chemical composition of minerals, therefore the classification is very complex.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" y="26064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it-IT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hat</a:t>
            </a:r>
            <a:r>
              <a:rPr lang="it-IT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are the sulfosalts?</a:t>
            </a:r>
            <a:endParaRPr lang="it-IT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3" name="Gruppo 22"/>
          <p:cNvGrpSpPr/>
          <p:nvPr/>
        </p:nvGrpSpPr>
        <p:grpSpPr>
          <a:xfrm>
            <a:off x="755576" y="2996952"/>
            <a:ext cx="7704856" cy="1008112"/>
            <a:chOff x="755576" y="2708920"/>
            <a:chExt cx="7704856" cy="1008112"/>
          </a:xfrm>
        </p:grpSpPr>
        <p:sp>
          <p:nvSpPr>
            <p:cNvPr id="4" name="CasellaDiTesto 3"/>
            <p:cNvSpPr txBox="1"/>
            <p:nvPr/>
          </p:nvSpPr>
          <p:spPr>
            <a:xfrm>
              <a:off x="755576" y="3255367"/>
              <a:ext cx="7704856" cy="461665"/>
            </a:xfrm>
            <a:prstGeom prst="rect">
              <a:avLst/>
            </a:prstGeom>
            <a:noFill/>
            <a:ln w="25400" cap="rnd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b="1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(Me</a:t>
              </a:r>
              <a:r>
                <a:rPr lang="it-IT" sz="2400" b="1" i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r>
                <a:rPr lang="it-IT" sz="2400" b="1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, Me</a:t>
              </a:r>
              <a:r>
                <a:rPr lang="it-IT" sz="2400" b="1" i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2+</a:t>
              </a:r>
              <a:r>
                <a:rPr lang="it-IT" sz="2400" b="1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, etc.)</a:t>
              </a:r>
              <a:r>
                <a:rPr lang="it-IT" sz="2400" b="1" i="1" baseline="-25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x</a:t>
              </a:r>
              <a:r>
                <a:rPr lang="it-IT" sz="2400" b="1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it-IT" sz="2400" b="1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[(Bi, Sb, </a:t>
              </a:r>
              <a:r>
                <a:rPr lang="it-IT" sz="2400" b="1" i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As</a:t>
              </a:r>
              <a:r>
                <a:rPr lang="it-IT" sz="2400" b="1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)</a:t>
              </a:r>
              <a:r>
                <a:rPr lang="it-IT" sz="2400" b="1" i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3+</a:t>
              </a:r>
              <a:r>
                <a:rPr lang="it-IT" sz="2400" b="1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, Te</a:t>
              </a:r>
              <a:r>
                <a:rPr lang="it-IT" sz="2400" b="1" i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4+</a:t>
              </a:r>
              <a:r>
                <a:rPr lang="it-IT" sz="2400" b="1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]</a:t>
              </a:r>
              <a:r>
                <a:rPr lang="it-IT" sz="2400" b="1" i="1" baseline="-25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y</a:t>
              </a:r>
              <a:r>
                <a:rPr lang="it-IT" sz="2400" b="1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[(S, Se, Te)</a:t>
              </a:r>
              <a:r>
                <a:rPr lang="it-IT" sz="2400" b="1" i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2-</a:t>
              </a:r>
              <a:r>
                <a:rPr lang="it-IT" sz="2400" b="1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]</a:t>
              </a:r>
              <a:r>
                <a:rPr lang="it-IT" sz="2400" b="1" i="1" baseline="-25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z</a:t>
              </a:r>
              <a:endParaRPr lang="it-IT" sz="2400" b="1" i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" name="Gruppo 10"/>
            <p:cNvGrpSpPr/>
            <p:nvPr/>
          </p:nvGrpSpPr>
          <p:grpSpPr>
            <a:xfrm>
              <a:off x="827585" y="2924944"/>
              <a:ext cx="2448272" cy="216024"/>
              <a:chOff x="899592" y="2748868"/>
              <a:chExt cx="2524522" cy="216024"/>
            </a:xfrm>
          </p:grpSpPr>
          <p:cxnSp>
            <p:nvCxnSpPr>
              <p:cNvPr id="7" name="Connettore 1 6"/>
              <p:cNvCxnSpPr/>
              <p:nvPr/>
            </p:nvCxnSpPr>
            <p:spPr>
              <a:xfrm>
                <a:off x="899592" y="2852936"/>
                <a:ext cx="2520280" cy="0"/>
              </a:xfrm>
              <a:prstGeom prst="line">
                <a:avLst/>
              </a:prstGeom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ttore 1 8"/>
              <p:cNvCxnSpPr/>
              <p:nvPr/>
            </p:nvCxnSpPr>
            <p:spPr>
              <a:xfrm>
                <a:off x="899592" y="2748868"/>
                <a:ext cx="0" cy="216024"/>
              </a:xfrm>
              <a:prstGeom prst="line">
                <a:avLst/>
              </a:prstGeom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ttore 1 9"/>
              <p:cNvCxnSpPr/>
              <p:nvPr/>
            </p:nvCxnSpPr>
            <p:spPr>
              <a:xfrm>
                <a:off x="3424114" y="2748868"/>
                <a:ext cx="0" cy="216024"/>
              </a:xfrm>
              <a:prstGeom prst="line">
                <a:avLst/>
              </a:prstGeom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uppo 11"/>
            <p:cNvGrpSpPr/>
            <p:nvPr/>
          </p:nvGrpSpPr>
          <p:grpSpPr>
            <a:xfrm>
              <a:off x="3347864" y="2924324"/>
              <a:ext cx="2925296" cy="216024"/>
              <a:chOff x="899592" y="2748868"/>
              <a:chExt cx="2524522" cy="216024"/>
            </a:xfrm>
          </p:grpSpPr>
          <p:cxnSp>
            <p:nvCxnSpPr>
              <p:cNvPr id="13" name="Connettore 1 12"/>
              <p:cNvCxnSpPr/>
              <p:nvPr/>
            </p:nvCxnSpPr>
            <p:spPr>
              <a:xfrm>
                <a:off x="899592" y="2852936"/>
                <a:ext cx="2520280" cy="0"/>
              </a:xfrm>
              <a:prstGeom prst="line">
                <a:avLst/>
              </a:prstGeom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ttore 1 13"/>
              <p:cNvCxnSpPr/>
              <p:nvPr/>
            </p:nvCxnSpPr>
            <p:spPr>
              <a:xfrm>
                <a:off x="899592" y="2748868"/>
                <a:ext cx="0" cy="216024"/>
              </a:xfrm>
              <a:prstGeom prst="line">
                <a:avLst/>
              </a:prstGeom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ttore 1 14"/>
              <p:cNvCxnSpPr/>
              <p:nvPr/>
            </p:nvCxnSpPr>
            <p:spPr>
              <a:xfrm>
                <a:off x="3424114" y="2748868"/>
                <a:ext cx="0" cy="216024"/>
              </a:xfrm>
              <a:prstGeom prst="line">
                <a:avLst/>
              </a:prstGeom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uppo 15"/>
            <p:cNvGrpSpPr/>
            <p:nvPr/>
          </p:nvGrpSpPr>
          <p:grpSpPr>
            <a:xfrm>
              <a:off x="6334440" y="2924944"/>
              <a:ext cx="2053983" cy="216644"/>
              <a:chOff x="899592" y="2748868"/>
              <a:chExt cx="2524522" cy="216024"/>
            </a:xfrm>
          </p:grpSpPr>
          <p:cxnSp>
            <p:nvCxnSpPr>
              <p:cNvPr id="17" name="Connettore 1 16"/>
              <p:cNvCxnSpPr/>
              <p:nvPr/>
            </p:nvCxnSpPr>
            <p:spPr>
              <a:xfrm>
                <a:off x="899592" y="2852936"/>
                <a:ext cx="2520280" cy="0"/>
              </a:xfrm>
              <a:prstGeom prst="line">
                <a:avLst/>
              </a:prstGeom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ttore 1 17"/>
              <p:cNvCxnSpPr/>
              <p:nvPr/>
            </p:nvCxnSpPr>
            <p:spPr>
              <a:xfrm>
                <a:off x="899592" y="2748868"/>
                <a:ext cx="0" cy="216024"/>
              </a:xfrm>
              <a:prstGeom prst="line">
                <a:avLst/>
              </a:prstGeom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ttore 1 18"/>
              <p:cNvCxnSpPr/>
              <p:nvPr/>
            </p:nvCxnSpPr>
            <p:spPr>
              <a:xfrm>
                <a:off x="3424114" y="2748868"/>
                <a:ext cx="0" cy="216024"/>
              </a:xfrm>
              <a:prstGeom prst="line">
                <a:avLst/>
              </a:prstGeom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CasellaDiTesto 19"/>
            <p:cNvSpPr txBox="1"/>
            <p:nvPr/>
          </p:nvSpPr>
          <p:spPr>
            <a:xfrm>
              <a:off x="1473600" y="2708920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i="1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it-IT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6783642" y="2708920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i="1" dirty="0" smtClean="0">
                  <a:latin typeface="Times New Roman" pitchFamily="18" charset="0"/>
                  <a:cs typeface="Times New Roman" pitchFamily="18" charset="0"/>
                </a:rPr>
                <a:t>S</a:t>
              </a:r>
              <a:endParaRPr lang="it-IT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4031940" y="2708920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i="1" dirty="0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367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1092" y="54868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are 260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sulfosalts mineral species whose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composition and structures have been well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studied.</a:t>
            </a:r>
            <a:endParaRPr lang="it-IT" sz="2000" dirty="0">
              <a:solidFill>
                <a:srgbClr val="FF0000"/>
              </a:solidFill>
            </a:endParaRPr>
          </a:p>
        </p:txBody>
      </p:sp>
      <p:pic>
        <p:nvPicPr>
          <p:cNvPr id="8" name="Picture 7" descr="C:\Users\Francesco\Desktop\Poster bressanone\tab 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" t="982" r="3423" b="51080"/>
          <a:stretch/>
        </p:blipFill>
        <p:spPr bwMode="auto">
          <a:xfrm>
            <a:off x="4355976" y="1765793"/>
            <a:ext cx="4758065" cy="3751439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uppo 10"/>
          <p:cNvGrpSpPr/>
          <p:nvPr/>
        </p:nvGrpSpPr>
        <p:grpSpPr>
          <a:xfrm>
            <a:off x="35496" y="1700808"/>
            <a:ext cx="4289400" cy="4248472"/>
            <a:chOff x="467544" y="3331044"/>
            <a:chExt cx="3672408" cy="3338316"/>
          </a:xfrm>
        </p:grpSpPr>
        <p:pic>
          <p:nvPicPr>
            <p:cNvPr id="10" name="Picture 7" descr="C:\Users\Francesco\Desktop\Poster bressanone\tab 2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" t="982" r="3423" b="96337"/>
            <a:stretch/>
          </p:blipFill>
          <p:spPr bwMode="auto">
            <a:xfrm>
              <a:off x="467544" y="3331044"/>
              <a:ext cx="3672408" cy="169964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7" descr="C:\Users\Francesco\Desktop\Poster bressanone\tab 2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9" t="48641" r="2751" b="1257"/>
            <a:stretch/>
          </p:blipFill>
          <p:spPr bwMode="auto">
            <a:xfrm>
              <a:off x="467544" y="3493320"/>
              <a:ext cx="3672408" cy="3176040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CasellaDiTesto 1"/>
          <p:cNvSpPr txBox="1"/>
          <p:nvPr/>
        </p:nvSpPr>
        <p:spPr>
          <a:xfrm>
            <a:off x="2628876" y="597210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Yves </a:t>
            </a:r>
            <a:r>
              <a:rPr lang="it-IT" dirty="0" err="1" smtClean="0"/>
              <a:t>Moelo</a:t>
            </a:r>
            <a:r>
              <a:rPr lang="it-IT" dirty="0" smtClean="0"/>
              <a:t> et al. 2008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4702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rmAutofit/>
          </a:bodyPr>
          <a:lstStyle/>
          <a:p>
            <a:r>
              <a:rPr lang="it-IT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Sulfosalts  </a:t>
            </a:r>
            <a:r>
              <a:rPr lang="it-IT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crystal-structure</a:t>
            </a:r>
            <a:endParaRPr lang="it-IT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canmin.geoscienceworld.org/content/47/1/3/F7.larg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1688660"/>
            <a:ext cx="5256584" cy="3972588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107504" y="1700808"/>
            <a:ext cx="34563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Close </a:t>
            </a:r>
            <a:r>
              <a:rPr lang="it-IT" dirty="0" err="1" smtClean="0"/>
              <a:t>packing</a:t>
            </a:r>
            <a:r>
              <a:rPr lang="it-IT" dirty="0" smtClean="0"/>
              <a:t> </a:t>
            </a:r>
            <a:r>
              <a:rPr lang="it-IT" dirty="0" err="1" smtClean="0"/>
              <a:t>arrangement</a:t>
            </a:r>
            <a:r>
              <a:rPr lang="it-IT" dirty="0" smtClean="0"/>
              <a:t> of S.</a:t>
            </a:r>
          </a:p>
          <a:p>
            <a:endParaRPr lang="it-IT" dirty="0" smtClean="0"/>
          </a:p>
          <a:p>
            <a:r>
              <a:rPr lang="it-IT" dirty="0" smtClean="0"/>
              <a:t>The </a:t>
            </a:r>
            <a:r>
              <a:rPr lang="it-IT" dirty="0" err="1" smtClean="0"/>
              <a:t>cations</a:t>
            </a:r>
            <a:r>
              <a:rPr lang="it-IT" dirty="0" smtClean="0"/>
              <a:t> go on </a:t>
            </a:r>
            <a:r>
              <a:rPr lang="it-IT" dirty="0" err="1" smtClean="0"/>
              <a:t>octahedral-tetrahedral</a:t>
            </a:r>
            <a:r>
              <a:rPr lang="it-IT" dirty="0" smtClean="0"/>
              <a:t> and </a:t>
            </a:r>
            <a:r>
              <a:rPr lang="it-IT" dirty="0" err="1" smtClean="0"/>
              <a:t>triangular</a:t>
            </a:r>
            <a:r>
              <a:rPr lang="it-IT" dirty="0" smtClean="0"/>
              <a:t> </a:t>
            </a:r>
            <a:r>
              <a:rPr lang="it-IT" dirty="0" err="1" smtClean="0"/>
              <a:t>coodination</a:t>
            </a:r>
            <a:r>
              <a:rPr lang="it-IT" dirty="0" smtClean="0"/>
              <a:t>.</a:t>
            </a:r>
          </a:p>
          <a:p>
            <a:endParaRPr lang="it-IT" dirty="0" smtClean="0"/>
          </a:p>
          <a:p>
            <a:endParaRPr lang="it-IT" dirty="0"/>
          </a:p>
          <a:p>
            <a:r>
              <a:rPr lang="it-IT" dirty="0" smtClean="0"/>
              <a:t>Can be </a:t>
            </a:r>
            <a:r>
              <a:rPr lang="it-IT" dirty="0" err="1" smtClean="0"/>
              <a:t>divided</a:t>
            </a:r>
            <a:r>
              <a:rPr lang="it-IT" dirty="0" smtClean="0"/>
              <a:t> in </a:t>
            </a:r>
            <a:r>
              <a:rPr lang="it-IT" dirty="0" err="1" smtClean="0"/>
              <a:t>six</a:t>
            </a:r>
            <a:r>
              <a:rPr lang="it-IT" dirty="0" smtClean="0"/>
              <a:t> </a:t>
            </a:r>
            <a:r>
              <a:rPr lang="it-IT" dirty="0" err="1" smtClean="0"/>
              <a:t>categories</a:t>
            </a:r>
            <a:r>
              <a:rPr lang="it-IT" dirty="0" smtClean="0"/>
              <a:t>:</a:t>
            </a:r>
          </a:p>
          <a:p>
            <a:endParaRPr lang="it-IT" dirty="0" smtClean="0"/>
          </a:p>
          <a:p>
            <a:r>
              <a:rPr lang="it-IT" dirty="0" smtClean="0"/>
              <a:t>-</a:t>
            </a:r>
            <a:r>
              <a:rPr lang="it-IT" dirty="0" err="1" smtClean="0"/>
              <a:t>Fibrous</a:t>
            </a:r>
            <a:r>
              <a:rPr lang="it-IT" dirty="0" smtClean="0"/>
              <a:t> </a:t>
            </a:r>
            <a:r>
              <a:rPr lang="it-IT" dirty="0" err="1" smtClean="0"/>
              <a:t>sulfides</a:t>
            </a:r>
            <a:endParaRPr lang="it-IT" dirty="0" smtClean="0"/>
          </a:p>
          <a:p>
            <a:r>
              <a:rPr lang="it-IT" dirty="0" smtClean="0"/>
              <a:t>-</a:t>
            </a:r>
            <a:r>
              <a:rPr lang="it-IT" dirty="0" err="1"/>
              <a:t>L</a:t>
            </a:r>
            <a:r>
              <a:rPr lang="it-IT" dirty="0" err="1" smtClean="0"/>
              <a:t>ayer-like</a:t>
            </a:r>
            <a:r>
              <a:rPr lang="it-IT" dirty="0" smtClean="0"/>
              <a:t> </a:t>
            </a:r>
            <a:r>
              <a:rPr lang="it-IT" dirty="0" err="1" smtClean="0"/>
              <a:t>structures</a:t>
            </a:r>
            <a:endParaRPr lang="it-IT" dirty="0" smtClean="0"/>
          </a:p>
          <a:p>
            <a:r>
              <a:rPr lang="it-IT" dirty="0" smtClean="0"/>
              <a:t>-</a:t>
            </a:r>
            <a:r>
              <a:rPr lang="it-IT" dirty="0" err="1"/>
              <a:t>S</a:t>
            </a:r>
            <a:r>
              <a:rPr lang="it-IT" dirty="0" err="1" smtClean="0"/>
              <a:t>tructures</a:t>
            </a:r>
            <a:r>
              <a:rPr lang="it-IT" dirty="0" smtClean="0"/>
              <a:t> with 3D </a:t>
            </a:r>
            <a:r>
              <a:rPr lang="it-IT" dirty="0" err="1" smtClean="0"/>
              <a:t>framework</a:t>
            </a:r>
            <a:endParaRPr lang="it-IT" dirty="0" smtClean="0"/>
          </a:p>
          <a:p>
            <a:r>
              <a:rPr lang="it-IT" dirty="0" smtClean="0"/>
              <a:t>-</a:t>
            </a:r>
            <a:r>
              <a:rPr lang="it-IT" dirty="0"/>
              <a:t>C</a:t>
            </a:r>
            <a:r>
              <a:rPr lang="it-IT" dirty="0" smtClean="0"/>
              <a:t>hannel and </a:t>
            </a:r>
            <a:r>
              <a:rPr lang="it-IT" dirty="0" err="1" smtClean="0"/>
              <a:t>cage</a:t>
            </a:r>
            <a:r>
              <a:rPr lang="it-IT" dirty="0" smtClean="0"/>
              <a:t> </a:t>
            </a:r>
            <a:r>
              <a:rPr lang="it-IT" dirty="0" err="1" smtClean="0"/>
              <a:t>structures</a:t>
            </a:r>
            <a:endParaRPr lang="it-IT" dirty="0" smtClean="0"/>
          </a:p>
          <a:p>
            <a:r>
              <a:rPr lang="it-IT" dirty="0" smtClean="0"/>
              <a:t>-</a:t>
            </a:r>
            <a:r>
              <a:rPr lang="it-IT" dirty="0" err="1"/>
              <a:t>S</a:t>
            </a:r>
            <a:r>
              <a:rPr lang="it-IT" dirty="0" err="1" smtClean="0"/>
              <a:t>elected</a:t>
            </a:r>
            <a:r>
              <a:rPr lang="it-IT" dirty="0" smtClean="0"/>
              <a:t> cation-</a:t>
            </a:r>
            <a:r>
              <a:rPr lang="it-IT" dirty="0" err="1" smtClean="0"/>
              <a:t>specific</a:t>
            </a:r>
            <a:r>
              <a:rPr lang="it-IT" dirty="0" smtClean="0"/>
              <a:t> </a:t>
            </a:r>
            <a:r>
              <a:rPr lang="it-IT" dirty="0" err="1" smtClean="0"/>
              <a:t>structures</a:t>
            </a:r>
            <a:endParaRPr lang="it-IT" dirty="0" smtClean="0"/>
          </a:p>
          <a:p>
            <a:r>
              <a:rPr lang="it-IT" dirty="0" smtClean="0"/>
              <a:t>-</a:t>
            </a:r>
            <a:r>
              <a:rPr lang="it-IT" dirty="0" err="1"/>
              <a:t>S</a:t>
            </a:r>
            <a:r>
              <a:rPr lang="it-IT" dirty="0" err="1" smtClean="0"/>
              <a:t>elected</a:t>
            </a:r>
            <a:r>
              <a:rPr lang="it-IT" dirty="0" smtClean="0"/>
              <a:t> </a:t>
            </a:r>
            <a:r>
              <a:rPr lang="it-IT" dirty="0" err="1" smtClean="0"/>
              <a:t>larger</a:t>
            </a:r>
            <a:r>
              <a:rPr lang="it-IT" dirty="0" smtClean="0"/>
              <a:t> sulfosalts families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3528" y="4365104"/>
            <a:ext cx="489654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it-IT" sz="1200" b="1" i="1" dirty="0" smtClean="0">
                <a:latin typeface="Times New Roman" pitchFamily="18" charset="0"/>
                <a:cs typeface="Times New Roman" pitchFamily="18" charset="0"/>
              </a:rPr>
              <a:t>    a) Conductor          b) </a:t>
            </a:r>
            <a:r>
              <a:rPr lang="it-IT" sz="1200" b="1" i="1" dirty="0" err="1" smtClean="0">
                <a:latin typeface="Times New Roman" pitchFamily="18" charset="0"/>
                <a:cs typeface="Times New Roman" pitchFamily="18" charset="0"/>
              </a:rPr>
              <a:t>Insulator</a:t>
            </a:r>
            <a:r>
              <a:rPr lang="it-IT" sz="1200" b="1" i="1" dirty="0" smtClean="0">
                <a:latin typeface="Times New Roman" pitchFamily="18" charset="0"/>
                <a:cs typeface="Times New Roman" pitchFamily="18" charset="0"/>
              </a:rPr>
              <a:t>         c) Semiconductor</a:t>
            </a:r>
            <a:endParaRPr lang="it-IT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Francesco\Desktop\Poster bressanone\semiconduttori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9"/>
          <a:stretch/>
        </p:blipFill>
        <p:spPr bwMode="auto">
          <a:xfrm>
            <a:off x="395536" y="2636912"/>
            <a:ext cx="3399182" cy="180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51519" y="5013176"/>
            <a:ext cx="5328593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these three images are summarized briefly the different energy bands in which an electron can be in an outer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orbital.</a:t>
            </a:r>
          </a:p>
          <a:p>
            <a:pPr algn="just">
              <a:lnSpc>
                <a:spcPct val="150000"/>
              </a:lnSpc>
            </a:pP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200" b="1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is the 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valence band, </a:t>
            </a:r>
            <a:r>
              <a:rPr lang="en-US" sz="1200" b="1" dirty="0" err="1"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the energy 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which has an electron in an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orbital.</a:t>
            </a:r>
          </a:p>
          <a:p>
            <a:pPr algn="just">
              <a:lnSpc>
                <a:spcPct val="150000"/>
              </a:lnSpc>
            </a:pP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200" b="1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is the conduction band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, the energy required to allow the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conduction.</a:t>
            </a:r>
          </a:p>
          <a:p>
            <a:pPr algn="just">
              <a:lnSpc>
                <a:spcPct val="150000"/>
              </a:lnSpc>
            </a:pP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200" b="1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bandgap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difference 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between </a:t>
            </a:r>
            <a:r>
              <a:rPr lang="en-US" sz="1200" b="1" dirty="0" err="1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Ev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251519" y="404664"/>
            <a:ext cx="8568954" cy="128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crystal-chemistry characteristics of these minerals determine interesting physical properties, such as the value of the band gap, which classes these minerals as semiconductors.  </a:t>
            </a:r>
          </a:p>
        </p:txBody>
      </p:sp>
      <p:pic>
        <p:nvPicPr>
          <p:cNvPr id="7" name="Picture 2" descr="C:\Users\Francesco\Desktop\Poster bressanone\bandgap solfosali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" t="2516" r="8751" b="-1404"/>
          <a:stretch/>
        </p:blipFill>
        <p:spPr bwMode="auto">
          <a:xfrm>
            <a:off x="4754825" y="1916832"/>
            <a:ext cx="4065647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11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0" y="26064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Why</a:t>
            </a:r>
            <a:r>
              <a:rPr lang="it-IT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it-IT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study</a:t>
            </a:r>
            <a:r>
              <a:rPr lang="it-IT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sulfosalts?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0" y="1340768"/>
            <a:ext cx="9144000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his mineralogical class has semiconducting properties and the optical, electrical and magnetic characteristics make possible their use in various applications.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563888" y="2852936"/>
            <a:ext cx="1872208" cy="400110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latin typeface="Times New Roman" pitchFamily="18" charset="0"/>
                <a:cs typeface="Times New Roman" pitchFamily="18" charset="0"/>
              </a:rPr>
              <a:t>Applications</a:t>
            </a:r>
            <a:endParaRPr lang="it-IT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Connettore 2 7"/>
          <p:cNvCxnSpPr>
            <a:stCxn id="6" idx="2"/>
          </p:cNvCxnSpPr>
          <p:nvPr/>
        </p:nvCxnSpPr>
        <p:spPr>
          <a:xfrm flipH="1">
            <a:off x="1187624" y="3253046"/>
            <a:ext cx="3312368" cy="896034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>
            <a:stCxn id="6" idx="2"/>
            <a:endCxn id="31" idx="0"/>
          </p:cNvCxnSpPr>
          <p:nvPr/>
        </p:nvCxnSpPr>
        <p:spPr>
          <a:xfrm flipH="1">
            <a:off x="2555776" y="3253046"/>
            <a:ext cx="1944216" cy="2023282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>
            <a:stCxn id="6" idx="2"/>
            <a:endCxn id="30" idx="0"/>
          </p:cNvCxnSpPr>
          <p:nvPr/>
        </p:nvCxnSpPr>
        <p:spPr>
          <a:xfrm>
            <a:off x="4499992" y="3253046"/>
            <a:ext cx="1908212" cy="202216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>
            <a:stCxn id="6" idx="2"/>
            <a:endCxn id="33" idx="0"/>
          </p:cNvCxnSpPr>
          <p:nvPr/>
        </p:nvCxnSpPr>
        <p:spPr>
          <a:xfrm>
            <a:off x="4499992" y="3253046"/>
            <a:ext cx="3366120" cy="1378846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>
            <a:stCxn id="6" idx="2"/>
          </p:cNvCxnSpPr>
          <p:nvPr/>
        </p:nvCxnSpPr>
        <p:spPr>
          <a:xfrm>
            <a:off x="4499992" y="3253046"/>
            <a:ext cx="53752" cy="2347454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35496" y="417022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Phase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change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memory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5400092" y="527521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Catalysis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1547664" y="527632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Thermoelectrics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6660232" y="4631892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X-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ray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detectors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3545632" y="565195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Photovoltaics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03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16947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Which minerals will be study?</a:t>
            </a:r>
            <a:endParaRPr lang="it-IT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Francesco\Desktop\Poster bressanone\ch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3383023" cy="238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Francesco\Desktop\Poster bressanone\emplec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9" r="3955"/>
          <a:stretch/>
        </p:blipFill>
        <p:spPr bwMode="auto">
          <a:xfrm>
            <a:off x="5364089" y="2288427"/>
            <a:ext cx="332616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/>
          <p:cNvSpPr txBox="1"/>
          <p:nvPr/>
        </p:nvSpPr>
        <p:spPr>
          <a:xfrm>
            <a:off x="0" y="908720"/>
            <a:ext cx="91440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Minerals along the serie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Chalcostibite (CuSbS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mplectite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CuBiS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 studied. They belong to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subclass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ABS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differ only for the presence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antimony (Sb)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bismuth (Bi)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6163074" y="4283804"/>
            <a:ext cx="1865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Emplectite</a:t>
            </a:r>
            <a:endParaRPr lang="it-IT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475656" y="429535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Chalcostibite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39551" y="4797152"/>
            <a:ext cx="33830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Orthorombic</a:t>
            </a:r>
            <a:endParaRPr lang="it-IT" dirty="0" smtClean="0"/>
          </a:p>
          <a:p>
            <a:r>
              <a:rPr lang="it-IT" i="1" dirty="0" err="1" smtClean="0"/>
              <a:t>Space</a:t>
            </a:r>
            <a:r>
              <a:rPr lang="it-IT" i="1" dirty="0" smtClean="0"/>
              <a:t> </a:t>
            </a:r>
            <a:r>
              <a:rPr lang="it-IT" i="1" dirty="0" err="1" smtClean="0"/>
              <a:t>group</a:t>
            </a:r>
            <a:r>
              <a:rPr lang="it-IT" i="1" dirty="0" smtClean="0"/>
              <a:t> </a:t>
            </a:r>
            <a:r>
              <a:rPr lang="it-IT" i="1" dirty="0" err="1" smtClean="0"/>
              <a:t>Pnma</a:t>
            </a:r>
            <a:endParaRPr lang="it-IT" i="1" dirty="0" smtClean="0"/>
          </a:p>
          <a:p>
            <a:r>
              <a:rPr lang="it-IT" dirty="0" smtClean="0"/>
              <a:t>a=6.02Å    b=3.80Å   c=14.51Å</a:t>
            </a:r>
          </a:p>
          <a:p>
            <a:r>
              <a:rPr lang="it-IT" dirty="0" smtClean="0"/>
              <a:t>Z=4</a:t>
            </a:r>
          </a:p>
          <a:p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364089" y="4797152"/>
            <a:ext cx="33830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Orthorombic</a:t>
            </a:r>
            <a:endParaRPr lang="it-IT" dirty="0" smtClean="0"/>
          </a:p>
          <a:p>
            <a:r>
              <a:rPr lang="it-IT" i="1" dirty="0" err="1" smtClean="0"/>
              <a:t>Space</a:t>
            </a:r>
            <a:r>
              <a:rPr lang="it-IT" i="1" dirty="0" smtClean="0"/>
              <a:t> </a:t>
            </a:r>
            <a:r>
              <a:rPr lang="it-IT" i="1" dirty="0" err="1" smtClean="0"/>
              <a:t>group</a:t>
            </a:r>
            <a:r>
              <a:rPr lang="it-IT" i="1" dirty="0" smtClean="0"/>
              <a:t> </a:t>
            </a:r>
            <a:r>
              <a:rPr lang="it-IT" i="1" dirty="0" err="1" smtClean="0"/>
              <a:t>Pnma</a:t>
            </a:r>
            <a:endParaRPr lang="it-IT" i="1" dirty="0" smtClean="0"/>
          </a:p>
          <a:p>
            <a:r>
              <a:rPr lang="it-IT" dirty="0" smtClean="0"/>
              <a:t>a=6.12Å    b=3.92Å   c=14.53Å</a:t>
            </a:r>
          </a:p>
          <a:p>
            <a:r>
              <a:rPr lang="it-IT" dirty="0" smtClean="0"/>
              <a:t>Z=4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2313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Francesco\Desktop\Poster bressanone\cha st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66289"/>
            <a:ext cx="4896545" cy="245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Francesco\Desktop\Poster bressanone\emp str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" r="3265" b="1573"/>
          <a:stretch/>
        </p:blipFill>
        <p:spPr bwMode="auto">
          <a:xfrm>
            <a:off x="35497" y="3623802"/>
            <a:ext cx="4896544" cy="2397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5148064" y="1375131"/>
            <a:ext cx="3816424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These minerals are characterized by sheets of corner-sharing CuS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tetrahedra parallel to (001) alternate with sheets of corner-sharing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Sb,Bi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square pyramids.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result the cell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parameters 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two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end members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very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similar: slightly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larger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emplectite due to the larger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volume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Bi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its lone pair.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3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1548</TotalTime>
  <Words>1122</Words>
  <Application>Microsoft Office PowerPoint</Application>
  <PresentationFormat>Presentazione su schermo (4:3)</PresentationFormat>
  <Paragraphs>141</Paragraphs>
  <Slides>17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Sulfosalts  crystal-structure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Francesco</dc:creator>
  <cp:lastModifiedBy>Francesco</cp:lastModifiedBy>
  <cp:revision>114</cp:revision>
  <dcterms:created xsi:type="dcterms:W3CDTF">2015-02-11T10:57:15Z</dcterms:created>
  <dcterms:modified xsi:type="dcterms:W3CDTF">2015-02-12T23:53:23Z</dcterms:modified>
</cp:coreProperties>
</file>