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7" r:id="rId2"/>
    <p:sldId id="268" r:id="rId3"/>
    <p:sldId id="256" r:id="rId4"/>
    <p:sldId id="267" r:id="rId5"/>
    <p:sldId id="264" r:id="rId6"/>
    <p:sldId id="259" r:id="rId7"/>
    <p:sldId id="260" r:id="rId8"/>
    <p:sldId id="265" r:id="rId9"/>
    <p:sldId id="261" r:id="rId10"/>
    <p:sldId id="263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17" autoAdjust="0"/>
  </p:normalViewPr>
  <p:slideViewPr>
    <p:cSldViewPr snapToGrid="0" snapToObjects="1">
      <p:cViewPr varScale="1">
        <p:scale>
          <a:sx n="97" d="100"/>
          <a:sy n="97" d="100"/>
        </p:scale>
        <p:origin x="-110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F497C-8710-5B4D-BA69-B5ADCA1E7807}" type="datetimeFigureOut">
              <a:rPr lang="en-US" smtClean="0"/>
              <a:t>13/02/15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F4ABD-85F6-964C-BC8D-735C13CA6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305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F4ABD-85F6-964C-BC8D-735C13CA6F8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762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1C4E-FBEB-8440-B76B-F4DAC260F5FF}" type="datetimeFigureOut">
              <a:rPr lang="en-US" smtClean="0"/>
              <a:t>13/02/15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70D5-7CE7-D741-B186-CFB468ADE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50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1C4E-FBEB-8440-B76B-F4DAC260F5FF}" type="datetimeFigureOut">
              <a:rPr lang="en-US" smtClean="0"/>
              <a:t>13/02/15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70D5-7CE7-D741-B186-CFB468ADE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393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1C4E-FBEB-8440-B76B-F4DAC260F5FF}" type="datetimeFigureOut">
              <a:rPr lang="en-US" smtClean="0"/>
              <a:t>13/02/15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70D5-7CE7-D741-B186-CFB468ADE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860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1C4E-FBEB-8440-B76B-F4DAC260F5FF}" type="datetimeFigureOut">
              <a:rPr lang="en-US" smtClean="0"/>
              <a:t>13/02/15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70D5-7CE7-D741-B186-CFB468ADE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63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1C4E-FBEB-8440-B76B-F4DAC260F5FF}" type="datetimeFigureOut">
              <a:rPr lang="en-US" smtClean="0"/>
              <a:t>13/02/15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70D5-7CE7-D741-B186-CFB468ADE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32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1C4E-FBEB-8440-B76B-F4DAC260F5FF}" type="datetimeFigureOut">
              <a:rPr lang="en-US" smtClean="0"/>
              <a:t>13/02/15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70D5-7CE7-D741-B186-CFB468ADE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15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1C4E-FBEB-8440-B76B-F4DAC260F5FF}" type="datetimeFigureOut">
              <a:rPr lang="en-US" smtClean="0"/>
              <a:t>13/02/15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70D5-7CE7-D741-B186-CFB468ADE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9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1C4E-FBEB-8440-B76B-F4DAC260F5FF}" type="datetimeFigureOut">
              <a:rPr lang="en-US" smtClean="0"/>
              <a:t>13/02/15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70D5-7CE7-D741-B186-CFB468ADE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382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1C4E-FBEB-8440-B76B-F4DAC260F5FF}" type="datetimeFigureOut">
              <a:rPr lang="en-US" smtClean="0"/>
              <a:t>13/02/15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70D5-7CE7-D741-B186-CFB468ADE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557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1C4E-FBEB-8440-B76B-F4DAC260F5FF}" type="datetimeFigureOut">
              <a:rPr lang="en-US" smtClean="0"/>
              <a:t>13/02/15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70D5-7CE7-D741-B186-CFB468ADE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523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1C4E-FBEB-8440-B76B-F4DAC260F5FF}" type="datetimeFigureOut">
              <a:rPr lang="en-US" smtClean="0"/>
              <a:t>13/02/15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70D5-7CE7-D741-B186-CFB468ADE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31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B1C4E-FBEB-8440-B76B-F4DAC260F5FF}" type="datetimeFigureOut">
              <a:rPr lang="en-US" smtClean="0"/>
              <a:t>13/02/15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70D5-7CE7-D741-B186-CFB468ADE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86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0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png"/><Relationship Id="rId5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756375" y="5975379"/>
            <a:ext cx="3644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Petro-Volcanology Research Group</a:t>
            </a:r>
          </a:p>
          <a:p>
            <a:pPr algn="ctr"/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Department of Physics and Geology</a:t>
            </a:r>
          </a:p>
          <a:p>
            <a:pPr algn="ctr"/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University of Perugia (Italy)</a:t>
            </a: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4" name="Picture 13" descr="logo_PVRG_0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8501" y="4728489"/>
            <a:ext cx="993108" cy="10395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2676" y="924357"/>
            <a:ext cx="87637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</a:rPr>
              <a:t>Analysis of Diffusive Fractionation  During Chaotic Mixing of Magmas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2676" y="3132948"/>
            <a:ext cx="87637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Diego González </a:t>
            </a:r>
            <a:r>
              <a:rPr lang="en-US" sz="2000" dirty="0" err="1" smtClean="0">
                <a:solidFill>
                  <a:srgbClr val="FF0000"/>
                </a:solidFill>
              </a:rPr>
              <a:t>García</a:t>
            </a:r>
            <a:endParaRPr lang="en-US" sz="2000" dirty="0" smtClean="0">
              <a:solidFill>
                <a:srgbClr val="FF0000"/>
              </a:solidFill>
            </a:endParaRPr>
          </a:p>
          <a:p>
            <a:pPr algn="ctr"/>
            <a:endParaRPr lang="en-US" sz="2000" dirty="0">
              <a:solidFill>
                <a:srgbClr val="FF0000"/>
              </a:solidFill>
            </a:endParaRPr>
          </a:p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Supervisor: Dr. Diego </a:t>
            </a:r>
            <a:r>
              <a:rPr lang="en-US" sz="2000" dirty="0" err="1" smtClean="0">
                <a:solidFill>
                  <a:srgbClr val="FF0000"/>
                </a:solidFill>
              </a:rPr>
              <a:t>Perugini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Co-supervisor: Dr. </a:t>
            </a:r>
            <a:r>
              <a:rPr lang="en-US" sz="2000" dirty="0" err="1" smtClean="0">
                <a:solidFill>
                  <a:srgbClr val="FF0000"/>
                </a:solidFill>
              </a:rPr>
              <a:t>Harald</a:t>
            </a:r>
            <a:r>
              <a:rPr lang="en-US" sz="2000" dirty="0" smtClean="0">
                <a:solidFill>
                  <a:srgbClr val="FF0000"/>
                </a:solidFill>
              </a:rPr>
              <a:t> Behrens (Leibniz </a:t>
            </a:r>
            <a:r>
              <a:rPr lang="en-US" sz="2000" dirty="0" err="1" smtClean="0">
                <a:solidFill>
                  <a:srgbClr val="FF0000"/>
                </a:solidFill>
              </a:rPr>
              <a:t>Universität</a:t>
            </a:r>
            <a:r>
              <a:rPr lang="en-US" sz="2000" dirty="0" smtClean="0">
                <a:solidFill>
                  <a:srgbClr val="FF0000"/>
                </a:solidFill>
              </a:rPr>
              <a:t> Hannover) 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000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0"/>
            <a:ext cx="9144000" cy="6857999"/>
            <a:chOff x="0" y="0"/>
            <a:chExt cx="9144000" cy="6857999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0" y="459339"/>
              <a:ext cx="9144000" cy="0"/>
            </a:xfrm>
            <a:prstGeom prst="line">
              <a:avLst/>
            </a:prstGeom>
            <a:ln w="28575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0" y="641217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1334" y="6434627"/>
              <a:ext cx="90295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rgbClr val="BFBFBF"/>
                  </a:solidFill>
                </a:rPr>
                <a:t>Diego González </a:t>
              </a:r>
              <a:r>
                <a:rPr lang="en-US" sz="1600" dirty="0" err="1">
                  <a:solidFill>
                    <a:srgbClr val="BFBFBF"/>
                  </a:solidFill>
                </a:rPr>
                <a:t>García</a:t>
              </a:r>
              <a:endParaRPr lang="en-US" sz="1600" dirty="0">
                <a:solidFill>
                  <a:srgbClr val="BFBFB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26677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>
                  <a:solidFill>
                    <a:srgbClr val="BFBFBF"/>
                  </a:solidFill>
                </a:rPr>
                <a:t>http://</a:t>
              </a:r>
              <a:r>
                <a:rPr lang="en-US" sz="1600" dirty="0" err="1" smtClean="0">
                  <a:solidFill>
                    <a:srgbClr val="BFBFBF"/>
                  </a:solidFill>
                </a:rPr>
                <a:t>pvrg.unipg.it</a:t>
              </a:r>
              <a:endParaRPr lang="en-US" sz="1600" dirty="0">
                <a:solidFill>
                  <a:srgbClr val="BFBFBF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412170"/>
              <a:ext cx="9144000" cy="0"/>
            </a:xfrm>
            <a:prstGeom prst="line">
              <a:avLst/>
            </a:prstGeom>
            <a:ln w="28575" cmpd="sng">
              <a:solidFill>
                <a:srgbClr val="A6A6A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63153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Petro-Volcanology Research Group (</a:t>
              </a:r>
              <a:r>
                <a:rPr lang="en-US" sz="1600" dirty="0" err="1" smtClean="0">
                  <a:solidFill>
                    <a:schemeClr val="bg1">
                      <a:lumMod val="75000"/>
                    </a:schemeClr>
                  </a:solidFill>
                </a:rPr>
                <a:t>PVRG@unipg</a:t>
              </a:r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)</a:t>
              </a:r>
              <a:endParaRPr lang="en-US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14" name="Picture 13" descr="logo_PVRG_01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334" y="27020"/>
              <a:ext cx="357184" cy="373882"/>
            </a:xfrm>
            <a:prstGeom prst="rect">
              <a:avLst/>
            </a:prstGeom>
          </p:spPr>
        </p:pic>
      </p:grpSp>
      <p:sp>
        <p:nvSpPr>
          <p:cNvPr id="13" name="2 Marcador de contenido"/>
          <p:cNvSpPr txBox="1">
            <a:spLocks/>
          </p:cNvSpPr>
          <p:nvPr/>
        </p:nvSpPr>
        <p:spPr>
          <a:xfrm>
            <a:off x="600227" y="1103952"/>
            <a:ext cx="7541238" cy="4324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s-ES" altLang="es-ES" sz="1800" b="1" dirty="0" err="1" smtClean="0">
                <a:solidFill>
                  <a:schemeClr val="bg1"/>
                </a:solidFill>
              </a:rPr>
              <a:t>First</a:t>
            </a:r>
            <a:r>
              <a:rPr lang="es-ES" altLang="es-ES" sz="1800" b="1" dirty="0" smtClean="0">
                <a:solidFill>
                  <a:schemeClr val="bg1"/>
                </a:solidFill>
              </a:rPr>
              <a:t> </a:t>
            </a:r>
            <a:r>
              <a:rPr lang="es-ES" altLang="es-ES" sz="1800" b="1" dirty="0" err="1" smtClean="0">
                <a:solidFill>
                  <a:schemeClr val="bg1"/>
                </a:solidFill>
              </a:rPr>
              <a:t>year</a:t>
            </a:r>
            <a:r>
              <a:rPr lang="es-ES" altLang="es-ES" sz="1800" b="1" dirty="0" smtClean="0">
                <a:solidFill>
                  <a:schemeClr val="bg1"/>
                </a:solidFill>
              </a:rPr>
              <a:t>: </a:t>
            </a:r>
            <a:r>
              <a:rPr lang="es-ES" altLang="es-ES" sz="1800" dirty="0" smtClean="0">
                <a:solidFill>
                  <a:schemeClr val="bg1"/>
                </a:solidFill>
              </a:rPr>
              <a:t>Data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gahering</a:t>
            </a:r>
            <a:r>
              <a:rPr lang="es-ES" altLang="es-ES" sz="1800" dirty="0" smtClean="0">
                <a:solidFill>
                  <a:schemeClr val="bg1"/>
                </a:solidFill>
              </a:rPr>
              <a:t>.</a:t>
            </a:r>
            <a:r>
              <a:rPr lang="es-ES" altLang="es-ES" sz="1800" b="1" dirty="0" smtClean="0">
                <a:solidFill>
                  <a:schemeClr val="bg1"/>
                </a:solidFill>
              </a:rPr>
              <a:t>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mainly</a:t>
            </a:r>
            <a:r>
              <a:rPr lang="es-ES" altLang="es-ES" sz="1800" dirty="0" smtClean="0">
                <a:solidFill>
                  <a:schemeClr val="bg1"/>
                </a:solidFill>
              </a:rPr>
              <a:t>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devoted</a:t>
            </a:r>
            <a:r>
              <a:rPr lang="es-ES" altLang="es-ES" sz="1800" dirty="0" smtClean="0">
                <a:solidFill>
                  <a:schemeClr val="bg1"/>
                </a:solidFill>
              </a:rPr>
              <a:t> to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experiments</a:t>
            </a:r>
            <a:r>
              <a:rPr lang="es-ES" altLang="es-ES" sz="1800" dirty="0" smtClean="0">
                <a:solidFill>
                  <a:schemeClr val="bg1"/>
                </a:solidFill>
              </a:rPr>
              <a:t> and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their</a:t>
            </a:r>
            <a:r>
              <a:rPr lang="es-ES" altLang="es-ES" sz="1800" dirty="0" smtClean="0">
                <a:solidFill>
                  <a:schemeClr val="bg1"/>
                </a:solidFill>
              </a:rPr>
              <a:t>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analysis</a:t>
            </a:r>
            <a:r>
              <a:rPr lang="es-ES" altLang="es-ES" sz="1800" dirty="0" smtClean="0">
                <a:solidFill>
                  <a:schemeClr val="bg1"/>
                </a:solidFill>
              </a:rPr>
              <a:t>.</a:t>
            </a:r>
          </a:p>
          <a:p>
            <a:pPr algn="l">
              <a:defRPr/>
            </a:pPr>
            <a:endParaRPr lang="es-ES" altLang="es-ES" sz="1800" dirty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es-ES" altLang="es-ES" sz="1800" dirty="0" smtClean="0">
                <a:solidFill>
                  <a:schemeClr val="bg1"/>
                </a:solidFill>
              </a:rPr>
              <a:t>15-22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February</a:t>
            </a:r>
            <a:r>
              <a:rPr lang="es-ES" altLang="es-ES" sz="1800" dirty="0" smtClean="0">
                <a:solidFill>
                  <a:schemeClr val="bg1"/>
                </a:solidFill>
              </a:rPr>
              <a:t>: 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Sampling</a:t>
            </a:r>
            <a:r>
              <a:rPr lang="es-ES" altLang="es-ES" sz="1800" dirty="0" smtClean="0">
                <a:solidFill>
                  <a:schemeClr val="bg1"/>
                </a:solidFill>
              </a:rPr>
              <a:t> at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Campi</a:t>
            </a:r>
            <a:r>
              <a:rPr lang="es-ES" altLang="es-ES" sz="1800" dirty="0" smtClean="0">
                <a:solidFill>
                  <a:schemeClr val="bg1"/>
                </a:solidFill>
              </a:rPr>
              <a:t>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Flegrei</a:t>
            </a:r>
            <a:endParaRPr lang="es-ES" altLang="es-ES" sz="1800" dirty="0" smtClean="0">
              <a:solidFill>
                <a:schemeClr val="bg1"/>
              </a:solidFill>
            </a:endParaRPr>
          </a:p>
          <a:p>
            <a:pPr algn="l">
              <a:defRPr/>
            </a:pPr>
            <a:endParaRPr lang="es-ES" altLang="es-ES" sz="1800" dirty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es-ES" altLang="es-ES" sz="1800" dirty="0" err="1" smtClean="0">
                <a:solidFill>
                  <a:schemeClr val="bg1"/>
                </a:solidFill>
              </a:rPr>
              <a:t>Febryary-March</a:t>
            </a:r>
            <a:r>
              <a:rPr lang="es-ES" altLang="es-ES" sz="1800" dirty="0" smtClean="0">
                <a:solidFill>
                  <a:schemeClr val="bg1"/>
                </a:solidFill>
              </a:rPr>
              <a:t>: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sample</a:t>
            </a:r>
            <a:r>
              <a:rPr lang="es-ES" altLang="es-ES" sz="1800" dirty="0" smtClean="0">
                <a:solidFill>
                  <a:schemeClr val="bg1"/>
                </a:solidFill>
              </a:rPr>
              <a:t> and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experiment</a:t>
            </a:r>
            <a:r>
              <a:rPr lang="es-ES" altLang="es-ES" sz="1800" dirty="0" smtClean="0">
                <a:solidFill>
                  <a:schemeClr val="bg1"/>
                </a:solidFill>
              </a:rPr>
              <a:t>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preparation</a:t>
            </a:r>
            <a:endParaRPr lang="es-ES" altLang="es-ES" sz="1800" dirty="0" smtClean="0">
              <a:solidFill>
                <a:schemeClr val="bg1"/>
              </a:solidFill>
            </a:endParaRPr>
          </a:p>
          <a:p>
            <a:pPr algn="l">
              <a:defRPr/>
            </a:pPr>
            <a:endParaRPr lang="es-ES" altLang="es-ES" sz="1800" dirty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es-ES" altLang="es-ES" sz="1800" dirty="0" smtClean="0">
                <a:solidFill>
                  <a:schemeClr val="bg1"/>
                </a:solidFill>
              </a:rPr>
              <a:t>Spring-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summer</a:t>
            </a:r>
            <a:r>
              <a:rPr lang="es-ES" altLang="es-ES" sz="1800" dirty="0" smtClean="0">
                <a:solidFill>
                  <a:schemeClr val="bg1"/>
                </a:solidFill>
              </a:rPr>
              <a:t> 2015: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Diffusion</a:t>
            </a:r>
            <a:r>
              <a:rPr lang="es-ES" altLang="es-ES" sz="1800" dirty="0" smtClean="0">
                <a:solidFill>
                  <a:schemeClr val="bg1"/>
                </a:solidFill>
              </a:rPr>
              <a:t>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couple</a:t>
            </a:r>
            <a:r>
              <a:rPr lang="es-ES" altLang="es-ES" sz="1800" dirty="0" smtClean="0">
                <a:solidFill>
                  <a:schemeClr val="bg1"/>
                </a:solidFill>
              </a:rPr>
              <a:t>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experiments</a:t>
            </a:r>
            <a:r>
              <a:rPr lang="es-ES" altLang="es-ES" sz="1800" dirty="0" smtClean="0">
                <a:solidFill>
                  <a:schemeClr val="bg1"/>
                </a:solidFill>
              </a:rPr>
              <a:t>, Hannover </a:t>
            </a:r>
          </a:p>
          <a:p>
            <a:pPr algn="l">
              <a:defRPr/>
            </a:pPr>
            <a:endParaRPr lang="es-ES" altLang="es-ES" sz="1800" dirty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es-ES" altLang="es-ES" sz="1800" dirty="0" err="1" smtClean="0">
                <a:solidFill>
                  <a:schemeClr val="bg1"/>
                </a:solidFill>
              </a:rPr>
              <a:t>Attending</a:t>
            </a:r>
            <a:r>
              <a:rPr lang="es-ES" altLang="es-ES" sz="1800" dirty="0" smtClean="0">
                <a:solidFill>
                  <a:schemeClr val="bg1"/>
                </a:solidFill>
              </a:rPr>
              <a:t>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courses</a:t>
            </a:r>
            <a:r>
              <a:rPr lang="es-ES" altLang="es-ES" sz="1800" dirty="0" smtClean="0">
                <a:solidFill>
                  <a:schemeClr val="bg1"/>
                </a:solidFill>
              </a:rPr>
              <a:t> and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conferences</a:t>
            </a:r>
            <a:r>
              <a:rPr lang="es-ES" altLang="es-ES" sz="1800" dirty="0" smtClean="0">
                <a:solidFill>
                  <a:schemeClr val="bg1"/>
                </a:solidFill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es-ES" altLang="es-ES" sz="1800" dirty="0" smtClean="0">
                <a:solidFill>
                  <a:schemeClr val="bg1"/>
                </a:solidFill>
              </a:rPr>
              <a:t>24-28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August</a:t>
            </a:r>
            <a:r>
              <a:rPr lang="es-ES" altLang="es-ES" sz="1800" dirty="0" smtClean="0">
                <a:solidFill>
                  <a:schemeClr val="bg1"/>
                </a:solidFill>
              </a:rPr>
              <a:t>: Short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Course</a:t>
            </a:r>
            <a:r>
              <a:rPr lang="es-ES" altLang="es-ES" sz="1800" dirty="0" smtClean="0">
                <a:solidFill>
                  <a:schemeClr val="bg1"/>
                </a:solidFill>
              </a:rPr>
              <a:t> “</a:t>
            </a:r>
            <a:r>
              <a:rPr lang="es-ES" altLang="es-ES" sz="1800" i="1" dirty="0" err="1" smtClean="0">
                <a:solidFill>
                  <a:schemeClr val="bg1"/>
                </a:solidFill>
              </a:rPr>
              <a:t>Application</a:t>
            </a:r>
            <a:r>
              <a:rPr lang="es-ES" altLang="es-ES" sz="1800" i="1" dirty="0" smtClean="0">
                <a:solidFill>
                  <a:schemeClr val="bg1"/>
                </a:solidFill>
              </a:rPr>
              <a:t> of </a:t>
            </a:r>
            <a:r>
              <a:rPr lang="es-ES" altLang="es-ES" sz="1800" i="1" dirty="0" err="1" smtClean="0">
                <a:solidFill>
                  <a:schemeClr val="bg1"/>
                </a:solidFill>
              </a:rPr>
              <a:t>diffusion</a:t>
            </a:r>
            <a:r>
              <a:rPr lang="es-ES" altLang="es-ES" sz="1800" i="1" dirty="0" smtClean="0">
                <a:solidFill>
                  <a:schemeClr val="bg1"/>
                </a:solidFill>
              </a:rPr>
              <a:t> </a:t>
            </a:r>
            <a:r>
              <a:rPr lang="es-ES" altLang="es-ES" sz="1800" i="1" dirty="0" err="1" smtClean="0">
                <a:solidFill>
                  <a:schemeClr val="bg1"/>
                </a:solidFill>
              </a:rPr>
              <a:t>studies</a:t>
            </a:r>
            <a:r>
              <a:rPr lang="es-ES" altLang="es-ES" sz="1800" i="1" dirty="0">
                <a:solidFill>
                  <a:schemeClr val="bg1"/>
                </a:solidFill>
              </a:rPr>
              <a:t> </a:t>
            </a:r>
            <a:r>
              <a:rPr lang="es-ES" altLang="es-ES" sz="1800" i="1" dirty="0" smtClean="0">
                <a:solidFill>
                  <a:schemeClr val="bg1"/>
                </a:solidFill>
              </a:rPr>
              <a:t>to </a:t>
            </a:r>
            <a:r>
              <a:rPr lang="es-ES" altLang="es-ES" sz="1800" i="1" dirty="0" err="1" smtClean="0">
                <a:solidFill>
                  <a:schemeClr val="bg1"/>
                </a:solidFill>
              </a:rPr>
              <a:t>the</a:t>
            </a:r>
            <a:r>
              <a:rPr lang="es-ES" altLang="es-ES" sz="1800" i="1" dirty="0" smtClean="0">
                <a:solidFill>
                  <a:schemeClr val="bg1"/>
                </a:solidFill>
              </a:rPr>
              <a:t> </a:t>
            </a:r>
            <a:r>
              <a:rPr lang="es-ES" altLang="es-ES" sz="1800" i="1" dirty="0" err="1" smtClean="0">
                <a:solidFill>
                  <a:schemeClr val="bg1"/>
                </a:solidFill>
              </a:rPr>
              <a:t>determination</a:t>
            </a:r>
            <a:r>
              <a:rPr lang="es-ES" altLang="es-ES" sz="1800" i="1" dirty="0" smtClean="0">
                <a:solidFill>
                  <a:schemeClr val="bg1"/>
                </a:solidFill>
              </a:rPr>
              <a:t> of </a:t>
            </a:r>
            <a:r>
              <a:rPr lang="es-ES" altLang="es-ES" sz="1800" i="1" dirty="0" err="1" smtClean="0">
                <a:solidFill>
                  <a:schemeClr val="bg1"/>
                </a:solidFill>
              </a:rPr>
              <a:t>timescales</a:t>
            </a:r>
            <a:r>
              <a:rPr lang="es-ES" altLang="es-ES" sz="1800" i="1" dirty="0" smtClean="0">
                <a:solidFill>
                  <a:schemeClr val="bg1"/>
                </a:solidFill>
              </a:rPr>
              <a:t> in </a:t>
            </a:r>
            <a:r>
              <a:rPr lang="es-ES" altLang="es-ES" sz="1800" i="1" dirty="0" err="1" smtClean="0">
                <a:solidFill>
                  <a:schemeClr val="bg1"/>
                </a:solidFill>
              </a:rPr>
              <a:t>geochemistry</a:t>
            </a:r>
            <a:r>
              <a:rPr lang="es-ES" altLang="es-ES" sz="1800" i="1" dirty="0" smtClean="0">
                <a:solidFill>
                  <a:schemeClr val="bg1"/>
                </a:solidFill>
              </a:rPr>
              <a:t> and </a:t>
            </a:r>
            <a:r>
              <a:rPr lang="es-ES" altLang="es-ES" sz="1800" i="1" dirty="0" err="1" smtClean="0">
                <a:solidFill>
                  <a:schemeClr val="bg1"/>
                </a:solidFill>
              </a:rPr>
              <a:t>petrology</a:t>
            </a:r>
            <a:r>
              <a:rPr lang="es-ES" altLang="es-ES" sz="1800" dirty="0" smtClean="0">
                <a:solidFill>
                  <a:schemeClr val="bg1"/>
                </a:solidFill>
              </a:rPr>
              <a:t>”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Ruhr</a:t>
            </a:r>
            <a:r>
              <a:rPr lang="es-ES" altLang="es-ES" sz="1800" dirty="0" smtClean="0">
                <a:solidFill>
                  <a:schemeClr val="bg1"/>
                </a:solidFill>
              </a:rPr>
              <a:t>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Universität</a:t>
            </a:r>
            <a:r>
              <a:rPr lang="es-ES" altLang="es-ES" sz="1800" dirty="0" smtClean="0">
                <a:solidFill>
                  <a:schemeClr val="bg1"/>
                </a:solidFill>
              </a:rPr>
              <a:t>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Bochum</a:t>
            </a:r>
            <a:endParaRPr lang="es-ES" altLang="es-ES" sz="1800" dirty="0" smtClean="0">
              <a:solidFill>
                <a:schemeClr val="bg1"/>
              </a:solidFill>
            </a:endParaRPr>
          </a:p>
        </p:txBody>
      </p:sp>
      <p:sp>
        <p:nvSpPr>
          <p:cNvPr id="16" name="1 Título"/>
          <p:cNvSpPr txBox="1">
            <a:spLocks/>
          </p:cNvSpPr>
          <p:nvPr/>
        </p:nvSpPr>
        <p:spPr>
          <a:xfrm>
            <a:off x="468313" y="441409"/>
            <a:ext cx="8229600" cy="417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b="1" dirty="0" err="1" smtClean="0">
                <a:solidFill>
                  <a:srgbClr val="E46C0A"/>
                </a:solidFill>
                <a:latin typeface="Calibri" charset="0"/>
              </a:rPr>
              <a:t>Future</a:t>
            </a:r>
            <a:r>
              <a:rPr lang="es-ES" sz="2400" b="1" dirty="0" smtClean="0">
                <a:solidFill>
                  <a:srgbClr val="E46C0A"/>
                </a:solidFill>
                <a:latin typeface="Calibri" charset="0"/>
              </a:rPr>
              <a:t> </a:t>
            </a:r>
            <a:r>
              <a:rPr lang="es-ES" sz="2400" b="1" dirty="0" err="1" smtClean="0">
                <a:solidFill>
                  <a:srgbClr val="E46C0A"/>
                </a:solidFill>
                <a:latin typeface="Calibri" charset="0"/>
              </a:rPr>
              <a:t>plans</a:t>
            </a:r>
            <a:endParaRPr lang="es-ES" sz="2400" b="1" dirty="0" smtClean="0">
              <a:solidFill>
                <a:srgbClr val="E46C0A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315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0"/>
            <a:ext cx="9144000" cy="6857999"/>
            <a:chOff x="0" y="0"/>
            <a:chExt cx="9144000" cy="6857999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0" y="459339"/>
              <a:ext cx="9144000" cy="0"/>
            </a:xfrm>
            <a:prstGeom prst="line">
              <a:avLst/>
            </a:prstGeom>
            <a:ln w="28575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0" y="641217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1334" y="6434627"/>
              <a:ext cx="90295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rgbClr val="BFBFBF"/>
                  </a:solidFill>
                </a:rPr>
                <a:t>Diego González </a:t>
              </a:r>
              <a:r>
                <a:rPr lang="en-US" sz="1600" dirty="0" err="1">
                  <a:solidFill>
                    <a:srgbClr val="BFBFBF"/>
                  </a:solidFill>
                </a:rPr>
                <a:t>García</a:t>
              </a:r>
              <a:endParaRPr lang="en-US" sz="1600" dirty="0">
                <a:solidFill>
                  <a:srgbClr val="BFBFB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26677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>
                  <a:solidFill>
                    <a:srgbClr val="BFBFBF"/>
                  </a:solidFill>
                </a:rPr>
                <a:t>http://</a:t>
              </a:r>
              <a:r>
                <a:rPr lang="en-US" sz="1600" dirty="0" err="1" smtClean="0">
                  <a:solidFill>
                    <a:srgbClr val="BFBFBF"/>
                  </a:solidFill>
                </a:rPr>
                <a:t>pvrg.unipg.it</a:t>
              </a:r>
              <a:endParaRPr lang="en-US" sz="1600" dirty="0">
                <a:solidFill>
                  <a:srgbClr val="BFBFBF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412170"/>
              <a:ext cx="9144000" cy="0"/>
            </a:xfrm>
            <a:prstGeom prst="line">
              <a:avLst/>
            </a:prstGeom>
            <a:ln w="28575" cmpd="sng">
              <a:solidFill>
                <a:srgbClr val="A6A6A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63153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Petro-Volcanology Research Group (</a:t>
              </a:r>
              <a:r>
                <a:rPr lang="en-US" sz="1600" dirty="0" err="1" smtClean="0">
                  <a:solidFill>
                    <a:schemeClr val="bg1">
                      <a:lumMod val="75000"/>
                    </a:schemeClr>
                  </a:solidFill>
                </a:rPr>
                <a:t>PVRG@unipg</a:t>
              </a:r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)</a:t>
              </a:r>
              <a:endParaRPr lang="en-US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14" name="Picture 13" descr="logo_PVRG_01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334" y="27020"/>
              <a:ext cx="357184" cy="373882"/>
            </a:xfrm>
            <a:prstGeom prst="rect">
              <a:avLst/>
            </a:prstGeom>
          </p:spPr>
        </p:pic>
      </p:grpSp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020"/>
            <a:ext cx="9130835" cy="6848126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1949984" y="3068465"/>
            <a:ext cx="4946575" cy="584775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err="1" smtClean="0"/>
              <a:t>Thanks</a:t>
            </a:r>
            <a:r>
              <a:rPr lang="es-ES" sz="3200" b="1" dirty="0" smtClean="0"/>
              <a:t> </a:t>
            </a:r>
            <a:r>
              <a:rPr lang="es-ES" sz="3200" b="1" dirty="0" err="1" smtClean="0"/>
              <a:t>for</a:t>
            </a:r>
            <a:r>
              <a:rPr lang="es-ES" sz="3200" b="1" dirty="0" smtClean="0"/>
              <a:t> </a:t>
            </a:r>
            <a:r>
              <a:rPr lang="es-ES" sz="3200" b="1" dirty="0" err="1" smtClean="0"/>
              <a:t>your</a:t>
            </a:r>
            <a:r>
              <a:rPr lang="es-ES" sz="3200" b="1" dirty="0" smtClean="0"/>
              <a:t> </a:t>
            </a:r>
            <a:r>
              <a:rPr lang="es-ES" sz="3200" b="1" dirty="0" err="1" smtClean="0"/>
              <a:t>atention</a:t>
            </a:r>
            <a:endParaRPr lang="es-ES" sz="3200" b="1" dirty="0"/>
          </a:p>
        </p:txBody>
      </p:sp>
    </p:spTree>
    <p:extLst>
      <p:ext uri="{BB962C8B-B14F-4D97-AF65-F5344CB8AC3E}">
        <p14:creationId xmlns:p14="http://schemas.microsoft.com/office/powerpoint/2010/main" val="3891639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0"/>
            <a:ext cx="9144000" cy="6857999"/>
            <a:chOff x="0" y="0"/>
            <a:chExt cx="9144000" cy="6857999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0" y="459339"/>
              <a:ext cx="9144000" cy="0"/>
            </a:xfrm>
            <a:prstGeom prst="line">
              <a:avLst/>
            </a:prstGeom>
            <a:ln w="28575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0" y="641217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1334" y="6434627"/>
              <a:ext cx="90295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rgbClr val="BFBFBF"/>
                  </a:solidFill>
                </a:rPr>
                <a:t>Diego González </a:t>
              </a:r>
              <a:r>
                <a:rPr lang="en-US" sz="1600" dirty="0" err="1">
                  <a:solidFill>
                    <a:srgbClr val="BFBFBF"/>
                  </a:solidFill>
                </a:rPr>
                <a:t>García</a:t>
              </a:r>
              <a:endParaRPr lang="en-US" sz="1600" dirty="0">
                <a:solidFill>
                  <a:srgbClr val="BFBFB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26677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>
                  <a:solidFill>
                    <a:srgbClr val="BFBFBF"/>
                  </a:solidFill>
                </a:rPr>
                <a:t>http://</a:t>
              </a:r>
              <a:r>
                <a:rPr lang="en-US" sz="1600" dirty="0" err="1" smtClean="0">
                  <a:solidFill>
                    <a:srgbClr val="BFBFBF"/>
                  </a:solidFill>
                </a:rPr>
                <a:t>pvrg.unipg.it</a:t>
              </a:r>
              <a:endParaRPr lang="en-US" sz="1600" dirty="0">
                <a:solidFill>
                  <a:srgbClr val="BFBFBF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412170"/>
              <a:ext cx="9144000" cy="0"/>
            </a:xfrm>
            <a:prstGeom prst="line">
              <a:avLst/>
            </a:prstGeom>
            <a:ln w="28575" cmpd="sng">
              <a:solidFill>
                <a:srgbClr val="A6A6A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63153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Petro-Volcanology Research Group (</a:t>
              </a:r>
              <a:r>
                <a:rPr lang="en-US" sz="1600" dirty="0" err="1" smtClean="0">
                  <a:solidFill>
                    <a:schemeClr val="bg1">
                      <a:lumMod val="75000"/>
                    </a:schemeClr>
                  </a:solidFill>
                </a:rPr>
                <a:t>PVRG@unipg</a:t>
              </a:r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)</a:t>
              </a:r>
              <a:endParaRPr lang="en-US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14" name="Picture 13" descr="logo_PVRG_01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334" y="27020"/>
              <a:ext cx="357184" cy="373882"/>
            </a:xfrm>
            <a:prstGeom prst="rect">
              <a:avLst/>
            </a:prstGeom>
          </p:spPr>
        </p:pic>
      </p:grpSp>
      <p:sp>
        <p:nvSpPr>
          <p:cNvPr id="11" name="1 Título"/>
          <p:cNvSpPr txBox="1">
            <a:spLocks/>
          </p:cNvSpPr>
          <p:nvPr/>
        </p:nvSpPr>
        <p:spPr>
          <a:xfrm>
            <a:off x="174359" y="530045"/>
            <a:ext cx="8229600" cy="417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400" b="1" dirty="0">
              <a:solidFill>
                <a:srgbClr val="E46C0A"/>
              </a:solidFill>
              <a:latin typeface="Calibri" charset="0"/>
            </a:endParaRPr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>
          <a:xfrm>
            <a:off x="1112926" y="1959372"/>
            <a:ext cx="7039557" cy="117762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22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CHRONOS</a:t>
            </a:r>
          </a:p>
          <a:p>
            <a:r>
              <a:rPr lang="es-ES_tradnl" sz="22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A </a:t>
            </a:r>
            <a:r>
              <a:rPr lang="es-ES_tradnl" sz="2200" b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geochemical</a:t>
            </a:r>
            <a:r>
              <a:rPr lang="es-ES_tradnl" sz="22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es-ES_tradnl" sz="2200" b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clock</a:t>
            </a:r>
            <a:r>
              <a:rPr lang="es-ES_tradnl" sz="22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es-ES_tradnl" sz="2200" b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to</a:t>
            </a:r>
            <a:r>
              <a:rPr lang="es-ES_tradnl" sz="22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es-ES_tradnl" sz="2200" b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measure</a:t>
            </a:r>
            <a:r>
              <a:rPr lang="es-ES_tradnl" sz="22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es-ES_tradnl" sz="2200" b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timescales</a:t>
            </a:r>
            <a:r>
              <a:rPr lang="es-ES_tradnl" sz="22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of </a:t>
            </a:r>
            <a:r>
              <a:rPr lang="es-ES_tradnl" sz="2200" b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volcanic</a:t>
            </a:r>
            <a:r>
              <a:rPr lang="es-ES_tradnl" sz="22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es-ES_tradnl" sz="2200" b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eruptions</a:t>
            </a:r>
            <a:endParaRPr lang="es-ES" sz="220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marL="514350" indent="-514350">
              <a:buFont typeface="Arial"/>
              <a:buChar char="•"/>
            </a:pPr>
            <a:endParaRPr lang="es-ES" sz="1600" dirty="0">
              <a:solidFill>
                <a:schemeClr val="bg1"/>
              </a:solidFill>
              <a:latin typeface="Calibri" charset="0"/>
            </a:endParaRPr>
          </a:p>
          <a:p>
            <a:r>
              <a:rPr lang="es-ES" sz="1900" dirty="0" smtClean="0">
                <a:solidFill>
                  <a:schemeClr val="bg1"/>
                </a:solidFill>
                <a:latin typeface="Calibri" charset="0"/>
              </a:rPr>
              <a:t>ERC </a:t>
            </a:r>
            <a:r>
              <a:rPr lang="es-ES" sz="1900" dirty="0" err="1" smtClean="0">
                <a:solidFill>
                  <a:schemeClr val="bg1"/>
                </a:solidFill>
                <a:latin typeface="Calibri" charset="0"/>
              </a:rPr>
              <a:t>Consolidator</a:t>
            </a:r>
            <a:r>
              <a:rPr lang="es-ES" sz="1900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900" dirty="0" err="1" smtClean="0">
                <a:solidFill>
                  <a:schemeClr val="bg1"/>
                </a:solidFill>
                <a:latin typeface="Calibri" charset="0"/>
              </a:rPr>
              <a:t>Grant</a:t>
            </a:r>
            <a:r>
              <a:rPr lang="es-ES" sz="1900" dirty="0" smtClean="0">
                <a:solidFill>
                  <a:schemeClr val="bg1"/>
                </a:solidFill>
                <a:latin typeface="Calibri" charset="0"/>
              </a:rPr>
              <a:t>. Principal </a:t>
            </a:r>
            <a:r>
              <a:rPr lang="es-ES" sz="1900" dirty="0" err="1" smtClean="0">
                <a:solidFill>
                  <a:schemeClr val="bg1"/>
                </a:solidFill>
                <a:latin typeface="Calibri" charset="0"/>
              </a:rPr>
              <a:t>Investigator</a:t>
            </a:r>
            <a:r>
              <a:rPr lang="es-ES" sz="1900" dirty="0" smtClean="0">
                <a:solidFill>
                  <a:schemeClr val="bg1"/>
                </a:solidFill>
                <a:latin typeface="Calibri" charset="0"/>
              </a:rPr>
              <a:t>: Dr. Diego </a:t>
            </a:r>
            <a:r>
              <a:rPr lang="es-ES" sz="1900" dirty="0" err="1" smtClean="0">
                <a:solidFill>
                  <a:schemeClr val="bg1"/>
                </a:solidFill>
                <a:latin typeface="Calibri" charset="0"/>
              </a:rPr>
              <a:t>Perugini</a:t>
            </a:r>
            <a:endParaRPr lang="es-ES" sz="1900" dirty="0" smtClean="0">
              <a:solidFill>
                <a:schemeClr val="bg1"/>
              </a:solidFill>
              <a:latin typeface="Calibri" charset="0"/>
            </a:endParaRPr>
          </a:p>
          <a:p>
            <a:endParaRPr lang="es-ES" sz="1600" dirty="0" smtClean="0">
              <a:solidFill>
                <a:schemeClr val="bg1"/>
              </a:solidFill>
              <a:latin typeface="Calibri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926" y="4867485"/>
            <a:ext cx="8583687" cy="1459227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Rectángulo 1"/>
          <p:cNvSpPr/>
          <p:nvPr/>
        </p:nvSpPr>
        <p:spPr>
          <a:xfrm>
            <a:off x="463153" y="3270725"/>
            <a:ext cx="82092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chemeClr val="bg1"/>
                </a:solidFill>
              </a:rPr>
              <a:t>Magma </a:t>
            </a:r>
            <a:r>
              <a:rPr lang="es-ES" dirty="0" err="1" smtClean="0">
                <a:solidFill>
                  <a:schemeClr val="bg1"/>
                </a:solidFill>
              </a:rPr>
              <a:t>mixing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structures</a:t>
            </a:r>
            <a:r>
              <a:rPr lang="es-ES" dirty="0" smtClean="0">
                <a:solidFill>
                  <a:schemeClr val="bg1"/>
                </a:solidFill>
              </a:rPr>
              <a:t> as </a:t>
            </a:r>
            <a:r>
              <a:rPr lang="es-ES" b="1" dirty="0" err="1">
                <a:solidFill>
                  <a:schemeClr val="bg1"/>
                </a:solidFill>
              </a:rPr>
              <a:t>geochemical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err="1">
                <a:solidFill>
                  <a:schemeClr val="bg1"/>
                </a:solidFill>
              </a:rPr>
              <a:t>clocks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dirty="0">
                <a:solidFill>
                  <a:schemeClr val="bg1"/>
                </a:solidFill>
              </a:rPr>
              <a:t>to </a:t>
            </a:r>
            <a:r>
              <a:rPr lang="es-ES" dirty="0" err="1">
                <a:solidFill>
                  <a:schemeClr val="bg1"/>
                </a:solidFill>
              </a:rPr>
              <a:t>measure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timescales</a:t>
            </a:r>
            <a:r>
              <a:rPr lang="es-ES" dirty="0">
                <a:solidFill>
                  <a:schemeClr val="bg1"/>
                </a:solidFill>
              </a:rPr>
              <a:t> of </a:t>
            </a:r>
            <a:r>
              <a:rPr lang="es-ES" dirty="0" err="1">
                <a:solidFill>
                  <a:schemeClr val="bg1"/>
                </a:solidFill>
              </a:rPr>
              <a:t>volcanic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eruptions</a:t>
            </a:r>
            <a:r>
              <a:rPr lang="es-ES" dirty="0">
                <a:solidFill>
                  <a:schemeClr val="bg1"/>
                </a:solidFill>
              </a:rPr>
              <a:t>. </a:t>
            </a:r>
            <a:endParaRPr lang="es-ES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schemeClr val="bg1"/>
                </a:solidFill>
              </a:rPr>
              <a:t>Multidisciplinar</a:t>
            </a:r>
            <a:r>
              <a:rPr lang="en-US" b="1" dirty="0" smtClean="0">
                <a:solidFill>
                  <a:schemeClr val="bg1"/>
                </a:solidFill>
              </a:rPr>
              <a:t> strategy</a:t>
            </a:r>
            <a:r>
              <a:rPr lang="en-US" dirty="0" smtClean="0">
                <a:solidFill>
                  <a:schemeClr val="bg1"/>
                </a:solidFill>
              </a:rPr>
              <a:t>: Volcanology</a:t>
            </a:r>
            <a:r>
              <a:rPr lang="en-US" dirty="0">
                <a:solidFill>
                  <a:schemeClr val="bg1"/>
                </a:solidFill>
              </a:rPr>
              <a:t>, Experimental Petrology, Geochemistry, Mathematics, Physics, Fluid-dynamics and Engineering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16" name="Picture 15" descr="CHRONOS_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349" y="530045"/>
            <a:ext cx="1309326" cy="130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699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0"/>
            <a:ext cx="9144000" cy="6857999"/>
            <a:chOff x="0" y="0"/>
            <a:chExt cx="9144000" cy="6857999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0" y="459339"/>
              <a:ext cx="9144000" cy="0"/>
            </a:xfrm>
            <a:prstGeom prst="line">
              <a:avLst/>
            </a:prstGeom>
            <a:ln w="28575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0" y="641217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1334" y="6434627"/>
              <a:ext cx="90295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rgbClr val="BFBFBF"/>
                  </a:solidFill>
                </a:rPr>
                <a:t>Diego González </a:t>
              </a:r>
              <a:r>
                <a:rPr lang="en-US" sz="1600" dirty="0" err="1">
                  <a:solidFill>
                    <a:srgbClr val="BFBFBF"/>
                  </a:solidFill>
                </a:rPr>
                <a:t>García</a:t>
              </a:r>
              <a:endParaRPr lang="en-US" sz="1600" dirty="0">
                <a:solidFill>
                  <a:srgbClr val="BFBFB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26677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>
                  <a:solidFill>
                    <a:srgbClr val="BFBFBF"/>
                  </a:solidFill>
                </a:rPr>
                <a:t>http://</a:t>
              </a:r>
              <a:r>
                <a:rPr lang="en-US" sz="1600" dirty="0" err="1" smtClean="0">
                  <a:solidFill>
                    <a:srgbClr val="BFBFBF"/>
                  </a:solidFill>
                </a:rPr>
                <a:t>pvrg.unipg.it</a:t>
              </a:r>
              <a:endParaRPr lang="en-US" sz="1600" dirty="0">
                <a:solidFill>
                  <a:srgbClr val="BFBFBF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412170"/>
              <a:ext cx="9144000" cy="0"/>
            </a:xfrm>
            <a:prstGeom prst="line">
              <a:avLst/>
            </a:prstGeom>
            <a:ln w="28575" cmpd="sng">
              <a:solidFill>
                <a:srgbClr val="A6A6A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63153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Petro-Volcanology Research Group (</a:t>
              </a:r>
              <a:r>
                <a:rPr lang="en-US" sz="1600" dirty="0" err="1" smtClean="0">
                  <a:solidFill>
                    <a:schemeClr val="bg1">
                      <a:lumMod val="75000"/>
                    </a:schemeClr>
                  </a:solidFill>
                </a:rPr>
                <a:t>PVRG@unipg</a:t>
              </a:r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)</a:t>
              </a:r>
              <a:endParaRPr lang="en-US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14" name="Picture 13" descr="logo_PVRG_01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334" y="27020"/>
              <a:ext cx="357184" cy="373882"/>
            </a:xfrm>
            <a:prstGeom prst="rect">
              <a:avLst/>
            </a:prstGeom>
          </p:spPr>
        </p:pic>
      </p:grpSp>
      <p:sp>
        <p:nvSpPr>
          <p:cNvPr id="11" name="1 Título"/>
          <p:cNvSpPr txBox="1">
            <a:spLocks/>
          </p:cNvSpPr>
          <p:nvPr/>
        </p:nvSpPr>
        <p:spPr>
          <a:xfrm>
            <a:off x="101334" y="530045"/>
            <a:ext cx="8229600" cy="417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b="1" dirty="0" err="1" smtClean="0">
                <a:solidFill>
                  <a:srgbClr val="E46C0A"/>
                </a:solidFill>
                <a:latin typeface="Calibri" charset="0"/>
              </a:rPr>
              <a:t>About</a:t>
            </a:r>
            <a:r>
              <a:rPr lang="es-ES" sz="2400" b="1" dirty="0" smtClean="0">
                <a:solidFill>
                  <a:srgbClr val="E46C0A"/>
                </a:solidFill>
                <a:latin typeface="Calibri" charset="0"/>
              </a:rPr>
              <a:t> me</a:t>
            </a:r>
            <a:endParaRPr lang="es-ES" sz="2400" b="1" dirty="0">
              <a:solidFill>
                <a:srgbClr val="E46C0A"/>
              </a:solidFill>
              <a:latin typeface="Calibri" charset="0"/>
            </a:endParaRPr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>
          <a:xfrm>
            <a:off x="69596" y="970013"/>
            <a:ext cx="4987146" cy="5350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1600" dirty="0" err="1" smtClean="0">
                <a:solidFill>
                  <a:schemeClr val="bg1"/>
                </a:solidFill>
                <a:latin typeface="Calibri" charset="0"/>
              </a:rPr>
              <a:t>From</a:t>
            </a:r>
            <a:r>
              <a:rPr lang="es-ES" sz="1600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600" b="1" dirty="0" smtClean="0">
                <a:solidFill>
                  <a:schemeClr val="bg1"/>
                </a:solidFill>
                <a:latin typeface="Calibri" charset="0"/>
              </a:rPr>
              <a:t>Oviedo, Asturias - </a:t>
            </a:r>
            <a:r>
              <a:rPr lang="es-ES" sz="1600" b="1" dirty="0" err="1" smtClean="0">
                <a:solidFill>
                  <a:schemeClr val="bg1"/>
                </a:solidFill>
                <a:latin typeface="Calibri" charset="0"/>
              </a:rPr>
              <a:t>Spain</a:t>
            </a:r>
            <a:endParaRPr lang="es-ES" sz="1600" b="1" dirty="0" smtClean="0">
              <a:solidFill>
                <a:schemeClr val="bg1"/>
              </a:solidFill>
              <a:latin typeface="Calibri" charset="0"/>
            </a:endParaRPr>
          </a:p>
          <a:p>
            <a:pPr algn="l"/>
            <a:endParaRPr lang="es-ES" sz="1600" dirty="0">
              <a:solidFill>
                <a:schemeClr val="bg1"/>
              </a:solidFill>
              <a:latin typeface="Calibri" charset="0"/>
            </a:endParaRPr>
          </a:p>
          <a:p>
            <a:pPr algn="l"/>
            <a:r>
              <a:rPr lang="es-ES" sz="1600" b="1" dirty="0" err="1" smtClean="0">
                <a:solidFill>
                  <a:schemeClr val="bg1"/>
                </a:solidFill>
                <a:latin typeface="Calibri" charset="0"/>
              </a:rPr>
              <a:t>B.Sc</a:t>
            </a:r>
            <a:r>
              <a:rPr lang="es-ES" sz="1600" b="1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  <a:latin typeface="Calibri" charset="0"/>
              </a:rPr>
              <a:t>Geology</a:t>
            </a:r>
            <a:r>
              <a:rPr lang="es-ES" sz="1600" dirty="0" smtClean="0">
                <a:solidFill>
                  <a:schemeClr val="bg1"/>
                </a:solidFill>
                <a:latin typeface="Calibri" charset="0"/>
              </a:rPr>
              <a:t>, </a:t>
            </a:r>
            <a:r>
              <a:rPr lang="es-ES" sz="1600" dirty="0" err="1" smtClean="0">
                <a:solidFill>
                  <a:schemeClr val="bg1"/>
                </a:solidFill>
                <a:latin typeface="Calibri" charset="0"/>
              </a:rPr>
              <a:t>University</a:t>
            </a:r>
            <a:r>
              <a:rPr lang="es-ES" sz="1600" dirty="0" smtClean="0">
                <a:solidFill>
                  <a:schemeClr val="bg1"/>
                </a:solidFill>
                <a:latin typeface="Calibri" charset="0"/>
              </a:rPr>
              <a:t> of Oviedo (2009)</a:t>
            </a:r>
          </a:p>
          <a:p>
            <a:pPr algn="l"/>
            <a:endParaRPr lang="es-ES" sz="1600" dirty="0" smtClean="0">
              <a:solidFill>
                <a:schemeClr val="bg1"/>
              </a:solidFill>
              <a:latin typeface="Calibri" charset="0"/>
            </a:endParaRPr>
          </a:p>
          <a:p>
            <a:pPr algn="l"/>
            <a:r>
              <a:rPr lang="es-ES" sz="1600" b="1" dirty="0" err="1" smtClean="0">
                <a:solidFill>
                  <a:schemeClr val="bg1"/>
                </a:solidFill>
                <a:latin typeface="Calibri" charset="0"/>
              </a:rPr>
              <a:t>M.Sc</a:t>
            </a:r>
            <a:r>
              <a:rPr lang="es-ES" sz="1600" b="1" dirty="0" smtClean="0">
                <a:solidFill>
                  <a:schemeClr val="bg1"/>
                </a:solidFill>
                <a:latin typeface="Calibri" charset="0"/>
              </a:rPr>
              <a:t>. Geological </a:t>
            </a:r>
            <a:r>
              <a:rPr lang="es-ES" sz="1600" b="1" dirty="0" err="1" smtClean="0">
                <a:solidFill>
                  <a:schemeClr val="bg1"/>
                </a:solidFill>
                <a:latin typeface="Calibri" charset="0"/>
              </a:rPr>
              <a:t>Resources</a:t>
            </a:r>
            <a:r>
              <a:rPr lang="es-ES" sz="1600" b="1" dirty="0" smtClean="0">
                <a:solidFill>
                  <a:schemeClr val="bg1"/>
                </a:solidFill>
                <a:latin typeface="Calibri" charset="0"/>
              </a:rPr>
              <a:t> and </a:t>
            </a:r>
            <a:r>
              <a:rPr lang="es-ES" sz="1600" b="1" dirty="0" err="1" smtClean="0">
                <a:solidFill>
                  <a:schemeClr val="bg1"/>
                </a:solidFill>
                <a:latin typeface="Calibri" charset="0"/>
              </a:rPr>
              <a:t>Geotechnics</a:t>
            </a:r>
            <a:r>
              <a:rPr lang="es-ES" sz="1600" dirty="0" smtClean="0">
                <a:solidFill>
                  <a:schemeClr val="bg1"/>
                </a:solidFill>
                <a:latin typeface="Calibri" charset="0"/>
              </a:rPr>
              <a:t>, </a:t>
            </a:r>
            <a:r>
              <a:rPr lang="es-ES" sz="1600" dirty="0" err="1" smtClean="0">
                <a:solidFill>
                  <a:schemeClr val="bg1"/>
                </a:solidFill>
                <a:latin typeface="Calibri" charset="0"/>
              </a:rPr>
              <a:t>University</a:t>
            </a:r>
            <a:r>
              <a:rPr lang="es-ES" sz="1600" dirty="0" smtClean="0">
                <a:solidFill>
                  <a:schemeClr val="bg1"/>
                </a:solidFill>
                <a:latin typeface="Calibri" charset="0"/>
              </a:rPr>
              <a:t> of  </a:t>
            </a:r>
            <a:r>
              <a:rPr lang="es-ES" sz="1600" dirty="0" smtClean="0">
                <a:solidFill>
                  <a:schemeClr val="bg1"/>
                </a:solidFill>
                <a:latin typeface="Calibri" charset="0"/>
              </a:rPr>
              <a:t>Oviedo (2011)</a:t>
            </a:r>
          </a:p>
          <a:p>
            <a:pPr lvl="1" algn="l"/>
            <a:r>
              <a:rPr lang="es-ES" sz="1600" dirty="0" smtClean="0">
                <a:solidFill>
                  <a:schemeClr val="bg1"/>
                </a:solidFill>
                <a:latin typeface="Calibri" charset="0"/>
              </a:rPr>
              <a:t>Master </a:t>
            </a:r>
            <a:r>
              <a:rPr lang="es-ES" sz="1600" dirty="0" err="1" smtClean="0">
                <a:solidFill>
                  <a:schemeClr val="bg1"/>
                </a:solidFill>
                <a:latin typeface="Calibri" charset="0"/>
              </a:rPr>
              <a:t>Thesis</a:t>
            </a:r>
            <a:r>
              <a:rPr lang="es-ES" sz="1600" dirty="0" smtClean="0">
                <a:solidFill>
                  <a:schemeClr val="bg1"/>
                </a:solidFill>
                <a:latin typeface="Calibri" charset="0"/>
              </a:rPr>
              <a:t>: </a:t>
            </a:r>
            <a:r>
              <a:rPr lang="es-ES" sz="1600" i="1" dirty="0" err="1" smtClean="0">
                <a:solidFill>
                  <a:schemeClr val="bg1"/>
                </a:solidFill>
                <a:latin typeface="Calibri" charset="0"/>
              </a:rPr>
              <a:t>Petrology</a:t>
            </a:r>
            <a:r>
              <a:rPr lang="es-ES" sz="1600" i="1" dirty="0" smtClean="0">
                <a:solidFill>
                  <a:schemeClr val="bg1"/>
                </a:solidFill>
                <a:latin typeface="Calibri" charset="0"/>
              </a:rPr>
              <a:t> and </a:t>
            </a:r>
            <a:r>
              <a:rPr lang="es-ES" sz="1600" i="1" dirty="0" err="1" smtClean="0">
                <a:solidFill>
                  <a:schemeClr val="bg1"/>
                </a:solidFill>
                <a:latin typeface="Calibri" charset="0"/>
              </a:rPr>
              <a:t>Geochemistry</a:t>
            </a:r>
            <a:r>
              <a:rPr lang="es-ES" sz="1600" i="1" dirty="0" smtClean="0">
                <a:solidFill>
                  <a:schemeClr val="bg1"/>
                </a:solidFill>
                <a:latin typeface="Calibri" charset="0"/>
              </a:rPr>
              <a:t> of </a:t>
            </a:r>
            <a:r>
              <a:rPr lang="es-ES" sz="1600" i="1" dirty="0" err="1" smtClean="0">
                <a:solidFill>
                  <a:schemeClr val="bg1"/>
                </a:solidFill>
                <a:latin typeface="Calibri" charset="0"/>
              </a:rPr>
              <a:t>the</a:t>
            </a:r>
            <a:r>
              <a:rPr lang="es-ES" sz="1600" i="1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600" i="1" dirty="0" err="1" smtClean="0">
                <a:solidFill>
                  <a:schemeClr val="bg1"/>
                </a:solidFill>
                <a:latin typeface="Calibri" charset="0"/>
              </a:rPr>
              <a:t>Metabasic</a:t>
            </a:r>
            <a:r>
              <a:rPr lang="es-ES" sz="1600" i="1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600" i="1" dirty="0" err="1" smtClean="0">
                <a:solidFill>
                  <a:schemeClr val="bg1"/>
                </a:solidFill>
                <a:latin typeface="Calibri" charset="0"/>
              </a:rPr>
              <a:t>Rocks</a:t>
            </a:r>
            <a:r>
              <a:rPr lang="es-ES" sz="1600" i="1" dirty="0" smtClean="0">
                <a:solidFill>
                  <a:schemeClr val="bg1"/>
                </a:solidFill>
                <a:latin typeface="Calibri" charset="0"/>
              </a:rPr>
              <a:t> of Zarza la Mayor-</a:t>
            </a:r>
            <a:r>
              <a:rPr lang="es-ES" sz="1600" i="1" dirty="0" err="1" smtClean="0">
                <a:solidFill>
                  <a:schemeClr val="bg1"/>
                </a:solidFill>
                <a:latin typeface="Calibri" charset="0"/>
              </a:rPr>
              <a:t>Ceclavin</a:t>
            </a:r>
            <a:r>
              <a:rPr lang="es-ES" sz="1600" i="1" dirty="0" smtClean="0">
                <a:solidFill>
                  <a:schemeClr val="bg1"/>
                </a:solidFill>
                <a:latin typeface="Calibri" charset="0"/>
              </a:rPr>
              <a:t> (Cáceres, </a:t>
            </a:r>
            <a:r>
              <a:rPr lang="es-ES" sz="1600" i="1" dirty="0" err="1" smtClean="0">
                <a:solidFill>
                  <a:schemeClr val="bg1"/>
                </a:solidFill>
                <a:latin typeface="Calibri" charset="0"/>
              </a:rPr>
              <a:t>Spain</a:t>
            </a:r>
            <a:r>
              <a:rPr lang="es-ES" sz="1600" i="1" dirty="0" smtClean="0">
                <a:solidFill>
                  <a:schemeClr val="bg1"/>
                </a:solidFill>
                <a:latin typeface="Calibri" charset="0"/>
              </a:rPr>
              <a:t>)</a:t>
            </a:r>
          </a:p>
          <a:p>
            <a:pPr lvl="1" algn="l"/>
            <a:endParaRPr lang="es-ES" sz="1600" i="1" dirty="0" smtClean="0">
              <a:solidFill>
                <a:schemeClr val="bg1"/>
              </a:solidFill>
              <a:latin typeface="Calibri" charset="0"/>
            </a:endParaRPr>
          </a:p>
          <a:p>
            <a:pPr algn="l"/>
            <a:r>
              <a:rPr lang="es-ES" sz="1600" dirty="0" smtClean="0">
                <a:solidFill>
                  <a:schemeClr val="bg1"/>
                </a:solidFill>
                <a:latin typeface="Calibri" charset="0"/>
              </a:rPr>
              <a:t>2012-2013: </a:t>
            </a:r>
            <a:r>
              <a:rPr lang="es-ES" sz="1600" b="1" dirty="0" smtClean="0">
                <a:solidFill>
                  <a:schemeClr val="bg1"/>
                </a:solidFill>
                <a:latin typeface="Calibri" charset="0"/>
              </a:rPr>
              <a:t>R&amp;D </a:t>
            </a:r>
            <a:r>
              <a:rPr lang="es-ES" sz="1600" b="1" dirty="0" err="1" smtClean="0">
                <a:solidFill>
                  <a:schemeClr val="bg1"/>
                </a:solidFill>
                <a:latin typeface="Calibri" charset="0"/>
              </a:rPr>
              <a:t>Technician</a:t>
            </a:r>
            <a:r>
              <a:rPr lang="es-ES" sz="1600" dirty="0" smtClean="0">
                <a:solidFill>
                  <a:schemeClr val="bg1"/>
                </a:solidFill>
                <a:latin typeface="Calibri" charset="0"/>
              </a:rPr>
              <a:t>, </a:t>
            </a:r>
            <a:r>
              <a:rPr lang="es-ES" sz="1600" dirty="0" err="1" smtClean="0">
                <a:solidFill>
                  <a:schemeClr val="bg1"/>
                </a:solidFill>
                <a:latin typeface="Calibri" charset="0"/>
              </a:rPr>
              <a:t>Pasek</a:t>
            </a:r>
            <a:r>
              <a:rPr lang="es-ES" sz="1600" dirty="0" smtClean="0">
                <a:solidFill>
                  <a:schemeClr val="bg1"/>
                </a:solidFill>
                <a:latin typeface="Calibri" charset="0"/>
              </a:rPr>
              <a:t> Minerales, S.A.U., </a:t>
            </a:r>
            <a:r>
              <a:rPr lang="es-ES" sz="1600" dirty="0" err="1" smtClean="0">
                <a:solidFill>
                  <a:schemeClr val="bg1"/>
                </a:solidFill>
                <a:latin typeface="Calibri" charset="0"/>
              </a:rPr>
              <a:t>Spain</a:t>
            </a:r>
            <a:endParaRPr lang="es-ES" sz="1600" dirty="0" smtClean="0">
              <a:solidFill>
                <a:schemeClr val="bg1"/>
              </a:solidFill>
              <a:latin typeface="Calibri" charset="0"/>
            </a:endParaRPr>
          </a:p>
          <a:p>
            <a:pPr algn="l"/>
            <a:r>
              <a:rPr lang="es-ES" sz="1600" dirty="0">
                <a:solidFill>
                  <a:schemeClr val="bg1"/>
                </a:solidFill>
                <a:latin typeface="Calibri" charset="0"/>
              </a:rPr>
              <a:t>	</a:t>
            </a:r>
            <a:r>
              <a:rPr lang="es-ES" sz="1600" i="1" dirty="0" err="1" smtClean="0">
                <a:solidFill>
                  <a:schemeClr val="bg1"/>
                </a:solidFill>
                <a:latin typeface="Calibri" charset="0"/>
              </a:rPr>
              <a:t>Ultramafic</a:t>
            </a:r>
            <a:r>
              <a:rPr lang="es-ES" sz="1600" i="1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600" i="1" dirty="0" err="1" smtClean="0">
                <a:solidFill>
                  <a:schemeClr val="bg1"/>
                </a:solidFill>
                <a:latin typeface="Calibri" charset="0"/>
              </a:rPr>
              <a:t>rocks</a:t>
            </a:r>
            <a:r>
              <a:rPr lang="es-ES" sz="1600" i="1" dirty="0" smtClean="0">
                <a:solidFill>
                  <a:schemeClr val="bg1"/>
                </a:solidFill>
                <a:latin typeface="Calibri" charset="0"/>
              </a:rPr>
              <a:t> as </a:t>
            </a:r>
            <a:r>
              <a:rPr lang="es-ES" sz="1600" i="1" dirty="0" err="1" smtClean="0">
                <a:solidFill>
                  <a:schemeClr val="bg1"/>
                </a:solidFill>
                <a:latin typeface="Calibri" charset="0"/>
              </a:rPr>
              <a:t>refractories</a:t>
            </a:r>
            <a:r>
              <a:rPr lang="es-ES" sz="1600" i="1" dirty="0" smtClean="0">
                <a:solidFill>
                  <a:schemeClr val="bg1"/>
                </a:solidFill>
                <a:latin typeface="Calibri" charset="0"/>
              </a:rPr>
              <a:t> in </a:t>
            </a:r>
            <a:r>
              <a:rPr lang="es-ES" sz="1600" i="1" dirty="0" err="1" smtClean="0">
                <a:solidFill>
                  <a:schemeClr val="bg1"/>
                </a:solidFill>
                <a:latin typeface="Calibri" charset="0"/>
              </a:rPr>
              <a:t>the</a:t>
            </a:r>
            <a:r>
              <a:rPr lang="es-ES" sz="1600" i="1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600" i="1" dirty="0" err="1">
                <a:solidFill>
                  <a:schemeClr val="bg1"/>
                </a:solidFill>
                <a:latin typeface="Calibri" charset="0"/>
              </a:rPr>
              <a:t>s</a:t>
            </a:r>
            <a:r>
              <a:rPr lang="es-ES" sz="1600" i="1" dirty="0" err="1" smtClean="0">
                <a:solidFill>
                  <a:schemeClr val="bg1"/>
                </a:solidFill>
                <a:latin typeface="Calibri" charset="0"/>
              </a:rPr>
              <a:t>teel</a:t>
            </a:r>
            <a:r>
              <a:rPr lang="es-ES" sz="1600" i="1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600" i="1" dirty="0" err="1" smtClean="0">
                <a:solidFill>
                  <a:schemeClr val="bg1"/>
                </a:solidFill>
                <a:latin typeface="Calibri" charset="0"/>
              </a:rPr>
              <a:t>industry</a:t>
            </a:r>
            <a:endParaRPr lang="es-ES" sz="1600" i="1" dirty="0" smtClean="0">
              <a:solidFill>
                <a:schemeClr val="bg1"/>
              </a:solidFill>
              <a:latin typeface="Calibri" charset="0"/>
            </a:endParaRPr>
          </a:p>
          <a:p>
            <a:pPr algn="l"/>
            <a:endParaRPr lang="es-ES" sz="1600" dirty="0" smtClean="0">
              <a:solidFill>
                <a:schemeClr val="bg1"/>
              </a:solidFill>
              <a:latin typeface="Calibri" charset="0"/>
            </a:endParaRPr>
          </a:p>
          <a:p>
            <a:pPr algn="l"/>
            <a:r>
              <a:rPr lang="es-ES" sz="1600" dirty="0" err="1" smtClean="0">
                <a:solidFill>
                  <a:schemeClr val="bg1"/>
                </a:solidFill>
                <a:latin typeface="Calibri" charset="0"/>
              </a:rPr>
              <a:t>From</a:t>
            </a:r>
            <a:r>
              <a:rPr lang="es-ES" sz="1600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  <a:latin typeface="Calibri" charset="0"/>
              </a:rPr>
              <a:t>November</a:t>
            </a:r>
            <a:r>
              <a:rPr lang="es-ES" sz="1600" dirty="0" smtClean="0">
                <a:solidFill>
                  <a:schemeClr val="bg1"/>
                </a:solidFill>
                <a:latin typeface="Calibri" charset="0"/>
              </a:rPr>
              <a:t> 2014: </a:t>
            </a:r>
            <a:r>
              <a:rPr lang="es-ES" sz="1600" b="1" dirty="0" smtClean="0">
                <a:solidFill>
                  <a:schemeClr val="bg1"/>
                </a:solidFill>
                <a:latin typeface="Calibri" charset="0"/>
              </a:rPr>
              <a:t>PhD </a:t>
            </a:r>
            <a:r>
              <a:rPr lang="es-ES" sz="1600" b="1" dirty="0" err="1" smtClean="0">
                <a:solidFill>
                  <a:schemeClr val="bg1"/>
                </a:solidFill>
                <a:latin typeface="Calibri" charset="0"/>
              </a:rPr>
              <a:t>student</a:t>
            </a:r>
            <a:r>
              <a:rPr lang="es-ES" sz="1600" b="1" dirty="0" smtClean="0">
                <a:solidFill>
                  <a:schemeClr val="bg1"/>
                </a:solidFill>
                <a:latin typeface="Calibri" charset="0"/>
              </a:rPr>
              <a:t>, </a:t>
            </a:r>
            <a:r>
              <a:rPr lang="es-ES" sz="1600" dirty="0" err="1" smtClean="0">
                <a:solidFill>
                  <a:schemeClr val="bg1"/>
                </a:solidFill>
                <a:latin typeface="Calibri" charset="0"/>
              </a:rPr>
              <a:t>Petro-Volcanology</a:t>
            </a:r>
            <a:r>
              <a:rPr lang="es-ES" sz="1600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  <a:latin typeface="Calibri" charset="0"/>
              </a:rPr>
              <a:t>Research</a:t>
            </a:r>
            <a:r>
              <a:rPr lang="es-ES" sz="1600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  <a:latin typeface="Calibri" charset="0"/>
              </a:rPr>
              <a:t>group</a:t>
            </a:r>
            <a:r>
              <a:rPr lang="es-ES" sz="1600" dirty="0" smtClean="0">
                <a:solidFill>
                  <a:schemeClr val="bg1"/>
                </a:solidFill>
                <a:latin typeface="Calibri" charset="0"/>
              </a:rPr>
              <a:t>, </a:t>
            </a:r>
            <a:r>
              <a:rPr lang="es-ES" sz="1600" dirty="0" err="1" smtClean="0">
                <a:solidFill>
                  <a:schemeClr val="bg1"/>
                </a:solidFill>
                <a:latin typeface="Calibri" charset="0"/>
              </a:rPr>
              <a:t>University</a:t>
            </a:r>
            <a:r>
              <a:rPr lang="es-ES" sz="1600" dirty="0" smtClean="0">
                <a:solidFill>
                  <a:schemeClr val="bg1"/>
                </a:solidFill>
                <a:latin typeface="Calibri" charset="0"/>
              </a:rPr>
              <a:t> of Perugia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5803493" y="667217"/>
            <a:ext cx="3161001" cy="3161001"/>
            <a:chOff x="5803494" y="460684"/>
            <a:chExt cx="3161001" cy="316100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03494" y="460684"/>
              <a:ext cx="3161001" cy="3161001"/>
            </a:xfrm>
            <a:prstGeom prst="rect">
              <a:avLst/>
            </a:prstGeom>
          </p:spPr>
        </p:pic>
        <p:sp>
          <p:nvSpPr>
            <p:cNvPr id="17" name="Donut 16"/>
            <p:cNvSpPr/>
            <p:nvPr/>
          </p:nvSpPr>
          <p:spPr>
            <a:xfrm>
              <a:off x="6565926" y="873220"/>
              <a:ext cx="268844" cy="268844"/>
            </a:xfrm>
            <a:prstGeom prst="donut">
              <a:avLst/>
            </a:prstGeom>
            <a:solidFill>
              <a:schemeClr val="accent6">
                <a:lumMod val="75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675092" y="641126"/>
              <a:ext cx="7844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Oviedo</a:t>
              </a:r>
              <a:endParaRPr lang="en-US" sz="1400" dirty="0"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6950800" y="2093828"/>
            <a:ext cx="784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Spain</a:t>
            </a:r>
            <a:endParaRPr lang="en-US" sz="1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6742" y="3891343"/>
            <a:ext cx="3907753" cy="242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084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0"/>
            <a:ext cx="9144000" cy="6857999"/>
            <a:chOff x="0" y="0"/>
            <a:chExt cx="9144000" cy="6857999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0" y="459339"/>
              <a:ext cx="9144000" cy="0"/>
            </a:xfrm>
            <a:prstGeom prst="line">
              <a:avLst/>
            </a:prstGeom>
            <a:ln w="28575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0" y="641217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1334" y="6434627"/>
              <a:ext cx="90295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rgbClr val="BFBFBF"/>
                  </a:solidFill>
                </a:rPr>
                <a:t>Diego González </a:t>
              </a:r>
              <a:r>
                <a:rPr lang="en-US" sz="1600" dirty="0" err="1">
                  <a:solidFill>
                    <a:srgbClr val="BFBFBF"/>
                  </a:solidFill>
                </a:rPr>
                <a:t>García</a:t>
              </a:r>
              <a:endParaRPr lang="en-US" sz="1600" dirty="0">
                <a:solidFill>
                  <a:srgbClr val="BFBFB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26677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>
                  <a:solidFill>
                    <a:srgbClr val="BFBFBF"/>
                  </a:solidFill>
                </a:rPr>
                <a:t>http://</a:t>
              </a:r>
              <a:r>
                <a:rPr lang="en-US" sz="1600" dirty="0" err="1" smtClean="0">
                  <a:solidFill>
                    <a:srgbClr val="BFBFBF"/>
                  </a:solidFill>
                </a:rPr>
                <a:t>pvrg.unipg.it</a:t>
              </a:r>
              <a:endParaRPr lang="en-US" sz="1600" dirty="0">
                <a:solidFill>
                  <a:srgbClr val="BFBFBF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412170"/>
              <a:ext cx="9144000" cy="0"/>
            </a:xfrm>
            <a:prstGeom prst="line">
              <a:avLst/>
            </a:prstGeom>
            <a:ln w="28575" cmpd="sng">
              <a:solidFill>
                <a:srgbClr val="A6A6A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63153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Petro-Volcanology Research Group (</a:t>
              </a:r>
              <a:r>
                <a:rPr lang="en-US" sz="1600" dirty="0" err="1" smtClean="0">
                  <a:solidFill>
                    <a:schemeClr val="bg1">
                      <a:lumMod val="75000"/>
                    </a:schemeClr>
                  </a:solidFill>
                </a:rPr>
                <a:t>PVRG@unipg</a:t>
              </a:r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)</a:t>
              </a:r>
              <a:endParaRPr lang="en-US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14" name="Picture 13" descr="logo_PVRG_01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334" y="27020"/>
              <a:ext cx="357184" cy="373882"/>
            </a:xfrm>
            <a:prstGeom prst="rect">
              <a:avLst/>
            </a:prstGeom>
          </p:spPr>
        </p:pic>
      </p:grpSp>
      <p:sp>
        <p:nvSpPr>
          <p:cNvPr id="11" name="1 Título"/>
          <p:cNvSpPr txBox="1">
            <a:spLocks/>
          </p:cNvSpPr>
          <p:nvPr/>
        </p:nvSpPr>
        <p:spPr>
          <a:xfrm>
            <a:off x="174359" y="530045"/>
            <a:ext cx="8229600" cy="417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b="1" dirty="0" err="1" smtClean="0">
                <a:solidFill>
                  <a:srgbClr val="E46C0A"/>
                </a:solidFill>
                <a:latin typeface="Calibri" charset="0"/>
              </a:rPr>
              <a:t>Background</a:t>
            </a:r>
            <a:endParaRPr lang="es-ES" sz="2400" b="1" dirty="0">
              <a:solidFill>
                <a:srgbClr val="E46C0A"/>
              </a:solidFill>
              <a:latin typeface="Calibri" charset="0"/>
            </a:endParaRPr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>
          <a:xfrm>
            <a:off x="101334" y="1391825"/>
            <a:ext cx="8280400" cy="2454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>
              <a:buFont typeface="Arial"/>
              <a:buChar char="•"/>
            </a:pPr>
            <a:r>
              <a:rPr lang="es-ES" sz="1800" b="1" dirty="0" smtClean="0">
                <a:solidFill>
                  <a:schemeClr val="bg1"/>
                </a:solidFill>
                <a:latin typeface="Calibri" charset="0"/>
              </a:rPr>
              <a:t>Magma </a:t>
            </a:r>
            <a:r>
              <a:rPr lang="es-ES" sz="1800" b="1" dirty="0" err="1" smtClean="0">
                <a:solidFill>
                  <a:schemeClr val="bg1"/>
                </a:solidFill>
                <a:latin typeface="Calibri" charset="0"/>
              </a:rPr>
              <a:t>mixing</a:t>
            </a:r>
            <a:r>
              <a:rPr lang="es-ES" sz="1800" dirty="0" smtClean="0">
                <a:solidFill>
                  <a:schemeClr val="bg1"/>
                </a:solidFill>
                <a:latin typeface="Calibri" charset="0"/>
              </a:rPr>
              <a:t>: </a:t>
            </a:r>
            <a:r>
              <a:rPr lang="es-ES" sz="1800" dirty="0" err="1" smtClean="0">
                <a:solidFill>
                  <a:schemeClr val="bg1"/>
                </a:solidFill>
                <a:latin typeface="Calibri" charset="0"/>
              </a:rPr>
              <a:t>refilling</a:t>
            </a:r>
            <a:r>
              <a:rPr lang="es-ES" sz="1800" dirty="0" smtClean="0">
                <a:solidFill>
                  <a:schemeClr val="bg1"/>
                </a:solidFill>
                <a:latin typeface="Calibri" charset="0"/>
              </a:rPr>
              <a:t> of a </a:t>
            </a:r>
            <a:r>
              <a:rPr lang="es-ES" sz="1800" dirty="0" err="1" smtClean="0">
                <a:solidFill>
                  <a:schemeClr val="bg1"/>
                </a:solidFill>
                <a:latin typeface="Calibri" charset="0"/>
              </a:rPr>
              <a:t>chemically</a:t>
            </a:r>
            <a:r>
              <a:rPr lang="es-ES" sz="1800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800" dirty="0" err="1" smtClean="0">
                <a:solidFill>
                  <a:schemeClr val="bg1"/>
                </a:solidFill>
                <a:latin typeface="Calibri" charset="0"/>
              </a:rPr>
              <a:t>evolved</a:t>
            </a:r>
            <a:r>
              <a:rPr lang="es-ES" sz="1800" dirty="0" smtClean="0">
                <a:solidFill>
                  <a:schemeClr val="bg1"/>
                </a:solidFill>
                <a:latin typeface="Calibri" charset="0"/>
              </a:rPr>
              <a:t> magma </a:t>
            </a:r>
            <a:r>
              <a:rPr lang="es-ES" sz="1800" dirty="0" err="1" smtClean="0">
                <a:solidFill>
                  <a:schemeClr val="bg1"/>
                </a:solidFill>
                <a:latin typeface="Calibri" charset="0"/>
              </a:rPr>
              <a:t>chamber</a:t>
            </a:r>
            <a:r>
              <a:rPr lang="es-ES" sz="1800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800" dirty="0" err="1" smtClean="0">
                <a:solidFill>
                  <a:schemeClr val="bg1"/>
                </a:solidFill>
                <a:latin typeface="Calibri" charset="0"/>
              </a:rPr>
              <a:t>with</a:t>
            </a:r>
            <a:r>
              <a:rPr lang="es-ES" sz="1800" dirty="0" smtClean="0">
                <a:solidFill>
                  <a:schemeClr val="bg1"/>
                </a:solidFill>
                <a:latin typeface="Calibri" charset="0"/>
              </a:rPr>
              <a:t> a new, more </a:t>
            </a:r>
            <a:r>
              <a:rPr lang="es-ES" sz="1800" dirty="0" err="1" smtClean="0">
                <a:solidFill>
                  <a:schemeClr val="bg1"/>
                </a:solidFill>
                <a:latin typeface="Calibri" charset="0"/>
              </a:rPr>
              <a:t>primitive</a:t>
            </a:r>
            <a:r>
              <a:rPr lang="es-ES" sz="1800" dirty="0" smtClean="0">
                <a:solidFill>
                  <a:schemeClr val="bg1"/>
                </a:solidFill>
                <a:latin typeface="Calibri" charset="0"/>
              </a:rPr>
              <a:t> magma </a:t>
            </a:r>
            <a:r>
              <a:rPr lang="es-ES" sz="1800" dirty="0" err="1" smtClean="0">
                <a:solidFill>
                  <a:schemeClr val="bg1"/>
                </a:solidFill>
                <a:latin typeface="Calibri" charset="0"/>
              </a:rPr>
              <a:t>coming</a:t>
            </a:r>
            <a:r>
              <a:rPr lang="es-ES" sz="1800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800" dirty="0" err="1" smtClean="0">
                <a:solidFill>
                  <a:schemeClr val="bg1"/>
                </a:solidFill>
                <a:latin typeface="Calibri" charset="0"/>
              </a:rPr>
              <a:t>from</a:t>
            </a:r>
            <a:r>
              <a:rPr lang="es-ES" sz="1800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800" dirty="0" err="1" smtClean="0">
                <a:solidFill>
                  <a:schemeClr val="bg1"/>
                </a:solidFill>
                <a:latin typeface="Calibri" charset="0"/>
              </a:rPr>
              <a:t>depth</a:t>
            </a:r>
            <a:endParaRPr lang="es-ES" sz="1800" dirty="0" smtClean="0">
              <a:solidFill>
                <a:schemeClr val="bg1"/>
              </a:solidFill>
              <a:latin typeface="Calibri" charset="0"/>
            </a:endParaRPr>
          </a:p>
          <a:p>
            <a:pPr marL="514350" indent="-514350" algn="l">
              <a:buFont typeface="Arial"/>
              <a:buChar char="•"/>
            </a:pPr>
            <a:endParaRPr lang="es-ES" sz="1800" dirty="0">
              <a:solidFill>
                <a:schemeClr val="bg1"/>
              </a:solidFill>
              <a:latin typeface="Calibri" charset="0"/>
            </a:endParaRPr>
          </a:p>
          <a:p>
            <a:pPr marL="514350" indent="-514350" algn="l">
              <a:buFont typeface="Arial"/>
              <a:buChar char="•"/>
            </a:pPr>
            <a:r>
              <a:rPr lang="es-ES" sz="1800" b="1" dirty="0" err="1" smtClean="0">
                <a:solidFill>
                  <a:schemeClr val="bg1"/>
                </a:solidFill>
                <a:latin typeface="Calibri" charset="0"/>
              </a:rPr>
              <a:t>Trigger</a:t>
            </a:r>
            <a:r>
              <a:rPr lang="es-ES" sz="1800" b="1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800" b="1" dirty="0" err="1" smtClean="0">
                <a:solidFill>
                  <a:schemeClr val="bg1"/>
                </a:solidFill>
                <a:latin typeface="Calibri" charset="0"/>
              </a:rPr>
              <a:t>process</a:t>
            </a:r>
            <a:r>
              <a:rPr lang="es-ES" sz="1800" b="1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800" dirty="0" err="1" smtClean="0">
                <a:solidFill>
                  <a:schemeClr val="bg1"/>
                </a:solidFill>
                <a:latin typeface="Calibri" charset="0"/>
              </a:rPr>
              <a:t>for</a:t>
            </a:r>
            <a:r>
              <a:rPr lang="es-ES" sz="1800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800" dirty="0" err="1" smtClean="0">
                <a:solidFill>
                  <a:schemeClr val="bg1"/>
                </a:solidFill>
                <a:latin typeface="Calibri" charset="0"/>
              </a:rPr>
              <a:t>explosive</a:t>
            </a:r>
            <a:r>
              <a:rPr lang="es-ES" sz="1800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800" dirty="0" err="1" smtClean="0">
                <a:solidFill>
                  <a:schemeClr val="bg1"/>
                </a:solidFill>
                <a:latin typeface="Calibri" charset="0"/>
              </a:rPr>
              <a:t>volcanic</a:t>
            </a:r>
            <a:r>
              <a:rPr lang="es-ES" sz="1800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800" dirty="0" err="1" smtClean="0">
                <a:solidFill>
                  <a:schemeClr val="bg1"/>
                </a:solidFill>
                <a:latin typeface="Calibri" charset="0"/>
              </a:rPr>
              <a:t>eruptions</a:t>
            </a:r>
            <a:r>
              <a:rPr lang="es-ES" sz="1800" dirty="0" smtClean="0">
                <a:solidFill>
                  <a:schemeClr val="bg1"/>
                </a:solidFill>
                <a:latin typeface="Calibri" charset="0"/>
              </a:rPr>
              <a:t> (</a:t>
            </a:r>
            <a:r>
              <a:rPr lang="es-ES" sz="1800" i="1" dirty="0" err="1" smtClean="0">
                <a:solidFill>
                  <a:schemeClr val="bg1"/>
                </a:solidFill>
                <a:latin typeface="Calibri" charset="0"/>
              </a:rPr>
              <a:t>e.g</a:t>
            </a:r>
            <a:r>
              <a:rPr lang="es-ES" sz="1800" i="1" dirty="0" smtClean="0">
                <a:solidFill>
                  <a:schemeClr val="bg1"/>
                </a:solidFill>
                <a:latin typeface="Calibri" charset="0"/>
              </a:rPr>
              <a:t>.</a:t>
            </a:r>
            <a:r>
              <a:rPr lang="es-ES" sz="1800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sz="1800" dirty="0" err="1" smtClean="0">
                <a:solidFill>
                  <a:schemeClr val="bg1"/>
                </a:solidFill>
                <a:latin typeface="Calibri" charset="0"/>
              </a:rPr>
              <a:t>Askja</a:t>
            </a:r>
            <a:r>
              <a:rPr lang="es-ES" sz="1800" dirty="0" smtClean="0">
                <a:solidFill>
                  <a:schemeClr val="bg1"/>
                </a:solidFill>
                <a:latin typeface="Calibri" charset="0"/>
              </a:rPr>
              <a:t> 1876, </a:t>
            </a:r>
            <a:r>
              <a:rPr lang="es-ES" sz="1800" dirty="0" err="1" smtClean="0">
                <a:solidFill>
                  <a:schemeClr val="bg1"/>
                </a:solidFill>
                <a:latin typeface="Calibri" charset="0"/>
              </a:rPr>
              <a:t>Novarupta</a:t>
            </a:r>
            <a:r>
              <a:rPr lang="es-ES" sz="1800" dirty="0" smtClean="0">
                <a:solidFill>
                  <a:schemeClr val="bg1"/>
                </a:solidFill>
                <a:latin typeface="Calibri" charset="0"/>
              </a:rPr>
              <a:t> 1912, </a:t>
            </a:r>
            <a:r>
              <a:rPr lang="es-ES" sz="1800" dirty="0" err="1" smtClean="0">
                <a:solidFill>
                  <a:schemeClr val="bg1"/>
                </a:solidFill>
                <a:latin typeface="Calibri" charset="0"/>
              </a:rPr>
              <a:t>Eyjafjallajökull</a:t>
            </a:r>
            <a:r>
              <a:rPr lang="es-ES" sz="1800" dirty="0" smtClean="0">
                <a:solidFill>
                  <a:schemeClr val="bg1"/>
                </a:solidFill>
                <a:latin typeface="Calibri" charset="0"/>
              </a:rPr>
              <a:t> 2010)</a:t>
            </a:r>
            <a:endParaRPr lang="es-ES" sz="1800" dirty="0">
              <a:solidFill>
                <a:schemeClr val="bg1"/>
              </a:solidFill>
              <a:latin typeface="Calibri" charset="0"/>
            </a:endParaRPr>
          </a:p>
          <a:p>
            <a:pPr marL="514350" indent="-514350" algn="l">
              <a:buFont typeface="Arial"/>
              <a:buChar char="•"/>
            </a:pPr>
            <a:endParaRPr lang="es-ES" sz="1800" dirty="0">
              <a:solidFill>
                <a:schemeClr val="bg1"/>
              </a:solidFill>
              <a:latin typeface="Calibri" charset="0"/>
            </a:endParaRPr>
          </a:p>
          <a:p>
            <a:pPr marL="514350" indent="-514350" algn="l">
              <a:buFont typeface="Arial"/>
              <a:buChar char="•"/>
            </a:pPr>
            <a:endParaRPr lang="es-ES" sz="1800" dirty="0" smtClean="0">
              <a:solidFill>
                <a:schemeClr val="bg1"/>
              </a:solidFill>
              <a:latin typeface="Calibri" charset="0"/>
            </a:endParaRPr>
          </a:p>
          <a:p>
            <a:pPr marL="514350" indent="-514350" algn="l">
              <a:buFont typeface="Arial"/>
              <a:buChar char="•"/>
            </a:pPr>
            <a:endParaRPr lang="es-ES" sz="2000" dirty="0" smtClean="0">
              <a:solidFill>
                <a:schemeClr val="bg1"/>
              </a:solidFill>
              <a:latin typeface="Calibri" charset="0"/>
            </a:endParaRPr>
          </a:p>
        </p:txBody>
      </p:sp>
      <p:pic>
        <p:nvPicPr>
          <p:cNvPr id="2" name="Picture 1" descr="figure-05-06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334" y="3503020"/>
            <a:ext cx="2833396" cy="2782830"/>
          </a:xfrm>
          <a:prstGeom prst="rect">
            <a:avLst/>
          </a:prstGeom>
        </p:spPr>
      </p:pic>
      <p:pic>
        <p:nvPicPr>
          <p:cNvPr id="3" name="Picture 2" descr="P111049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8142" y="3503020"/>
            <a:ext cx="2838921" cy="28389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8231" y="3484792"/>
            <a:ext cx="3155769" cy="2876450"/>
          </a:xfrm>
          <a:prstGeom prst="rect">
            <a:avLst/>
          </a:prstGeom>
        </p:spPr>
      </p:pic>
      <p:cxnSp>
        <p:nvCxnSpPr>
          <p:cNvPr id="17" name="Conector recto 16"/>
          <p:cNvCxnSpPr/>
          <p:nvPr/>
        </p:nvCxnSpPr>
        <p:spPr>
          <a:xfrm>
            <a:off x="4968608" y="6208731"/>
            <a:ext cx="793214" cy="0"/>
          </a:xfrm>
          <a:prstGeom prst="line">
            <a:avLst/>
          </a:prstGeom>
          <a:ln w="571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5166911" y="5960191"/>
            <a:ext cx="487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1 cm</a:t>
            </a:r>
            <a:endParaRPr lang="es-ES" sz="1200" dirty="0"/>
          </a:p>
        </p:txBody>
      </p:sp>
      <p:sp>
        <p:nvSpPr>
          <p:cNvPr id="21" name="CuadroTexto 20"/>
          <p:cNvSpPr txBox="1"/>
          <p:nvPr/>
        </p:nvSpPr>
        <p:spPr>
          <a:xfrm>
            <a:off x="6202496" y="3569465"/>
            <a:ext cx="17847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err="1" smtClean="0"/>
              <a:t>Eyjafjallajökull</a:t>
            </a:r>
            <a:r>
              <a:rPr lang="es-ES" sz="1200" dirty="0" smtClean="0"/>
              <a:t>, 2010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077676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0"/>
            <a:ext cx="9144000" cy="6857999"/>
            <a:chOff x="0" y="0"/>
            <a:chExt cx="9144000" cy="6857999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0" y="459339"/>
              <a:ext cx="9144000" cy="0"/>
            </a:xfrm>
            <a:prstGeom prst="line">
              <a:avLst/>
            </a:prstGeom>
            <a:ln w="28575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0" y="641217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1334" y="6434627"/>
              <a:ext cx="90295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rgbClr val="BFBFBF"/>
                  </a:solidFill>
                </a:rPr>
                <a:t>Diego González </a:t>
              </a:r>
              <a:r>
                <a:rPr lang="en-US" sz="1600" dirty="0" err="1">
                  <a:solidFill>
                    <a:srgbClr val="BFBFBF"/>
                  </a:solidFill>
                </a:rPr>
                <a:t>García</a:t>
              </a:r>
              <a:endParaRPr lang="en-US" sz="1600" dirty="0">
                <a:solidFill>
                  <a:srgbClr val="BFBFB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26677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>
                  <a:solidFill>
                    <a:srgbClr val="BFBFBF"/>
                  </a:solidFill>
                </a:rPr>
                <a:t>http://</a:t>
              </a:r>
              <a:r>
                <a:rPr lang="en-US" sz="1600" dirty="0" err="1" smtClean="0">
                  <a:solidFill>
                    <a:srgbClr val="BFBFBF"/>
                  </a:solidFill>
                </a:rPr>
                <a:t>pvrg.unipg.it</a:t>
              </a:r>
              <a:endParaRPr lang="en-US" sz="1600" dirty="0">
                <a:solidFill>
                  <a:srgbClr val="BFBFBF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412170"/>
              <a:ext cx="9144000" cy="0"/>
            </a:xfrm>
            <a:prstGeom prst="line">
              <a:avLst/>
            </a:prstGeom>
            <a:ln w="28575" cmpd="sng">
              <a:solidFill>
                <a:srgbClr val="A6A6A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63153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Petro-Volcanology Research Group (</a:t>
              </a:r>
              <a:r>
                <a:rPr lang="en-US" sz="1600" dirty="0" err="1" smtClean="0">
                  <a:solidFill>
                    <a:schemeClr val="bg1">
                      <a:lumMod val="75000"/>
                    </a:schemeClr>
                  </a:solidFill>
                </a:rPr>
                <a:t>PVRG@unipg</a:t>
              </a:r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)</a:t>
              </a:r>
              <a:endParaRPr lang="en-US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14" name="Picture 13" descr="logo_PVRG_01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334" y="27020"/>
              <a:ext cx="357184" cy="373882"/>
            </a:xfrm>
            <a:prstGeom prst="rect">
              <a:avLst/>
            </a:prstGeom>
          </p:spPr>
        </p:pic>
      </p:grpSp>
      <p:sp>
        <p:nvSpPr>
          <p:cNvPr id="11" name="1 Título"/>
          <p:cNvSpPr txBox="1">
            <a:spLocks/>
          </p:cNvSpPr>
          <p:nvPr/>
        </p:nvSpPr>
        <p:spPr>
          <a:xfrm>
            <a:off x="174359" y="530045"/>
            <a:ext cx="8229600" cy="417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b="1" dirty="0" err="1" smtClean="0">
                <a:solidFill>
                  <a:srgbClr val="E46C0A"/>
                </a:solidFill>
                <a:latin typeface="Calibri" charset="0"/>
              </a:rPr>
              <a:t>Background</a:t>
            </a:r>
            <a:endParaRPr lang="es-ES" sz="2400" b="1" dirty="0">
              <a:solidFill>
                <a:srgbClr val="E46C0A"/>
              </a:solidFill>
              <a:latin typeface="Calibri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40677" y="1140058"/>
            <a:ext cx="848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s-ES" dirty="0" err="1">
                <a:solidFill>
                  <a:schemeClr val="bg1"/>
                </a:solidFill>
                <a:latin typeface="Calibri" charset="0"/>
              </a:rPr>
              <a:t>When</a:t>
            </a:r>
            <a:r>
              <a:rPr lang="es-ES" dirty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dirty="0" err="1">
                <a:solidFill>
                  <a:schemeClr val="bg1"/>
                </a:solidFill>
                <a:latin typeface="Calibri" charset="0"/>
              </a:rPr>
              <a:t>two</a:t>
            </a:r>
            <a:r>
              <a:rPr lang="es-ES" dirty="0">
                <a:solidFill>
                  <a:schemeClr val="bg1"/>
                </a:solidFill>
                <a:latin typeface="Calibri" charset="0"/>
              </a:rPr>
              <a:t> magmas of </a:t>
            </a:r>
            <a:r>
              <a:rPr lang="es-ES" dirty="0" err="1">
                <a:solidFill>
                  <a:schemeClr val="bg1"/>
                </a:solidFill>
                <a:latin typeface="Calibri" charset="0"/>
              </a:rPr>
              <a:t>different</a:t>
            </a:r>
            <a:r>
              <a:rPr lang="es-ES" dirty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dirty="0" err="1">
                <a:solidFill>
                  <a:schemeClr val="bg1"/>
                </a:solidFill>
                <a:latin typeface="Calibri" charset="0"/>
              </a:rPr>
              <a:t>composition</a:t>
            </a:r>
            <a:r>
              <a:rPr lang="es-ES" dirty="0">
                <a:solidFill>
                  <a:schemeClr val="bg1"/>
                </a:solidFill>
                <a:latin typeface="Calibri" charset="0"/>
              </a:rPr>
              <a:t> mix, a </a:t>
            </a:r>
            <a:r>
              <a:rPr lang="es-ES" b="1" dirty="0" err="1">
                <a:solidFill>
                  <a:schemeClr val="bg1"/>
                </a:solidFill>
                <a:latin typeface="Calibri" charset="0"/>
              </a:rPr>
              <a:t>chemical</a:t>
            </a:r>
            <a:r>
              <a:rPr lang="es-ES" b="1" dirty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b="1" dirty="0" err="1">
                <a:solidFill>
                  <a:schemeClr val="bg1"/>
                </a:solidFill>
                <a:latin typeface="Calibri" charset="0"/>
              </a:rPr>
              <a:t>exchange</a:t>
            </a:r>
            <a:r>
              <a:rPr lang="es-ES" b="1" dirty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b="1" dirty="0" err="1">
                <a:solidFill>
                  <a:schemeClr val="bg1"/>
                </a:solidFill>
                <a:latin typeface="Calibri" charset="0"/>
              </a:rPr>
              <a:t>process</a:t>
            </a:r>
            <a:r>
              <a:rPr lang="es-ES" dirty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dirty="0" err="1">
                <a:solidFill>
                  <a:schemeClr val="bg1"/>
                </a:solidFill>
                <a:latin typeface="Calibri" charset="0"/>
              </a:rPr>
              <a:t>by</a:t>
            </a:r>
            <a:r>
              <a:rPr lang="es-ES" dirty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i="1" dirty="0" err="1">
                <a:solidFill>
                  <a:schemeClr val="bg1"/>
                </a:solidFill>
                <a:latin typeface="Calibri" charset="0"/>
              </a:rPr>
              <a:t>diffusion</a:t>
            </a:r>
            <a:r>
              <a:rPr lang="es-ES" dirty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dirty="0" err="1">
                <a:solidFill>
                  <a:schemeClr val="bg1"/>
                </a:solidFill>
                <a:latin typeface="Calibri" charset="0"/>
              </a:rPr>
              <a:t>starts</a:t>
            </a:r>
            <a:r>
              <a:rPr lang="es-ES" dirty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dirty="0" err="1">
                <a:solidFill>
                  <a:schemeClr val="bg1"/>
                </a:solidFill>
                <a:latin typeface="Calibri" charset="0"/>
              </a:rPr>
              <a:t>between</a:t>
            </a:r>
            <a:r>
              <a:rPr lang="es-ES" dirty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dirty="0" err="1">
                <a:solidFill>
                  <a:schemeClr val="bg1"/>
                </a:solidFill>
                <a:latin typeface="Calibri" charset="0"/>
              </a:rPr>
              <a:t>them</a:t>
            </a:r>
            <a:r>
              <a:rPr lang="es-ES" dirty="0">
                <a:solidFill>
                  <a:schemeClr val="bg1"/>
                </a:solidFill>
                <a:latin typeface="Calibri" charset="0"/>
              </a:rPr>
              <a:t>.</a:t>
            </a:r>
          </a:p>
          <a:p>
            <a:pPr marL="342900" indent="-342900">
              <a:buFont typeface="Arial"/>
              <a:buChar char="•"/>
            </a:pPr>
            <a:endParaRPr lang="es-ES" dirty="0">
              <a:solidFill>
                <a:schemeClr val="bg1"/>
              </a:solidFill>
              <a:latin typeface="Calibri" charset="0"/>
            </a:endParaRPr>
          </a:p>
          <a:p>
            <a:pPr marL="342900" indent="-342900">
              <a:buFont typeface="Arial"/>
              <a:buChar char="•"/>
            </a:pPr>
            <a:r>
              <a:rPr lang="es-ES" dirty="0" err="1">
                <a:solidFill>
                  <a:schemeClr val="bg1"/>
                </a:solidFill>
                <a:latin typeface="Calibri" charset="0"/>
              </a:rPr>
              <a:t>Diffusion</a:t>
            </a:r>
            <a:r>
              <a:rPr lang="es-ES" dirty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dirty="0" err="1">
                <a:solidFill>
                  <a:schemeClr val="bg1"/>
                </a:solidFill>
                <a:latin typeface="Calibri" charset="0"/>
              </a:rPr>
              <a:t>pattern</a:t>
            </a:r>
            <a:r>
              <a:rPr lang="es-ES" dirty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dirty="0" err="1">
                <a:solidFill>
                  <a:schemeClr val="bg1"/>
                </a:solidFill>
                <a:latin typeface="Calibri" charset="0"/>
              </a:rPr>
              <a:t>is</a:t>
            </a:r>
            <a:r>
              <a:rPr lang="es-ES" dirty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dirty="0" err="1">
                <a:solidFill>
                  <a:schemeClr val="bg1"/>
                </a:solidFill>
                <a:latin typeface="Calibri" charset="0"/>
              </a:rPr>
              <a:t>dependent</a:t>
            </a:r>
            <a:r>
              <a:rPr lang="es-ES" dirty="0">
                <a:solidFill>
                  <a:schemeClr val="bg1"/>
                </a:solidFill>
                <a:latin typeface="Calibri" charset="0"/>
              </a:rPr>
              <a:t> of magma </a:t>
            </a:r>
            <a:r>
              <a:rPr lang="es-ES" dirty="0" err="1">
                <a:solidFill>
                  <a:schemeClr val="bg1"/>
                </a:solidFill>
                <a:latin typeface="Calibri" charset="0"/>
              </a:rPr>
              <a:t>mixing</a:t>
            </a:r>
            <a:r>
              <a:rPr lang="es-ES" dirty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dirty="0" smtClean="0">
                <a:solidFill>
                  <a:schemeClr val="bg1"/>
                </a:solidFill>
                <a:latin typeface="Calibri" charset="0"/>
              </a:rPr>
              <a:t>time</a:t>
            </a:r>
          </a:p>
          <a:p>
            <a:pPr marL="342900" indent="-342900">
              <a:buFont typeface="Arial"/>
              <a:buChar char="•"/>
            </a:pPr>
            <a:endParaRPr lang="es-ES" dirty="0">
              <a:solidFill>
                <a:schemeClr val="bg1"/>
              </a:solidFill>
              <a:latin typeface="Calibri" charset="0"/>
            </a:endParaRPr>
          </a:p>
          <a:p>
            <a:pPr marL="342900" indent="-342900">
              <a:buFont typeface="Arial"/>
              <a:buChar char="•"/>
            </a:pPr>
            <a:r>
              <a:rPr lang="es-ES" dirty="0" err="1" smtClean="0">
                <a:solidFill>
                  <a:schemeClr val="bg1"/>
                </a:solidFill>
                <a:latin typeface="Calibri" charset="0"/>
              </a:rPr>
              <a:t>Studying</a:t>
            </a:r>
            <a:r>
              <a:rPr lang="es-ES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dirty="0" err="1" smtClean="0">
                <a:solidFill>
                  <a:schemeClr val="bg1"/>
                </a:solidFill>
                <a:latin typeface="Calibri" charset="0"/>
              </a:rPr>
              <a:t>diffusion</a:t>
            </a:r>
            <a:r>
              <a:rPr lang="es-ES" dirty="0" smtClean="0">
                <a:solidFill>
                  <a:schemeClr val="bg1"/>
                </a:solidFill>
                <a:latin typeface="Calibri" charset="0"/>
              </a:rPr>
              <a:t> can </a:t>
            </a:r>
            <a:r>
              <a:rPr lang="es-ES" dirty="0" err="1" smtClean="0">
                <a:solidFill>
                  <a:schemeClr val="bg1"/>
                </a:solidFill>
                <a:latin typeface="Calibri" charset="0"/>
              </a:rPr>
              <a:t>allow</a:t>
            </a:r>
            <a:r>
              <a:rPr lang="es-ES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dirty="0" err="1" smtClean="0">
                <a:solidFill>
                  <a:schemeClr val="bg1"/>
                </a:solidFill>
                <a:latin typeface="Calibri" charset="0"/>
              </a:rPr>
              <a:t>us</a:t>
            </a:r>
            <a:r>
              <a:rPr lang="es-ES" dirty="0" smtClean="0">
                <a:solidFill>
                  <a:schemeClr val="bg1"/>
                </a:solidFill>
                <a:latin typeface="Calibri" charset="0"/>
              </a:rPr>
              <a:t> to determine </a:t>
            </a:r>
            <a:r>
              <a:rPr lang="es-ES" b="1" dirty="0" err="1" smtClean="0">
                <a:solidFill>
                  <a:schemeClr val="bg1"/>
                </a:solidFill>
                <a:latin typeface="Calibri" charset="0"/>
              </a:rPr>
              <a:t>how</a:t>
            </a:r>
            <a:r>
              <a:rPr lang="es-ES" b="1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b="1" dirty="0" err="1" smtClean="0">
                <a:solidFill>
                  <a:schemeClr val="bg1"/>
                </a:solidFill>
                <a:latin typeface="Calibri" charset="0"/>
              </a:rPr>
              <a:t>much</a:t>
            </a:r>
            <a:r>
              <a:rPr lang="es-ES" b="1" dirty="0" smtClean="0">
                <a:solidFill>
                  <a:schemeClr val="bg1"/>
                </a:solidFill>
                <a:latin typeface="Calibri" charset="0"/>
              </a:rPr>
              <a:t> time </a:t>
            </a:r>
            <a:r>
              <a:rPr lang="es-ES" dirty="0" smtClean="0">
                <a:solidFill>
                  <a:schemeClr val="bg1"/>
                </a:solidFill>
                <a:latin typeface="Calibri" charset="0"/>
              </a:rPr>
              <a:t>magmas </a:t>
            </a:r>
            <a:r>
              <a:rPr lang="es-ES" dirty="0" err="1" smtClean="0">
                <a:solidFill>
                  <a:schemeClr val="bg1"/>
                </a:solidFill>
                <a:latin typeface="Calibri" charset="0"/>
              </a:rPr>
              <a:t>have</a:t>
            </a:r>
            <a:r>
              <a:rPr lang="es-ES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dirty="0" err="1" smtClean="0">
                <a:solidFill>
                  <a:schemeClr val="bg1"/>
                </a:solidFill>
                <a:latin typeface="Calibri" charset="0"/>
              </a:rPr>
              <a:t>been</a:t>
            </a:r>
            <a:r>
              <a:rPr lang="es-ES" dirty="0" smtClean="0">
                <a:solidFill>
                  <a:schemeClr val="bg1"/>
                </a:solidFill>
                <a:latin typeface="Calibri" charset="0"/>
              </a:rPr>
              <a:t> in </a:t>
            </a:r>
            <a:r>
              <a:rPr lang="es-ES" dirty="0" err="1" smtClean="0">
                <a:solidFill>
                  <a:schemeClr val="bg1"/>
                </a:solidFill>
                <a:latin typeface="Calibri" charset="0"/>
              </a:rPr>
              <a:t>contact</a:t>
            </a:r>
            <a:r>
              <a:rPr lang="es-ES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dirty="0" err="1" smtClean="0">
                <a:solidFill>
                  <a:schemeClr val="bg1"/>
                </a:solidFill>
                <a:latin typeface="Calibri" charset="0"/>
              </a:rPr>
              <a:t>before</a:t>
            </a:r>
            <a:r>
              <a:rPr lang="es-ES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dirty="0" err="1" smtClean="0">
                <a:solidFill>
                  <a:schemeClr val="bg1"/>
                </a:solidFill>
                <a:latin typeface="Calibri" charset="0"/>
              </a:rPr>
              <a:t>an</a:t>
            </a:r>
            <a:r>
              <a:rPr lang="es-ES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dirty="0" err="1" smtClean="0">
                <a:solidFill>
                  <a:schemeClr val="bg1"/>
                </a:solidFill>
                <a:latin typeface="Calibri" charset="0"/>
              </a:rPr>
              <a:t>eruption</a:t>
            </a:r>
            <a:r>
              <a:rPr lang="es-ES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n-GB" altLang="es-ES" dirty="0" smtClean="0">
                <a:solidFill>
                  <a:schemeClr val="bg1"/>
                </a:solidFill>
              </a:rPr>
              <a:t>→ Pre-eruptive behaviour of a volcano</a:t>
            </a:r>
            <a:endParaRPr lang="es-ES" dirty="0">
              <a:solidFill>
                <a:schemeClr val="bg1"/>
              </a:solidFill>
              <a:latin typeface="Calibri" charset="0"/>
            </a:endParaRPr>
          </a:p>
          <a:p>
            <a:endParaRPr lang="es-ES" dirty="0">
              <a:solidFill>
                <a:schemeClr val="bg1"/>
              </a:solidFill>
              <a:latin typeface="Calibri" charset="0"/>
            </a:endParaRPr>
          </a:p>
        </p:txBody>
      </p:sp>
      <p:pic>
        <p:nvPicPr>
          <p:cNvPr id="5" name="Picture 4" descr="diffusion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594" y="3409617"/>
            <a:ext cx="4546979" cy="237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234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0"/>
            <a:ext cx="9144000" cy="6857999"/>
            <a:chOff x="0" y="0"/>
            <a:chExt cx="9144000" cy="6857999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0" y="459339"/>
              <a:ext cx="9144000" cy="0"/>
            </a:xfrm>
            <a:prstGeom prst="line">
              <a:avLst/>
            </a:prstGeom>
            <a:ln w="28575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0" y="641217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1334" y="6434627"/>
              <a:ext cx="90295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>
                  <a:solidFill>
                    <a:srgbClr val="BFBFBF"/>
                  </a:solidFill>
                </a:rPr>
                <a:t>Diego González </a:t>
              </a:r>
              <a:r>
                <a:rPr lang="en-US" sz="1600" dirty="0" err="1" smtClean="0">
                  <a:solidFill>
                    <a:srgbClr val="BFBFBF"/>
                  </a:solidFill>
                </a:rPr>
                <a:t>García</a:t>
              </a:r>
              <a:endParaRPr lang="en-US" sz="1600" dirty="0">
                <a:solidFill>
                  <a:srgbClr val="BFBFB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26677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>
                  <a:solidFill>
                    <a:srgbClr val="BFBFBF"/>
                  </a:solidFill>
                </a:rPr>
                <a:t>http://</a:t>
              </a:r>
              <a:r>
                <a:rPr lang="en-US" sz="1600" dirty="0" err="1" smtClean="0">
                  <a:solidFill>
                    <a:srgbClr val="BFBFBF"/>
                  </a:solidFill>
                </a:rPr>
                <a:t>pvrg.unipg.it</a:t>
              </a:r>
              <a:endParaRPr lang="en-US" sz="1600" dirty="0">
                <a:solidFill>
                  <a:srgbClr val="BFBFBF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412170"/>
              <a:ext cx="9144000" cy="0"/>
            </a:xfrm>
            <a:prstGeom prst="line">
              <a:avLst/>
            </a:prstGeom>
            <a:ln w="28575" cmpd="sng">
              <a:solidFill>
                <a:srgbClr val="A6A6A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63153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Petro-Volcanology Research Group (</a:t>
              </a:r>
              <a:r>
                <a:rPr lang="en-US" sz="1600" dirty="0" err="1" smtClean="0">
                  <a:solidFill>
                    <a:schemeClr val="bg1">
                      <a:lumMod val="75000"/>
                    </a:schemeClr>
                  </a:solidFill>
                </a:rPr>
                <a:t>PVRG@unipg</a:t>
              </a:r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)</a:t>
              </a:r>
              <a:endParaRPr lang="en-US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14" name="Picture 13" descr="logo_PVRG_01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334" y="27020"/>
              <a:ext cx="357184" cy="373882"/>
            </a:xfrm>
            <a:prstGeom prst="rect">
              <a:avLst/>
            </a:prstGeom>
          </p:spPr>
        </p:pic>
      </p:grpSp>
      <p:sp>
        <p:nvSpPr>
          <p:cNvPr id="13" name="2 Marcador de contenido"/>
          <p:cNvSpPr txBox="1">
            <a:spLocks/>
          </p:cNvSpPr>
          <p:nvPr/>
        </p:nvSpPr>
        <p:spPr>
          <a:xfrm>
            <a:off x="275167" y="1052371"/>
            <a:ext cx="3733800" cy="2568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/>
              <a:buChar char="•"/>
              <a:defRPr/>
            </a:pPr>
            <a:r>
              <a:rPr lang="en-US" altLang="es-ES" sz="1800" dirty="0" smtClean="0">
                <a:solidFill>
                  <a:schemeClr val="bg1"/>
                </a:solidFill>
              </a:rPr>
              <a:t>Available data set is not systematic: disparity of P, T and melt composition </a:t>
            </a:r>
          </a:p>
          <a:p>
            <a:pPr marL="285750" indent="-285750" algn="l">
              <a:buFont typeface="Arial"/>
              <a:buChar char="•"/>
              <a:defRPr/>
            </a:pPr>
            <a:r>
              <a:rPr lang="en-US" altLang="es-ES" sz="1800" dirty="0" smtClean="0">
                <a:solidFill>
                  <a:schemeClr val="bg1"/>
                </a:solidFill>
              </a:rPr>
              <a:t>Some elements have a high amount of data, while others have little to no data</a:t>
            </a:r>
          </a:p>
        </p:txBody>
      </p:sp>
      <p:sp>
        <p:nvSpPr>
          <p:cNvPr id="18" name="Rectángulo 3"/>
          <p:cNvSpPr/>
          <p:nvPr/>
        </p:nvSpPr>
        <p:spPr>
          <a:xfrm>
            <a:off x="366842" y="3001488"/>
            <a:ext cx="3550449" cy="1815882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s-ES" sz="1600" b="1" dirty="0">
                <a:solidFill>
                  <a:srgbClr val="E46C0A"/>
                </a:solidFill>
              </a:rPr>
              <a:t>E.g. Y-REE (Zhang </a:t>
            </a:r>
            <a:r>
              <a:rPr lang="en-US" altLang="es-ES" sz="1600" b="1" i="1" dirty="0">
                <a:solidFill>
                  <a:srgbClr val="E46C0A"/>
                </a:solidFill>
              </a:rPr>
              <a:t>et al</a:t>
            </a:r>
            <a:r>
              <a:rPr lang="en-US" altLang="es-ES" sz="1600" b="1" dirty="0">
                <a:solidFill>
                  <a:srgbClr val="E46C0A"/>
                </a:solidFill>
              </a:rPr>
              <a:t>., 2010, </a:t>
            </a:r>
            <a:r>
              <a:rPr lang="en-US" altLang="es-ES" sz="1600" b="1" dirty="0" err="1">
                <a:solidFill>
                  <a:srgbClr val="E46C0A"/>
                </a:solidFill>
              </a:rPr>
              <a:t>RiMG</a:t>
            </a:r>
            <a:r>
              <a:rPr lang="en-US" altLang="es-ES" sz="1600" b="1" dirty="0">
                <a:solidFill>
                  <a:srgbClr val="E46C0A"/>
                </a:solidFill>
              </a:rPr>
              <a:t> 72)</a:t>
            </a:r>
          </a:p>
          <a:p>
            <a:pPr>
              <a:defRPr/>
            </a:pPr>
            <a:endParaRPr lang="es-ES" sz="16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600" dirty="0" smtClean="0">
                <a:solidFill>
                  <a:schemeClr val="bg1"/>
                </a:solidFill>
              </a:rPr>
              <a:t>Dy</a:t>
            </a:r>
            <a:r>
              <a:rPr lang="es-ES" sz="1600" dirty="0">
                <a:solidFill>
                  <a:schemeClr val="bg1"/>
                </a:solidFill>
              </a:rPr>
              <a:t>, Er, Gd, La, Nd-144, Pr, Sm, Yb: </a:t>
            </a:r>
            <a:r>
              <a:rPr lang="es-ES" sz="1600" b="1" dirty="0">
                <a:solidFill>
                  <a:schemeClr val="bg1"/>
                </a:solidFill>
              </a:rPr>
              <a:t>No data at </a:t>
            </a:r>
            <a:r>
              <a:rPr lang="es-ES" sz="1600" b="1" dirty="0" err="1">
                <a:solidFill>
                  <a:schemeClr val="bg1"/>
                </a:solidFill>
              </a:rPr>
              <a:t>atmospheric</a:t>
            </a:r>
            <a:r>
              <a:rPr lang="es-ES" sz="1600" b="1" dirty="0">
                <a:solidFill>
                  <a:schemeClr val="bg1"/>
                </a:solidFill>
              </a:rPr>
              <a:t> </a:t>
            </a:r>
            <a:r>
              <a:rPr lang="es-ES" sz="1600" b="1" dirty="0" err="1">
                <a:solidFill>
                  <a:schemeClr val="bg1"/>
                </a:solidFill>
              </a:rPr>
              <a:t>pressure</a:t>
            </a:r>
            <a:endParaRPr lang="es-ES" sz="16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600" dirty="0">
                <a:solidFill>
                  <a:schemeClr val="bg1"/>
                </a:solidFill>
              </a:rPr>
              <a:t>Pm, Ho, Tm: </a:t>
            </a:r>
            <a:r>
              <a:rPr lang="es-ES" sz="1600" b="1" dirty="0">
                <a:solidFill>
                  <a:schemeClr val="bg1"/>
                </a:solidFill>
              </a:rPr>
              <a:t>NO DATA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600" b="1" dirty="0" err="1">
                <a:solidFill>
                  <a:schemeClr val="bg1"/>
                </a:solidFill>
              </a:rPr>
              <a:t>Disparity</a:t>
            </a:r>
            <a:r>
              <a:rPr lang="es-ES" sz="1600" b="1" dirty="0">
                <a:solidFill>
                  <a:schemeClr val="bg1"/>
                </a:solidFill>
              </a:rPr>
              <a:t> of </a:t>
            </a:r>
            <a:r>
              <a:rPr lang="es-ES" sz="1600" b="1" dirty="0" err="1">
                <a:solidFill>
                  <a:schemeClr val="bg1"/>
                </a:solidFill>
              </a:rPr>
              <a:t>melts</a:t>
            </a:r>
            <a:r>
              <a:rPr lang="es-ES" sz="1600" dirty="0">
                <a:solidFill>
                  <a:schemeClr val="bg1"/>
                </a:solidFill>
              </a:rPr>
              <a:t>: </a:t>
            </a:r>
            <a:r>
              <a:rPr lang="es-ES" sz="1600" dirty="0" err="1">
                <a:solidFill>
                  <a:schemeClr val="bg1"/>
                </a:solidFill>
              </a:rPr>
              <a:t>only</a:t>
            </a:r>
            <a:r>
              <a:rPr lang="es-ES" sz="1600" dirty="0">
                <a:solidFill>
                  <a:schemeClr val="bg1"/>
                </a:solidFill>
              </a:rPr>
              <a:t> La has data </a:t>
            </a:r>
            <a:r>
              <a:rPr lang="es-ES" sz="1600" dirty="0" err="1">
                <a:solidFill>
                  <a:schemeClr val="bg1"/>
                </a:solidFill>
              </a:rPr>
              <a:t>on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basaltic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</a:rPr>
              <a:t>compositions</a:t>
            </a:r>
            <a:r>
              <a:rPr lang="es-ES" sz="1600" dirty="0" smtClean="0">
                <a:solidFill>
                  <a:schemeClr val="bg1"/>
                </a:solidFill>
              </a:rPr>
              <a:t>)</a:t>
            </a:r>
            <a:endParaRPr lang="es-ES" sz="1600" dirty="0">
              <a:solidFill>
                <a:schemeClr val="bg1"/>
              </a:solidFill>
            </a:endParaRPr>
          </a:p>
        </p:txBody>
      </p:sp>
      <p:sp>
        <p:nvSpPr>
          <p:cNvPr id="19" name="1 Título"/>
          <p:cNvSpPr txBox="1">
            <a:spLocks/>
          </p:cNvSpPr>
          <p:nvPr/>
        </p:nvSpPr>
        <p:spPr bwMode="auto">
          <a:xfrm>
            <a:off x="275167" y="474108"/>
            <a:ext cx="822960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2200" b="1" dirty="0" err="1" smtClean="0">
                <a:solidFill>
                  <a:srgbClr val="E46C0A"/>
                </a:solidFill>
                <a:latin typeface="Calibri" charset="0"/>
              </a:rPr>
              <a:t>Review</a:t>
            </a:r>
            <a:r>
              <a:rPr lang="es-ES" sz="2200" b="1" dirty="0" smtClean="0">
                <a:solidFill>
                  <a:srgbClr val="E46C0A"/>
                </a:solidFill>
                <a:latin typeface="Calibri" charset="0"/>
              </a:rPr>
              <a:t> of </a:t>
            </a:r>
            <a:r>
              <a:rPr lang="es-ES" sz="2200" b="1" dirty="0" err="1" smtClean="0">
                <a:solidFill>
                  <a:srgbClr val="E46C0A"/>
                </a:solidFill>
                <a:latin typeface="Calibri" charset="0"/>
              </a:rPr>
              <a:t>diffusion</a:t>
            </a:r>
            <a:r>
              <a:rPr lang="es-ES" sz="2200" b="1" dirty="0" smtClean="0">
                <a:solidFill>
                  <a:srgbClr val="E46C0A"/>
                </a:solidFill>
                <a:latin typeface="Calibri" charset="0"/>
              </a:rPr>
              <a:t> data</a:t>
            </a:r>
            <a:endParaRPr lang="es-ES" sz="2200" b="1" dirty="0">
              <a:solidFill>
                <a:srgbClr val="E46C0A"/>
              </a:solidFill>
              <a:latin typeface="Calibri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0270" y="613685"/>
            <a:ext cx="4788443" cy="266420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0270" y="3345185"/>
            <a:ext cx="4788443" cy="2868678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75167" y="5188385"/>
            <a:ext cx="3712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>
                <a:solidFill>
                  <a:schemeClr val="accent6"/>
                </a:solidFill>
                <a:latin typeface="Calibri" charset="0"/>
              </a:rPr>
              <a:t>OBJECTIVE</a:t>
            </a:r>
            <a:endParaRPr lang="es-ES" dirty="0" smtClean="0">
              <a:solidFill>
                <a:schemeClr val="accent6"/>
              </a:solidFill>
              <a:latin typeface="Calibri" charset="0"/>
            </a:endParaRPr>
          </a:p>
          <a:p>
            <a:pPr algn="ctr"/>
            <a:r>
              <a:rPr lang="es-ES" dirty="0" err="1" smtClean="0">
                <a:solidFill>
                  <a:schemeClr val="accent6"/>
                </a:solidFill>
                <a:latin typeface="Calibri" charset="0"/>
              </a:rPr>
              <a:t>Obtaining</a:t>
            </a:r>
            <a:r>
              <a:rPr lang="es-ES" dirty="0" smtClean="0">
                <a:solidFill>
                  <a:schemeClr val="accent6"/>
                </a:solidFill>
                <a:latin typeface="Calibri" charset="0"/>
              </a:rPr>
              <a:t> </a:t>
            </a:r>
            <a:r>
              <a:rPr lang="es-ES" dirty="0">
                <a:solidFill>
                  <a:schemeClr val="accent6"/>
                </a:solidFill>
                <a:latin typeface="Calibri" charset="0"/>
              </a:rPr>
              <a:t>a </a:t>
            </a:r>
            <a:r>
              <a:rPr lang="es-ES" dirty="0" err="1">
                <a:solidFill>
                  <a:schemeClr val="accent6"/>
                </a:solidFill>
                <a:latin typeface="Calibri" charset="0"/>
              </a:rPr>
              <a:t>consistent</a:t>
            </a:r>
            <a:r>
              <a:rPr lang="es-ES" dirty="0">
                <a:solidFill>
                  <a:schemeClr val="accent6"/>
                </a:solidFill>
                <a:latin typeface="Calibri" charset="0"/>
              </a:rPr>
              <a:t> </a:t>
            </a:r>
            <a:r>
              <a:rPr lang="es-ES" dirty="0" err="1">
                <a:solidFill>
                  <a:schemeClr val="accent6"/>
                </a:solidFill>
                <a:latin typeface="Calibri" charset="0"/>
              </a:rPr>
              <a:t>dataset</a:t>
            </a:r>
            <a:r>
              <a:rPr lang="es-ES" dirty="0">
                <a:solidFill>
                  <a:schemeClr val="accent6"/>
                </a:solidFill>
                <a:latin typeface="Calibri" charset="0"/>
              </a:rPr>
              <a:t> of </a:t>
            </a:r>
            <a:r>
              <a:rPr lang="es-ES" b="1" dirty="0" err="1">
                <a:solidFill>
                  <a:schemeClr val="accent6"/>
                </a:solidFill>
                <a:latin typeface="Calibri" charset="0"/>
              </a:rPr>
              <a:t>diffusion</a:t>
            </a:r>
            <a:r>
              <a:rPr lang="es-ES" b="1" dirty="0">
                <a:solidFill>
                  <a:schemeClr val="accent6"/>
                </a:solidFill>
                <a:latin typeface="Calibri" charset="0"/>
              </a:rPr>
              <a:t> </a:t>
            </a:r>
            <a:r>
              <a:rPr lang="es-ES" b="1" dirty="0" err="1">
                <a:solidFill>
                  <a:schemeClr val="accent6"/>
                </a:solidFill>
                <a:latin typeface="Calibri" charset="0"/>
              </a:rPr>
              <a:t>coefficients</a:t>
            </a:r>
            <a:r>
              <a:rPr lang="es-ES" b="1" dirty="0">
                <a:solidFill>
                  <a:schemeClr val="accent6"/>
                </a:solidFill>
                <a:latin typeface="Calibri" charset="0"/>
              </a:rPr>
              <a:t> (D)</a:t>
            </a:r>
            <a:r>
              <a:rPr lang="es-ES" dirty="0">
                <a:solidFill>
                  <a:schemeClr val="accent6"/>
                </a:solidFill>
                <a:latin typeface="Calibri" charset="0"/>
              </a:rPr>
              <a:t> in natural </a:t>
            </a:r>
            <a:r>
              <a:rPr lang="es-ES" dirty="0" err="1">
                <a:solidFill>
                  <a:schemeClr val="accent6"/>
                </a:solidFill>
                <a:latin typeface="Calibri" charset="0"/>
              </a:rPr>
              <a:t>melts</a:t>
            </a:r>
            <a:endParaRPr lang="es-ES" dirty="0">
              <a:solidFill>
                <a:schemeClr val="accent6"/>
              </a:solidFill>
              <a:latin typeface="Calibri" charset="0"/>
            </a:endParaRPr>
          </a:p>
        </p:txBody>
      </p:sp>
      <p:sp>
        <p:nvSpPr>
          <p:cNvPr id="11" name="Flecha abajo 10"/>
          <p:cNvSpPr/>
          <p:nvPr/>
        </p:nvSpPr>
        <p:spPr>
          <a:xfrm>
            <a:off x="1927952" y="4902506"/>
            <a:ext cx="363556" cy="285879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110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0"/>
            <a:ext cx="9144000" cy="7019403"/>
            <a:chOff x="0" y="0"/>
            <a:chExt cx="9144000" cy="7019403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0" y="459339"/>
              <a:ext cx="9144000" cy="0"/>
            </a:xfrm>
            <a:prstGeom prst="line">
              <a:avLst/>
            </a:prstGeom>
            <a:ln w="28575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0" y="641217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1334" y="6434627"/>
              <a:ext cx="9029501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rgbClr val="BFBFBF"/>
                  </a:solidFill>
                </a:rPr>
                <a:t>Diego González </a:t>
              </a:r>
              <a:r>
                <a:rPr lang="en-US" sz="1600" dirty="0" err="1">
                  <a:solidFill>
                    <a:srgbClr val="BFBFBF"/>
                  </a:solidFill>
                </a:rPr>
                <a:t>García</a:t>
              </a:r>
              <a:endParaRPr lang="en-US" sz="1600" dirty="0">
                <a:solidFill>
                  <a:srgbClr val="BFBFBF"/>
                </a:solidFill>
              </a:endParaRPr>
            </a:p>
            <a:p>
              <a:pPr algn="r"/>
              <a:endParaRPr lang="en-US" sz="1600" dirty="0">
                <a:solidFill>
                  <a:srgbClr val="BFBFB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26677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>
                  <a:solidFill>
                    <a:srgbClr val="BFBFBF"/>
                  </a:solidFill>
                </a:rPr>
                <a:t>http://</a:t>
              </a:r>
              <a:r>
                <a:rPr lang="en-US" sz="1600" dirty="0" err="1" smtClean="0">
                  <a:solidFill>
                    <a:srgbClr val="BFBFBF"/>
                  </a:solidFill>
                </a:rPr>
                <a:t>pvrg.unipg.it</a:t>
              </a:r>
              <a:endParaRPr lang="en-US" sz="1600" dirty="0">
                <a:solidFill>
                  <a:srgbClr val="BFBFBF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412170"/>
              <a:ext cx="9144000" cy="0"/>
            </a:xfrm>
            <a:prstGeom prst="line">
              <a:avLst/>
            </a:prstGeom>
            <a:ln w="28575" cmpd="sng">
              <a:solidFill>
                <a:srgbClr val="A6A6A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63153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Petro-Volcanology Research Group (</a:t>
              </a:r>
              <a:r>
                <a:rPr lang="en-US" sz="1600" dirty="0" err="1" smtClean="0">
                  <a:solidFill>
                    <a:schemeClr val="bg1">
                      <a:lumMod val="75000"/>
                    </a:schemeClr>
                  </a:solidFill>
                </a:rPr>
                <a:t>PVRG@unipg</a:t>
              </a:r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)</a:t>
              </a:r>
              <a:endParaRPr lang="en-US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14" name="Picture 13" descr="logo_PVRG_01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334" y="27020"/>
              <a:ext cx="357184" cy="373882"/>
            </a:xfrm>
            <a:prstGeom prst="rect">
              <a:avLst/>
            </a:prstGeom>
          </p:spPr>
        </p:pic>
      </p:grpSp>
      <p:sp>
        <p:nvSpPr>
          <p:cNvPr id="13" name="2 Marcador de contenido"/>
          <p:cNvSpPr txBox="1">
            <a:spLocks/>
          </p:cNvSpPr>
          <p:nvPr/>
        </p:nvSpPr>
        <p:spPr>
          <a:xfrm>
            <a:off x="468313" y="876005"/>
            <a:ext cx="8229600" cy="7445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 smtClean="0">
                <a:solidFill>
                  <a:schemeClr val="bg1"/>
                </a:solidFill>
                <a:latin typeface="Calibri" charset="0"/>
              </a:rPr>
              <a:t>Two glass cylinders with different composition joined together: changing diffusion profiles with time</a:t>
            </a:r>
          </a:p>
          <a:p>
            <a:pPr>
              <a:buFontTx/>
              <a:buChar char="-"/>
            </a:pPr>
            <a:endParaRPr lang="en-US" sz="1800" dirty="0">
              <a:solidFill>
                <a:srgbClr val="FF0000"/>
              </a:solidFill>
              <a:latin typeface="Calibri" charset="0"/>
            </a:endParaRPr>
          </a:p>
        </p:txBody>
      </p:sp>
      <p:pic>
        <p:nvPicPr>
          <p:cNvPr id="16" name="Imagen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5066"/>
          <a:stretch/>
        </p:blipFill>
        <p:spPr bwMode="auto">
          <a:xfrm rot="10800000">
            <a:off x="873582" y="1620588"/>
            <a:ext cx="2263767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2 Marcador de contenido"/>
          <p:cNvSpPr txBox="1">
            <a:spLocks/>
          </p:cNvSpPr>
          <p:nvPr/>
        </p:nvSpPr>
        <p:spPr bwMode="auto">
          <a:xfrm>
            <a:off x="312738" y="4991681"/>
            <a:ext cx="8229600" cy="112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Calibri" charset="0"/>
              </a:rPr>
              <a:t>Calculation </a:t>
            </a:r>
            <a:r>
              <a:rPr lang="en-US" sz="1800" dirty="0">
                <a:solidFill>
                  <a:schemeClr val="bg1"/>
                </a:solidFill>
                <a:latin typeface="Calibri" charset="0"/>
              </a:rPr>
              <a:t>of diffusion coefficient </a:t>
            </a:r>
            <a:r>
              <a:rPr lang="en-US" sz="1800" b="1" dirty="0" smtClean="0">
                <a:solidFill>
                  <a:schemeClr val="bg1"/>
                </a:solidFill>
                <a:latin typeface="Calibri" charset="0"/>
              </a:rPr>
              <a:t>D</a:t>
            </a:r>
          </a:p>
          <a:p>
            <a:pPr marL="285750" indent="-285750">
              <a:buFont typeface="Arial"/>
              <a:buChar char="•"/>
            </a:pPr>
            <a:endParaRPr lang="en-US" sz="1800" dirty="0">
              <a:solidFill>
                <a:schemeClr val="bg1"/>
              </a:solidFill>
              <a:latin typeface="Calibri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1800" dirty="0">
                <a:solidFill>
                  <a:schemeClr val="bg1"/>
                </a:solidFill>
                <a:latin typeface="Calibri" charset="0"/>
              </a:rPr>
              <a:t>Varying experiment conditions: Low P/High P </a:t>
            </a:r>
            <a:r>
              <a:rPr lang="en-US" sz="1800" dirty="0" smtClean="0">
                <a:solidFill>
                  <a:schemeClr val="bg1"/>
                </a:solidFill>
                <a:latin typeface="Calibri" charset="0"/>
              </a:rPr>
              <a:t>and H</a:t>
            </a:r>
            <a:r>
              <a:rPr lang="en-US" sz="1800" baseline="-25000" dirty="0" smtClean="0">
                <a:solidFill>
                  <a:schemeClr val="bg1"/>
                </a:solidFill>
                <a:latin typeface="Calibri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Calibri" charset="0"/>
              </a:rPr>
              <a:t>O content</a:t>
            </a:r>
          </a:p>
        </p:txBody>
      </p:sp>
      <p:sp>
        <p:nvSpPr>
          <p:cNvPr id="18" name="1 Título"/>
          <p:cNvSpPr txBox="1">
            <a:spLocks/>
          </p:cNvSpPr>
          <p:nvPr/>
        </p:nvSpPr>
        <p:spPr>
          <a:xfrm>
            <a:off x="458518" y="503344"/>
            <a:ext cx="8229600" cy="417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b="1" dirty="0" err="1" smtClean="0">
                <a:solidFill>
                  <a:schemeClr val="accent6">
                    <a:lumMod val="75000"/>
                  </a:schemeClr>
                </a:solidFill>
                <a:latin typeface="Calibri" charset="0"/>
              </a:rPr>
              <a:t>Diffusion</a:t>
            </a:r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  <a:latin typeface="Calibri" charset="0"/>
              </a:rPr>
              <a:t> </a:t>
            </a:r>
            <a:r>
              <a:rPr lang="es-ES" sz="2400" b="1" dirty="0" err="1" smtClean="0">
                <a:solidFill>
                  <a:schemeClr val="accent6">
                    <a:lumMod val="75000"/>
                  </a:schemeClr>
                </a:solidFill>
                <a:latin typeface="Calibri" charset="0"/>
              </a:rPr>
              <a:t>couple</a:t>
            </a:r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  <a:latin typeface="Calibri" charset="0"/>
              </a:rPr>
              <a:t> </a:t>
            </a:r>
            <a:r>
              <a:rPr lang="es-ES" sz="2400" b="1" dirty="0" err="1" smtClean="0">
                <a:solidFill>
                  <a:schemeClr val="accent6">
                    <a:lumMod val="75000"/>
                  </a:schemeClr>
                </a:solidFill>
                <a:latin typeface="Calibri" charset="0"/>
              </a:rPr>
              <a:t>experiments</a:t>
            </a:r>
            <a:endParaRPr lang="es-ES" sz="2400" b="1" dirty="0">
              <a:solidFill>
                <a:schemeClr val="accent6">
                  <a:lumMod val="75000"/>
                </a:schemeClr>
              </a:solidFill>
              <a:latin typeface="Calibri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4784" y="2396534"/>
            <a:ext cx="973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Rhyolite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74395" y="3599804"/>
            <a:ext cx="1058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Basalt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8162" y="1452475"/>
            <a:ext cx="4193980" cy="2778290"/>
          </a:xfrm>
          <a:prstGeom prst="rect">
            <a:avLst/>
          </a:prstGeom>
        </p:spPr>
      </p:pic>
      <p:cxnSp>
        <p:nvCxnSpPr>
          <p:cNvPr id="19" name="Conector recto de flecha 18"/>
          <p:cNvCxnSpPr/>
          <p:nvPr/>
        </p:nvCxnSpPr>
        <p:spPr>
          <a:xfrm>
            <a:off x="1828800" y="3029639"/>
            <a:ext cx="0" cy="4737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>
            <a:off x="2190520" y="3029639"/>
            <a:ext cx="0" cy="4737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1" name="Picture 2" descr="fick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2587" y="4335106"/>
            <a:ext cx="2192338" cy="1118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988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0"/>
            <a:ext cx="9144000" cy="6857999"/>
            <a:chOff x="0" y="0"/>
            <a:chExt cx="9144000" cy="6857999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0" y="459339"/>
              <a:ext cx="9144000" cy="0"/>
            </a:xfrm>
            <a:prstGeom prst="line">
              <a:avLst/>
            </a:prstGeom>
            <a:ln w="28575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0" y="641217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1334" y="6434627"/>
              <a:ext cx="90295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rgbClr val="BFBFBF"/>
                  </a:solidFill>
                </a:rPr>
                <a:t>Diego González </a:t>
              </a:r>
              <a:r>
                <a:rPr lang="en-US" sz="1600" dirty="0" err="1">
                  <a:solidFill>
                    <a:srgbClr val="BFBFBF"/>
                  </a:solidFill>
                </a:rPr>
                <a:t>García</a:t>
              </a:r>
              <a:endParaRPr lang="en-US" sz="1600" dirty="0">
                <a:solidFill>
                  <a:srgbClr val="BFBFB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26677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>
                  <a:solidFill>
                    <a:srgbClr val="BFBFBF"/>
                  </a:solidFill>
                </a:rPr>
                <a:t>http://</a:t>
              </a:r>
              <a:r>
                <a:rPr lang="en-US" sz="1600" dirty="0" err="1" smtClean="0">
                  <a:solidFill>
                    <a:srgbClr val="BFBFBF"/>
                  </a:solidFill>
                </a:rPr>
                <a:t>pvrg.unipg.it</a:t>
              </a:r>
              <a:endParaRPr lang="en-US" sz="1600" dirty="0">
                <a:solidFill>
                  <a:srgbClr val="BFBFBF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412170"/>
              <a:ext cx="9144000" cy="0"/>
            </a:xfrm>
            <a:prstGeom prst="line">
              <a:avLst/>
            </a:prstGeom>
            <a:ln w="28575" cmpd="sng">
              <a:solidFill>
                <a:srgbClr val="A6A6A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63153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Petro-Volcanology Research Group (</a:t>
              </a:r>
              <a:r>
                <a:rPr lang="en-US" sz="1600" dirty="0" err="1" smtClean="0">
                  <a:solidFill>
                    <a:schemeClr val="bg1">
                      <a:lumMod val="75000"/>
                    </a:schemeClr>
                  </a:solidFill>
                </a:rPr>
                <a:t>PVRG@unipg</a:t>
              </a:r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)</a:t>
              </a:r>
              <a:endParaRPr lang="en-US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14" name="Picture 13" descr="logo_PVRG_01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334" y="27020"/>
              <a:ext cx="357184" cy="373882"/>
            </a:xfrm>
            <a:prstGeom prst="rect">
              <a:avLst/>
            </a:prstGeom>
          </p:spPr>
        </p:pic>
      </p:grpSp>
      <p:sp>
        <p:nvSpPr>
          <p:cNvPr id="13" name="2 Marcador de contenido"/>
          <p:cNvSpPr txBox="1">
            <a:spLocks/>
          </p:cNvSpPr>
          <p:nvPr/>
        </p:nvSpPr>
        <p:spPr>
          <a:xfrm>
            <a:off x="468313" y="876005"/>
            <a:ext cx="8229600" cy="800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Calibri" charset="0"/>
              </a:rPr>
              <a:t>Internally heated pressure vessel (IHPV) at </a:t>
            </a:r>
            <a:r>
              <a:rPr lang="en-US" sz="1800" dirty="0" err="1" smtClean="0">
                <a:solidFill>
                  <a:schemeClr val="bg1"/>
                </a:solidFill>
                <a:latin typeface="Calibri" charset="0"/>
              </a:rPr>
              <a:t>Institut</a:t>
            </a:r>
            <a:r>
              <a:rPr lang="en-US" sz="1800" dirty="0" smtClean="0">
                <a:solidFill>
                  <a:schemeClr val="bg1"/>
                </a:solidFill>
                <a:latin typeface="Calibri" charset="0"/>
              </a:rPr>
              <a:t>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für</a:t>
            </a:r>
            <a:r>
              <a:rPr lang="es-ES" altLang="es-ES" sz="1800" dirty="0" smtClean="0">
                <a:solidFill>
                  <a:schemeClr val="bg1"/>
                </a:solidFill>
              </a:rPr>
              <a:t> </a:t>
            </a:r>
            <a:r>
              <a:rPr lang="es-ES" altLang="es-ES" sz="1800" dirty="0" err="1">
                <a:solidFill>
                  <a:schemeClr val="bg1"/>
                </a:solidFill>
              </a:rPr>
              <a:t>Mineralogie</a:t>
            </a:r>
            <a:r>
              <a:rPr lang="es-ES" altLang="es-ES" sz="1800" dirty="0">
                <a:solidFill>
                  <a:schemeClr val="bg1"/>
                </a:solidFill>
              </a:rPr>
              <a:t>, </a:t>
            </a:r>
            <a:r>
              <a:rPr lang="es-ES" altLang="es-ES" sz="1800" dirty="0" err="1">
                <a:solidFill>
                  <a:schemeClr val="bg1"/>
                </a:solidFill>
              </a:rPr>
              <a:t>Universität</a:t>
            </a:r>
            <a:r>
              <a:rPr lang="es-ES" altLang="es-ES" sz="1800" dirty="0">
                <a:solidFill>
                  <a:schemeClr val="bg1"/>
                </a:solidFill>
              </a:rPr>
              <a:t> </a:t>
            </a:r>
            <a:r>
              <a:rPr lang="es-ES" altLang="es-ES" sz="1800" dirty="0" smtClean="0">
                <a:solidFill>
                  <a:schemeClr val="bg1"/>
                </a:solidFill>
              </a:rPr>
              <a:t>Hannover (Dr.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Harald</a:t>
            </a:r>
            <a:r>
              <a:rPr lang="es-ES" altLang="es-ES" sz="1800" dirty="0" smtClean="0">
                <a:solidFill>
                  <a:schemeClr val="bg1"/>
                </a:solidFill>
              </a:rPr>
              <a:t> </a:t>
            </a:r>
            <a:r>
              <a:rPr lang="es-ES" altLang="es-ES" sz="1800" dirty="0" err="1" smtClean="0">
                <a:solidFill>
                  <a:schemeClr val="bg1"/>
                </a:solidFill>
              </a:rPr>
              <a:t>Behrens</a:t>
            </a:r>
            <a:r>
              <a:rPr lang="es-ES" altLang="es-ES" sz="1800" dirty="0" smtClean="0">
                <a:solidFill>
                  <a:schemeClr val="bg1"/>
                </a:solidFill>
              </a:rPr>
              <a:t>)</a:t>
            </a:r>
            <a:endParaRPr lang="es-ES" altLang="es-ES" sz="1800" dirty="0">
              <a:solidFill>
                <a:schemeClr val="bg1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1800" dirty="0" smtClean="0">
              <a:solidFill>
                <a:schemeClr val="bg1"/>
              </a:solidFill>
              <a:latin typeface="Calibri" charset="0"/>
            </a:endParaRPr>
          </a:p>
          <a:p>
            <a:pPr>
              <a:buFontTx/>
              <a:buChar char="-"/>
            </a:pPr>
            <a:endParaRPr lang="en-US" sz="1800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53011" y="3397249"/>
            <a:ext cx="973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Rhyolite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53011" y="4646078"/>
            <a:ext cx="1058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Basalt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614" y="1950378"/>
            <a:ext cx="2421604" cy="363240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9219" y="1950378"/>
            <a:ext cx="2436901" cy="364612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358779" y="2129643"/>
            <a:ext cx="2029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T: 850 - 1</a:t>
            </a:r>
            <a:r>
              <a:rPr lang="en-US" dirty="0" smtClean="0">
                <a:solidFill>
                  <a:srgbClr val="FFFFFF"/>
                </a:solidFill>
              </a:rPr>
              <a:t>25</a:t>
            </a:r>
            <a:r>
              <a:rPr lang="en-US" dirty="0">
                <a:solidFill>
                  <a:srgbClr val="FFFFFF"/>
                </a:solidFill>
              </a:rPr>
              <a:t>0°</a:t>
            </a:r>
            <a:r>
              <a:rPr lang="en-US" dirty="0" smtClean="0">
                <a:solidFill>
                  <a:srgbClr val="FFFFFF"/>
                </a:solidFill>
              </a:rPr>
              <a:t>C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P: up to 500 </a:t>
            </a:r>
            <a:r>
              <a:rPr lang="en-US" dirty="0" err="1" smtClean="0">
                <a:solidFill>
                  <a:srgbClr val="FFFFFF"/>
                </a:solidFill>
              </a:rPr>
              <a:t>MPa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1" name="1 Título"/>
          <p:cNvSpPr txBox="1">
            <a:spLocks/>
          </p:cNvSpPr>
          <p:nvPr/>
        </p:nvSpPr>
        <p:spPr>
          <a:xfrm>
            <a:off x="458518" y="503344"/>
            <a:ext cx="8229600" cy="417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b="1" dirty="0" err="1" smtClean="0">
                <a:solidFill>
                  <a:schemeClr val="accent6">
                    <a:lumMod val="75000"/>
                  </a:schemeClr>
                </a:solidFill>
                <a:latin typeface="Calibri" charset="0"/>
              </a:rPr>
              <a:t>Diffusion</a:t>
            </a:r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  <a:latin typeface="Calibri" charset="0"/>
              </a:rPr>
              <a:t> </a:t>
            </a:r>
            <a:r>
              <a:rPr lang="es-ES" sz="2400" b="1" dirty="0" err="1" smtClean="0">
                <a:solidFill>
                  <a:schemeClr val="accent6">
                    <a:lumMod val="75000"/>
                  </a:schemeClr>
                </a:solidFill>
                <a:latin typeface="Calibri" charset="0"/>
              </a:rPr>
              <a:t>couple</a:t>
            </a:r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  <a:latin typeface="Calibri" charset="0"/>
              </a:rPr>
              <a:t> </a:t>
            </a:r>
            <a:r>
              <a:rPr lang="es-ES" sz="2400" b="1" dirty="0" err="1" smtClean="0">
                <a:solidFill>
                  <a:schemeClr val="accent6">
                    <a:lumMod val="75000"/>
                  </a:schemeClr>
                </a:solidFill>
                <a:latin typeface="Calibri" charset="0"/>
              </a:rPr>
              <a:t>experiments</a:t>
            </a:r>
            <a:endParaRPr lang="es-ES" sz="2400" b="1" dirty="0">
              <a:solidFill>
                <a:schemeClr val="accent6">
                  <a:lumMod val="75000"/>
                </a:schemeClr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766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0"/>
            <a:ext cx="9144000" cy="6857999"/>
            <a:chOff x="0" y="0"/>
            <a:chExt cx="9144000" cy="6857999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0" y="459339"/>
              <a:ext cx="9144000" cy="0"/>
            </a:xfrm>
            <a:prstGeom prst="line">
              <a:avLst/>
            </a:prstGeom>
            <a:ln w="28575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0" y="6412170"/>
              <a:ext cx="9144000" cy="445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1334" y="6434627"/>
              <a:ext cx="90295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rgbClr val="BFBFBF"/>
                  </a:solidFill>
                </a:rPr>
                <a:t>Diego González </a:t>
              </a:r>
              <a:r>
                <a:rPr lang="en-US" sz="1600" dirty="0" err="1">
                  <a:solidFill>
                    <a:srgbClr val="BFBFBF"/>
                  </a:solidFill>
                </a:rPr>
                <a:t>García</a:t>
              </a:r>
              <a:endParaRPr lang="en-US" sz="1600" dirty="0">
                <a:solidFill>
                  <a:srgbClr val="BFBFB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26677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>
                  <a:solidFill>
                    <a:srgbClr val="BFBFBF"/>
                  </a:solidFill>
                </a:rPr>
                <a:t>http://</a:t>
              </a:r>
              <a:r>
                <a:rPr lang="en-US" sz="1600" dirty="0" err="1" smtClean="0">
                  <a:solidFill>
                    <a:srgbClr val="BFBFBF"/>
                  </a:solidFill>
                </a:rPr>
                <a:t>pvrg.unipg.it</a:t>
              </a:r>
              <a:endParaRPr lang="en-US" sz="1600" dirty="0">
                <a:solidFill>
                  <a:srgbClr val="BFBFBF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412170"/>
              <a:ext cx="9144000" cy="0"/>
            </a:xfrm>
            <a:prstGeom prst="line">
              <a:avLst/>
            </a:prstGeom>
            <a:ln w="28575" cmpd="sng">
              <a:solidFill>
                <a:srgbClr val="A6A6A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63153" y="35328"/>
              <a:ext cx="6604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Petro-Volcanology Research Group (</a:t>
              </a:r>
              <a:r>
                <a:rPr lang="en-US" sz="1600" dirty="0" err="1" smtClean="0">
                  <a:solidFill>
                    <a:schemeClr val="bg1">
                      <a:lumMod val="75000"/>
                    </a:schemeClr>
                  </a:solidFill>
                </a:rPr>
                <a:t>PVRG@unipg</a:t>
              </a:r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)</a:t>
              </a:r>
              <a:endParaRPr lang="en-US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14" name="Picture 13" descr="logo_PVRG_01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334" y="27020"/>
              <a:ext cx="357184" cy="373882"/>
            </a:xfrm>
            <a:prstGeom prst="rect">
              <a:avLst/>
            </a:prstGeom>
          </p:spPr>
        </p:pic>
      </p:grp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162634" y="4371886"/>
            <a:ext cx="5035348" cy="1954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GB" altLang="es-ES" sz="1800" dirty="0" smtClean="0">
                <a:solidFill>
                  <a:schemeClr val="bg1"/>
                </a:solidFill>
              </a:rPr>
              <a:t>Cleaning, crushing and milling of sample → powder</a:t>
            </a:r>
          </a:p>
          <a:p>
            <a:pPr eaLnBrk="1" hangingPunct="1">
              <a:defRPr/>
            </a:pPr>
            <a:r>
              <a:rPr lang="en-GB" altLang="es-ES" sz="1800" dirty="0" smtClean="0">
                <a:solidFill>
                  <a:schemeClr val="bg1"/>
                </a:solidFill>
              </a:rPr>
              <a:t>Melting of powder to obtain a glass</a:t>
            </a:r>
          </a:p>
          <a:p>
            <a:pPr eaLnBrk="1" hangingPunct="1">
              <a:defRPr/>
            </a:pPr>
            <a:r>
              <a:rPr lang="en-GB" altLang="es-ES" sz="1800" dirty="0" smtClean="0">
                <a:solidFill>
                  <a:schemeClr val="bg1"/>
                </a:solidFill>
              </a:rPr>
              <a:t>Geochemistry of glass (EPMA)</a:t>
            </a:r>
          </a:p>
          <a:p>
            <a:pPr eaLnBrk="1" hangingPunct="1">
              <a:defRPr/>
            </a:pPr>
            <a:r>
              <a:rPr lang="en-GB" altLang="es-ES" sz="1800" dirty="0" smtClean="0">
                <a:solidFill>
                  <a:schemeClr val="bg1"/>
                </a:solidFill>
              </a:rPr>
              <a:t>Glass cylinders → Diffusion couple experiments</a:t>
            </a:r>
          </a:p>
          <a:p>
            <a:pPr eaLnBrk="1" hangingPunct="1">
              <a:defRPr/>
            </a:pPr>
            <a:r>
              <a:rPr lang="en-GB" altLang="es-ES" sz="1800" dirty="0" smtClean="0">
                <a:solidFill>
                  <a:schemeClr val="bg1"/>
                </a:solidFill>
              </a:rPr>
              <a:t>Analysis of experiments: </a:t>
            </a:r>
            <a:r>
              <a:rPr lang="en-GB" altLang="es-ES" sz="1800" b="1" dirty="0" smtClean="0">
                <a:solidFill>
                  <a:schemeClr val="bg1"/>
                </a:solidFill>
              </a:rPr>
              <a:t>EPMA, LA-ICP-MS</a:t>
            </a:r>
          </a:p>
        </p:txBody>
      </p:sp>
      <p:pic>
        <p:nvPicPr>
          <p:cNvPr id="17" name="Imagen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063969"/>
            <a:ext cx="4193672" cy="3145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3422" y="2327061"/>
            <a:ext cx="2943465" cy="3764323"/>
          </a:xfrm>
          <a:prstGeom prst="rect">
            <a:avLst/>
          </a:prstGeom>
        </p:spPr>
      </p:pic>
      <p:sp>
        <p:nvSpPr>
          <p:cNvPr id="19" name="1 Título"/>
          <p:cNvSpPr txBox="1">
            <a:spLocks/>
          </p:cNvSpPr>
          <p:nvPr/>
        </p:nvSpPr>
        <p:spPr>
          <a:xfrm>
            <a:off x="468313" y="441409"/>
            <a:ext cx="8229600" cy="417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b="1" dirty="0" err="1" smtClean="0">
                <a:solidFill>
                  <a:srgbClr val="E46C0A"/>
                </a:solidFill>
                <a:latin typeface="Calibri" charset="0"/>
              </a:rPr>
              <a:t>Diffusion</a:t>
            </a:r>
            <a:r>
              <a:rPr lang="es-ES" sz="2400" b="1" dirty="0" smtClean="0">
                <a:solidFill>
                  <a:srgbClr val="E46C0A"/>
                </a:solidFill>
                <a:latin typeface="Calibri" charset="0"/>
              </a:rPr>
              <a:t> </a:t>
            </a:r>
            <a:r>
              <a:rPr lang="es-ES" sz="2400" b="1" dirty="0" err="1" smtClean="0">
                <a:solidFill>
                  <a:srgbClr val="E46C0A"/>
                </a:solidFill>
                <a:latin typeface="Calibri" charset="0"/>
              </a:rPr>
              <a:t>couple</a:t>
            </a:r>
            <a:r>
              <a:rPr lang="es-ES" sz="2400" b="1" dirty="0" smtClean="0">
                <a:solidFill>
                  <a:srgbClr val="E46C0A"/>
                </a:solidFill>
                <a:latin typeface="Calibri" charset="0"/>
              </a:rPr>
              <a:t> </a:t>
            </a:r>
            <a:r>
              <a:rPr lang="es-ES" sz="2400" b="1" dirty="0" err="1" smtClean="0">
                <a:solidFill>
                  <a:srgbClr val="E46C0A"/>
                </a:solidFill>
                <a:latin typeface="Calibri" charset="0"/>
              </a:rPr>
              <a:t>experiments</a:t>
            </a:r>
            <a:r>
              <a:rPr lang="es-ES" sz="2400" b="1" dirty="0" smtClean="0">
                <a:solidFill>
                  <a:srgbClr val="E46C0A"/>
                </a:solidFill>
                <a:latin typeface="Calibri" charset="0"/>
              </a:rPr>
              <a:t>: </a:t>
            </a:r>
            <a:r>
              <a:rPr lang="es-ES" sz="2400" b="1" dirty="0" err="1" smtClean="0">
                <a:solidFill>
                  <a:srgbClr val="E46C0A"/>
                </a:solidFill>
                <a:latin typeface="Calibri" charset="0"/>
              </a:rPr>
              <a:t>procedure</a:t>
            </a:r>
            <a:endParaRPr lang="es-ES" sz="2400" b="1" dirty="0">
              <a:solidFill>
                <a:srgbClr val="E46C0A"/>
              </a:solidFill>
              <a:latin typeface="Calibri" charset="0"/>
            </a:endParaRPr>
          </a:p>
        </p:txBody>
      </p:sp>
      <p:sp>
        <p:nvSpPr>
          <p:cNvPr id="18" name="2 Marcador de contenido"/>
          <p:cNvSpPr txBox="1">
            <a:spLocks/>
          </p:cNvSpPr>
          <p:nvPr/>
        </p:nvSpPr>
        <p:spPr bwMode="auto">
          <a:xfrm>
            <a:off x="4953135" y="858922"/>
            <a:ext cx="3629005" cy="1650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GB" altLang="es-ES" sz="1800" dirty="0" smtClean="0">
                <a:solidFill>
                  <a:schemeClr val="bg1"/>
                </a:solidFill>
              </a:rPr>
              <a:t> Natural samples for experiments:</a:t>
            </a:r>
          </a:p>
          <a:p>
            <a:pPr eaLnBrk="1" hangingPunct="1">
              <a:defRPr/>
            </a:pPr>
            <a:r>
              <a:rPr lang="en-GB" altLang="es-ES" sz="1800" dirty="0" err="1" smtClean="0">
                <a:solidFill>
                  <a:schemeClr val="bg1"/>
                </a:solidFill>
              </a:rPr>
              <a:t>Vulcano</a:t>
            </a:r>
            <a:r>
              <a:rPr lang="en-GB" altLang="es-ES" sz="1800" dirty="0" smtClean="0">
                <a:solidFill>
                  <a:schemeClr val="bg1"/>
                </a:solidFill>
              </a:rPr>
              <a:t> (Basalt/rhyolite)</a:t>
            </a:r>
            <a:endParaRPr lang="en-GB" altLang="es-ES" sz="1800" b="1" dirty="0">
              <a:solidFill>
                <a:schemeClr val="bg1"/>
              </a:solidFill>
            </a:endParaRPr>
          </a:p>
          <a:p>
            <a:pPr eaLnBrk="1" hangingPunct="1">
              <a:defRPr/>
            </a:pPr>
            <a:r>
              <a:rPr lang="en-GB" altLang="es-ES" sz="1800" dirty="0" err="1" smtClean="0">
                <a:solidFill>
                  <a:schemeClr val="bg1"/>
                </a:solidFill>
              </a:rPr>
              <a:t>Campi</a:t>
            </a:r>
            <a:r>
              <a:rPr lang="en-GB" altLang="es-ES" sz="1800" dirty="0" smtClean="0">
                <a:solidFill>
                  <a:schemeClr val="bg1"/>
                </a:solidFill>
              </a:rPr>
              <a:t> </a:t>
            </a:r>
            <a:r>
              <a:rPr lang="en-GB" altLang="es-ES" sz="1800" dirty="0" err="1" smtClean="0">
                <a:solidFill>
                  <a:schemeClr val="bg1"/>
                </a:solidFill>
              </a:rPr>
              <a:t>Flegrei</a:t>
            </a:r>
            <a:r>
              <a:rPr lang="en-GB" altLang="es-ES" sz="1800" dirty="0" smtClean="0">
                <a:solidFill>
                  <a:schemeClr val="bg1"/>
                </a:solidFill>
              </a:rPr>
              <a:t> (Field campaign, TBD)</a:t>
            </a:r>
          </a:p>
        </p:txBody>
      </p:sp>
    </p:spTree>
    <p:extLst>
      <p:ext uri="{BB962C8B-B14F-4D97-AF65-F5344CB8AC3E}">
        <p14:creationId xmlns:p14="http://schemas.microsoft.com/office/powerpoint/2010/main" val="3833095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770</Words>
  <Application>Microsoft Macintosh PowerPoint</Application>
  <PresentationFormat>On-screen Show (4:3)</PresentationFormat>
  <Paragraphs>118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UniPg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Diego Perugini</dc:creator>
  <cp:lastModifiedBy>Diego Gonzalez</cp:lastModifiedBy>
  <cp:revision>93</cp:revision>
  <dcterms:created xsi:type="dcterms:W3CDTF">2014-12-23T15:40:11Z</dcterms:created>
  <dcterms:modified xsi:type="dcterms:W3CDTF">2015-02-13T08:29:18Z</dcterms:modified>
</cp:coreProperties>
</file>