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7" r:id="rId2"/>
    <p:sldId id="285" r:id="rId3"/>
    <p:sldId id="273" r:id="rId4"/>
    <p:sldId id="288" r:id="rId5"/>
    <p:sldId id="274" r:id="rId6"/>
    <p:sldId id="268" r:id="rId7"/>
    <p:sldId id="284" r:id="rId8"/>
    <p:sldId id="275" r:id="rId9"/>
    <p:sldId id="276" r:id="rId10"/>
    <p:sldId id="286" r:id="rId11"/>
    <p:sldId id="277" r:id="rId12"/>
    <p:sldId id="282" r:id="rId13"/>
    <p:sldId id="261" r:id="rId14"/>
    <p:sldId id="266" r:id="rId15"/>
    <p:sldId id="269" r:id="rId16"/>
    <p:sldId id="270" r:id="rId17"/>
    <p:sldId id="287" r:id="rId18"/>
    <p:sldId id="265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97E68-C8BD-184E-8EF5-769BB046E9F3}" type="datetimeFigureOut">
              <a:rPr lang="en-US" smtClean="0"/>
              <a:t>12/02/15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D19DB-F414-3243-996B-2905D661E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886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153BD-D842-C240-A429-01BE4A42635C}" type="datetimeFigureOut">
              <a:rPr lang="en-US" smtClean="0"/>
              <a:t>12/02/15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B6875-1481-D447-B221-534CA6F6A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23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70795E4-E8B3-4E0C-9BFF-8A7F9C60A853}" type="slidenum">
              <a:rPr lang="it-IT"/>
              <a:pPr/>
              <a:t>1</a:t>
            </a:fld>
            <a:endParaRPr lang="it-IT"/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5825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3789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5536" cy="4113782"/>
          </a:xfrm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r>
              <a:rPr lang="it-IT" dirty="0" smtClean="0">
                <a:cs typeface="+mn-cs"/>
              </a:rPr>
              <a:t>The </a:t>
            </a:r>
            <a:r>
              <a:rPr lang="it-IT" dirty="0" err="1" smtClean="0">
                <a:cs typeface="+mn-cs"/>
              </a:rPr>
              <a:t>titles</a:t>
            </a:r>
            <a:r>
              <a:rPr lang="it-IT" dirty="0" smtClean="0">
                <a:cs typeface="+mn-cs"/>
              </a:rPr>
              <a:t> o </a:t>
            </a:r>
            <a:r>
              <a:rPr lang="it-IT" dirty="0" err="1" smtClean="0">
                <a:cs typeface="+mn-cs"/>
              </a:rPr>
              <a:t>my</a:t>
            </a:r>
            <a:r>
              <a:rPr lang="it-IT" dirty="0" smtClean="0">
                <a:cs typeface="+mn-cs"/>
              </a:rPr>
              <a:t> </a:t>
            </a:r>
            <a:r>
              <a:rPr lang="it-IT" dirty="0" err="1" smtClean="0">
                <a:cs typeface="+mn-cs"/>
              </a:rPr>
              <a:t>phD</a:t>
            </a:r>
            <a:r>
              <a:rPr lang="it-IT" baseline="0" dirty="0" smtClean="0">
                <a:cs typeface="+mn-cs"/>
              </a:rPr>
              <a:t> </a:t>
            </a:r>
            <a:r>
              <a:rPr lang="it-IT" baseline="0" dirty="0" err="1" smtClean="0">
                <a:cs typeface="+mn-cs"/>
              </a:rPr>
              <a:t>project</a:t>
            </a:r>
            <a:r>
              <a:rPr lang="it-IT" baseline="0" dirty="0" smtClean="0">
                <a:cs typeface="+mn-cs"/>
              </a:rPr>
              <a:t> </a:t>
            </a:r>
            <a:r>
              <a:rPr lang="it-IT" baseline="0" dirty="0" err="1" smtClean="0">
                <a:cs typeface="+mn-cs"/>
              </a:rPr>
              <a:t>is</a:t>
            </a:r>
            <a:r>
              <a:rPr lang="it-IT" baseline="0" dirty="0" smtClean="0">
                <a:cs typeface="+mn-cs"/>
              </a:rPr>
              <a:t> </a:t>
            </a:r>
            <a:r>
              <a:rPr lang="it-IT" baseline="0" dirty="0" err="1" smtClean="0">
                <a:cs typeface="+mn-cs"/>
              </a:rPr>
              <a:t>Cosmic</a:t>
            </a:r>
            <a:r>
              <a:rPr lang="it-IT" baseline="0" dirty="0" smtClean="0">
                <a:cs typeface="+mn-cs"/>
              </a:rPr>
              <a:t> </a:t>
            </a:r>
            <a:r>
              <a:rPr lang="it-IT" baseline="0" dirty="0" err="1" smtClean="0">
                <a:cs typeface="+mn-cs"/>
              </a:rPr>
              <a:t>reis</a:t>
            </a:r>
            <a:r>
              <a:rPr lang="it-IT" baseline="0" dirty="0" smtClean="0">
                <a:cs typeface="+mn-cs"/>
              </a:rPr>
              <a:t> and solar </a:t>
            </a:r>
            <a:r>
              <a:rPr lang="it-IT" baseline="0" dirty="0" err="1" smtClean="0">
                <a:cs typeface="+mn-cs"/>
              </a:rPr>
              <a:t>activiti</a:t>
            </a:r>
            <a:r>
              <a:rPr lang="it-IT" baseline="0" dirty="0" smtClean="0">
                <a:cs typeface="+mn-cs"/>
              </a:rPr>
              <a:t>;</a:t>
            </a:r>
          </a:p>
          <a:p>
            <a:pPr>
              <a:buFont typeface="Times New Roman" charset="0"/>
              <a:buNone/>
              <a:defRPr/>
            </a:pPr>
            <a:r>
              <a:rPr lang="it-IT" baseline="0" dirty="0" smtClean="0">
                <a:cs typeface="+mn-cs"/>
              </a:rPr>
              <a:t>The </a:t>
            </a:r>
            <a:r>
              <a:rPr lang="it-IT" baseline="0" dirty="0" err="1" smtClean="0">
                <a:cs typeface="+mn-cs"/>
              </a:rPr>
              <a:t>main</a:t>
            </a:r>
            <a:r>
              <a:rPr lang="it-IT" baseline="0" dirty="0" smtClean="0">
                <a:cs typeface="+mn-cs"/>
              </a:rPr>
              <a:t> goal of </a:t>
            </a:r>
            <a:r>
              <a:rPr lang="it-IT" baseline="0" dirty="0" err="1" smtClean="0">
                <a:cs typeface="+mn-cs"/>
              </a:rPr>
              <a:t>my</a:t>
            </a:r>
            <a:r>
              <a:rPr lang="it-IT" baseline="0" dirty="0" smtClean="0">
                <a:cs typeface="+mn-cs"/>
              </a:rPr>
              <a:t> </a:t>
            </a:r>
            <a:r>
              <a:rPr lang="it-IT" baseline="0" dirty="0" err="1" smtClean="0">
                <a:cs typeface="+mn-cs"/>
              </a:rPr>
              <a:t>phD</a:t>
            </a:r>
            <a:r>
              <a:rPr lang="it-IT" baseline="0" dirty="0" smtClean="0">
                <a:cs typeface="+mn-cs"/>
              </a:rPr>
              <a:t> work </a:t>
            </a:r>
            <a:r>
              <a:rPr lang="it-IT" baseline="0" dirty="0" err="1" smtClean="0">
                <a:cs typeface="+mn-cs"/>
              </a:rPr>
              <a:t>is</a:t>
            </a:r>
            <a:r>
              <a:rPr lang="it-IT" baseline="0" dirty="0" smtClean="0">
                <a:cs typeface="+mn-cs"/>
              </a:rPr>
              <a:t> the </a:t>
            </a:r>
            <a:r>
              <a:rPr lang="it-IT" baseline="0" dirty="0" err="1" smtClean="0">
                <a:cs typeface="+mn-cs"/>
              </a:rPr>
              <a:t>study</a:t>
            </a:r>
            <a:r>
              <a:rPr lang="it-IT" baseline="0" dirty="0" smtClean="0">
                <a:cs typeface="+mn-cs"/>
              </a:rPr>
              <a:t> of the </a:t>
            </a:r>
            <a:r>
              <a:rPr lang="it-IT" baseline="0" dirty="0" err="1" smtClean="0">
                <a:cs typeface="+mn-cs"/>
              </a:rPr>
              <a:t>cosmic</a:t>
            </a:r>
            <a:r>
              <a:rPr lang="it-IT" baseline="0" dirty="0" smtClean="0">
                <a:cs typeface="+mn-cs"/>
              </a:rPr>
              <a:t> </a:t>
            </a:r>
            <a:r>
              <a:rPr lang="it-IT" baseline="0" dirty="0" err="1" smtClean="0">
                <a:cs typeface="+mn-cs"/>
              </a:rPr>
              <a:t>rays</a:t>
            </a:r>
            <a:r>
              <a:rPr lang="it-IT" baseline="0" dirty="0" smtClean="0">
                <a:cs typeface="+mn-cs"/>
              </a:rPr>
              <a:t> </a:t>
            </a:r>
            <a:r>
              <a:rPr lang="it-IT" baseline="0" dirty="0" err="1" smtClean="0">
                <a:cs typeface="+mn-cs"/>
              </a:rPr>
              <a:t>fluxes</a:t>
            </a:r>
            <a:r>
              <a:rPr lang="it-IT" baseline="0" dirty="0" smtClean="0">
                <a:cs typeface="+mn-cs"/>
              </a:rPr>
              <a:t> and </a:t>
            </a:r>
            <a:r>
              <a:rPr lang="it-IT" baseline="0" dirty="0" err="1" smtClean="0">
                <a:cs typeface="+mn-cs"/>
              </a:rPr>
              <a:t>their</a:t>
            </a:r>
            <a:r>
              <a:rPr lang="it-IT" baseline="0" dirty="0" smtClean="0">
                <a:cs typeface="+mn-cs"/>
              </a:rPr>
              <a:t> </a:t>
            </a:r>
            <a:r>
              <a:rPr lang="it-IT" baseline="0" dirty="0" err="1" smtClean="0">
                <a:cs typeface="+mn-cs"/>
              </a:rPr>
              <a:t>correlations</a:t>
            </a:r>
            <a:r>
              <a:rPr lang="it-IT" baseline="0" dirty="0" smtClean="0">
                <a:cs typeface="+mn-cs"/>
              </a:rPr>
              <a:t> with the solar </a:t>
            </a:r>
            <a:r>
              <a:rPr lang="it-IT" baseline="0" dirty="0" err="1" smtClean="0">
                <a:cs typeface="+mn-cs"/>
              </a:rPr>
              <a:t>activity</a:t>
            </a:r>
            <a:endParaRPr lang="it-IT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D9A362A-A39C-4DB0-ADC1-A926C6CE16B0}" type="slidenum">
              <a:rPr lang="it-IT"/>
              <a:pPr/>
              <a:t>17</a:t>
            </a:fld>
            <a:endParaRPr lang="it-IT"/>
          </a:p>
        </p:txBody>
      </p:sp>
      <p:sp>
        <p:nvSpPr>
          <p:cNvPr id="76803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tabLst>
                <a:tab pos="0" algn="l"/>
                <a:tab pos="427271" algn="l"/>
                <a:tab pos="855934" algn="l"/>
                <a:tab pos="1284596" algn="l"/>
                <a:tab pos="1713259" algn="l"/>
                <a:tab pos="2141921" algn="l"/>
                <a:tab pos="2570583" algn="l"/>
                <a:tab pos="2999246" algn="l"/>
                <a:tab pos="3427908" algn="l"/>
                <a:tab pos="3856571" algn="l"/>
                <a:tab pos="4285233" algn="l"/>
                <a:tab pos="4713896" algn="l"/>
                <a:tab pos="5142558" algn="l"/>
                <a:tab pos="5571221" algn="l"/>
                <a:tab pos="5999883" algn="l"/>
                <a:tab pos="6428546" algn="l"/>
                <a:tab pos="6857208" algn="l"/>
                <a:tab pos="7285871" algn="l"/>
                <a:tab pos="7714533" algn="l"/>
                <a:tab pos="8143196" algn="l"/>
                <a:tab pos="8571858" algn="l"/>
              </a:tabLst>
            </a:pPr>
            <a:fld id="{F2FBFD6E-08D4-4344-B114-E169AD93B150}" type="slidenum">
              <a:rPr lang="it-IT" sz="1200">
                <a:solidFill>
                  <a:srgbClr val="000000"/>
                </a:solidFill>
                <a:latin typeface="Times New Roman" pitchFamily="18" charset="0"/>
              </a:rPr>
              <a:pPr algn="r">
                <a:tabLst>
                  <a:tab pos="0" algn="l"/>
                  <a:tab pos="427271" algn="l"/>
                  <a:tab pos="855934" algn="l"/>
                  <a:tab pos="1284596" algn="l"/>
                  <a:tab pos="1713259" algn="l"/>
                  <a:tab pos="2141921" algn="l"/>
                  <a:tab pos="2570583" algn="l"/>
                  <a:tab pos="2999246" algn="l"/>
                  <a:tab pos="3427908" algn="l"/>
                  <a:tab pos="3856571" algn="l"/>
                  <a:tab pos="4285233" algn="l"/>
                  <a:tab pos="4713896" algn="l"/>
                  <a:tab pos="5142558" algn="l"/>
                  <a:tab pos="5571221" algn="l"/>
                  <a:tab pos="5999883" algn="l"/>
                  <a:tab pos="6428546" algn="l"/>
                  <a:tab pos="6857208" algn="l"/>
                  <a:tab pos="7285871" algn="l"/>
                  <a:tab pos="7714533" algn="l"/>
                  <a:tab pos="8143196" algn="l"/>
                  <a:tab pos="8571858" algn="l"/>
                </a:tabLst>
              </a:pPr>
              <a:t>17</a:t>
            </a:fld>
            <a:endParaRPr lang="it-IT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6804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6963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BD3C5F-7EB2-4CDF-BB8D-BB886E69D322}" type="slidenum">
              <a:rPr lang="it-IT"/>
              <a:pPr/>
              <a:t>18</a:t>
            </a:fld>
            <a:endParaRPr lang="it-IT"/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tabLst>
                <a:tab pos="0" algn="l"/>
                <a:tab pos="427271" algn="l"/>
                <a:tab pos="855934" algn="l"/>
                <a:tab pos="1284596" algn="l"/>
                <a:tab pos="1713259" algn="l"/>
                <a:tab pos="2141921" algn="l"/>
                <a:tab pos="2570583" algn="l"/>
                <a:tab pos="2999246" algn="l"/>
                <a:tab pos="3427908" algn="l"/>
                <a:tab pos="3856571" algn="l"/>
                <a:tab pos="4285233" algn="l"/>
                <a:tab pos="4713896" algn="l"/>
                <a:tab pos="5142558" algn="l"/>
                <a:tab pos="5571221" algn="l"/>
                <a:tab pos="5999883" algn="l"/>
                <a:tab pos="6428546" algn="l"/>
                <a:tab pos="6857208" algn="l"/>
                <a:tab pos="7285871" algn="l"/>
                <a:tab pos="7714533" algn="l"/>
                <a:tab pos="8143196" algn="l"/>
                <a:tab pos="8571858" algn="l"/>
              </a:tabLst>
            </a:pPr>
            <a:fld id="{E35429FE-D9BC-481E-8186-A79CF5F2B44C}" type="slidenum">
              <a:rPr lang="it-IT" sz="1200">
                <a:solidFill>
                  <a:srgbClr val="000000"/>
                </a:solidFill>
                <a:latin typeface="Times New Roman" pitchFamily="18" charset="0"/>
              </a:rPr>
              <a:pPr algn="r">
                <a:tabLst>
                  <a:tab pos="0" algn="l"/>
                  <a:tab pos="427271" algn="l"/>
                  <a:tab pos="855934" algn="l"/>
                  <a:tab pos="1284596" algn="l"/>
                  <a:tab pos="1713259" algn="l"/>
                  <a:tab pos="2141921" algn="l"/>
                  <a:tab pos="2570583" algn="l"/>
                  <a:tab pos="2999246" algn="l"/>
                  <a:tab pos="3427908" algn="l"/>
                  <a:tab pos="3856571" algn="l"/>
                  <a:tab pos="4285233" algn="l"/>
                  <a:tab pos="4713896" algn="l"/>
                  <a:tab pos="5142558" algn="l"/>
                  <a:tab pos="5571221" algn="l"/>
                  <a:tab pos="5999883" algn="l"/>
                  <a:tab pos="6428546" algn="l"/>
                  <a:tab pos="6857208" algn="l"/>
                  <a:tab pos="7285871" algn="l"/>
                  <a:tab pos="7714533" algn="l"/>
                  <a:tab pos="8143196" algn="l"/>
                  <a:tab pos="8571858" algn="l"/>
                </a:tabLst>
              </a:pPr>
              <a:t>18</a:t>
            </a:fld>
            <a:endParaRPr lang="it-IT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0180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3993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D9A362A-A39C-4DB0-ADC1-A926C6CE16B0}" type="slidenum">
              <a:rPr lang="it-IT"/>
              <a:pPr/>
              <a:t>19</a:t>
            </a:fld>
            <a:endParaRPr lang="it-IT"/>
          </a:p>
        </p:txBody>
      </p:sp>
      <p:sp>
        <p:nvSpPr>
          <p:cNvPr id="76803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tabLst>
                <a:tab pos="0" algn="l"/>
                <a:tab pos="427271" algn="l"/>
                <a:tab pos="855934" algn="l"/>
                <a:tab pos="1284596" algn="l"/>
                <a:tab pos="1713259" algn="l"/>
                <a:tab pos="2141921" algn="l"/>
                <a:tab pos="2570583" algn="l"/>
                <a:tab pos="2999246" algn="l"/>
                <a:tab pos="3427908" algn="l"/>
                <a:tab pos="3856571" algn="l"/>
                <a:tab pos="4285233" algn="l"/>
                <a:tab pos="4713896" algn="l"/>
                <a:tab pos="5142558" algn="l"/>
                <a:tab pos="5571221" algn="l"/>
                <a:tab pos="5999883" algn="l"/>
                <a:tab pos="6428546" algn="l"/>
                <a:tab pos="6857208" algn="l"/>
                <a:tab pos="7285871" algn="l"/>
                <a:tab pos="7714533" algn="l"/>
                <a:tab pos="8143196" algn="l"/>
                <a:tab pos="8571858" algn="l"/>
              </a:tabLst>
            </a:pPr>
            <a:fld id="{F2FBFD6E-08D4-4344-B114-E169AD93B150}" type="slidenum">
              <a:rPr lang="it-IT" sz="1200">
                <a:solidFill>
                  <a:srgbClr val="000000"/>
                </a:solidFill>
                <a:latin typeface="Times New Roman" pitchFamily="18" charset="0"/>
              </a:rPr>
              <a:pPr algn="r">
                <a:tabLst>
                  <a:tab pos="0" algn="l"/>
                  <a:tab pos="427271" algn="l"/>
                  <a:tab pos="855934" algn="l"/>
                  <a:tab pos="1284596" algn="l"/>
                  <a:tab pos="1713259" algn="l"/>
                  <a:tab pos="2141921" algn="l"/>
                  <a:tab pos="2570583" algn="l"/>
                  <a:tab pos="2999246" algn="l"/>
                  <a:tab pos="3427908" algn="l"/>
                  <a:tab pos="3856571" algn="l"/>
                  <a:tab pos="4285233" algn="l"/>
                  <a:tab pos="4713896" algn="l"/>
                  <a:tab pos="5142558" algn="l"/>
                  <a:tab pos="5571221" algn="l"/>
                  <a:tab pos="5999883" algn="l"/>
                  <a:tab pos="6428546" algn="l"/>
                  <a:tab pos="6857208" algn="l"/>
                  <a:tab pos="7285871" algn="l"/>
                  <a:tab pos="7714533" algn="l"/>
                  <a:tab pos="8143196" algn="l"/>
                  <a:tab pos="8571858" algn="l"/>
                </a:tabLst>
              </a:pPr>
              <a:t>19</a:t>
            </a:fld>
            <a:endParaRPr lang="it-IT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6804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6963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particular I</a:t>
            </a:r>
            <a:r>
              <a:rPr lang="en-US" baseline="0" dirty="0" smtClean="0"/>
              <a:t> worked for my master degree thesis, with the </a:t>
            </a:r>
            <a:r>
              <a:rPr lang="en-US" baseline="0" dirty="0" err="1" smtClean="0"/>
              <a:t>ams</a:t>
            </a:r>
            <a:r>
              <a:rPr lang="en-US" baseline="0" dirty="0" smtClean="0"/>
              <a:t> group of </a:t>
            </a:r>
            <a:r>
              <a:rPr lang="en-US" baseline="0" dirty="0" err="1" smtClean="0"/>
              <a:t>perugia</a:t>
            </a:r>
            <a:endParaRPr lang="en-US" baseline="0" dirty="0" smtClean="0"/>
          </a:p>
          <a:p>
            <a:r>
              <a:rPr lang="en-US" baseline="0" dirty="0" smtClean="0"/>
              <a:t>One of the most important group of the </a:t>
            </a:r>
            <a:r>
              <a:rPr lang="en-US" baseline="0" dirty="0" err="1" smtClean="0"/>
              <a:t>collaboratio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6875-1481-D447-B221-534CA6F6AC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0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AMS collaboration was very important for</a:t>
            </a:r>
            <a:r>
              <a:rPr lang="en-US" baseline="0" dirty="0" smtClean="0"/>
              <a:t> my work for different reasons, But the </a:t>
            </a:r>
            <a:r>
              <a:rPr lang="en-US" baseline="0" dirty="0" err="1" smtClean="0"/>
              <a:t>mpst</a:t>
            </a:r>
            <a:r>
              <a:rPr lang="en-US" baseline="0" dirty="0" smtClean="0"/>
              <a:t> important reasons are these; first, the work with </a:t>
            </a:r>
            <a:r>
              <a:rPr lang="en-US" baseline="0" dirty="0" err="1" smtClean="0"/>
              <a:t>ams</a:t>
            </a:r>
            <a:r>
              <a:rPr lang="en-US" baseline="0" dirty="0" smtClean="0"/>
              <a:t> insert myself into an important international context…..The </a:t>
            </a:r>
            <a:r>
              <a:rPr lang="en-US" baseline="0" dirty="0" err="1" smtClean="0"/>
              <a:t>analysisi</a:t>
            </a:r>
            <a:r>
              <a:rPr lang="en-US" baseline="0" dirty="0" smtClean="0"/>
              <a:t> that I have done have </a:t>
            </a:r>
            <a:r>
              <a:rPr lang="en-US" baseline="0" dirty="0" err="1" smtClean="0"/>
              <a:t>impruved</a:t>
            </a:r>
            <a:r>
              <a:rPr lang="en-US" baseline="0" dirty="0" smtClean="0"/>
              <a:t> my …. Have </a:t>
            </a:r>
            <a:r>
              <a:rPr lang="en-US" baseline="0" dirty="0" err="1" smtClean="0"/>
              <a:t>impruved</a:t>
            </a:r>
            <a:r>
              <a:rPr lang="en-US" baseline="0" dirty="0" smtClean="0"/>
              <a:t> my data </a:t>
            </a:r>
            <a:r>
              <a:rPr lang="en-US" baseline="0" dirty="0" err="1" smtClean="0"/>
              <a:t>analisis</a:t>
            </a:r>
            <a:r>
              <a:rPr lang="en-US" baseline="0" dirty="0" smtClean="0"/>
              <a:t> skills</a:t>
            </a:r>
          </a:p>
          <a:p>
            <a:r>
              <a:rPr lang="en-US" baseline="0" dirty="0" smtClean="0"/>
              <a:t>And in the and….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6875-1481-D447-B221-534CA6F6AC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586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68825" cy="34258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As</a:t>
            </a:r>
            <a:r>
              <a:rPr lang="it-IT" dirty="0" smtClean="0"/>
              <a:t> I </a:t>
            </a:r>
            <a:r>
              <a:rPr lang="it-IT" dirty="0" err="1" smtClean="0"/>
              <a:t>said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, the </a:t>
            </a:r>
            <a:r>
              <a:rPr lang="it-IT" dirty="0" err="1" smtClean="0"/>
              <a:t>main</a:t>
            </a:r>
            <a:r>
              <a:rPr lang="it-IT" dirty="0" smtClean="0"/>
              <a:t> goal of </a:t>
            </a:r>
            <a:r>
              <a:rPr lang="it-IT" dirty="0" err="1" smtClean="0"/>
              <a:t>my</a:t>
            </a:r>
            <a:r>
              <a:rPr lang="it-IT" dirty="0" smtClean="0"/>
              <a:t> </a:t>
            </a:r>
            <a:r>
              <a:rPr lang="it-IT" dirty="0" err="1" smtClean="0"/>
              <a:t>phD</a:t>
            </a:r>
            <a:r>
              <a:rPr lang="it-IT" dirty="0" smtClean="0"/>
              <a:t> work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study</a:t>
            </a:r>
            <a:r>
              <a:rPr lang="it-IT" dirty="0" smtClean="0"/>
              <a:t> of the </a:t>
            </a:r>
            <a:r>
              <a:rPr lang="it-IT" dirty="0" err="1" smtClean="0"/>
              <a:t>cosmic</a:t>
            </a:r>
            <a:r>
              <a:rPr lang="it-IT" dirty="0" smtClean="0"/>
              <a:t> </a:t>
            </a:r>
            <a:r>
              <a:rPr lang="it-IT" dirty="0" err="1" smtClean="0"/>
              <a:t>rays,so</a:t>
            </a:r>
            <a:r>
              <a:rPr lang="it-IT" dirty="0" smtClean="0"/>
              <a:t>……</a:t>
            </a:r>
          </a:p>
          <a:p>
            <a:r>
              <a:rPr lang="it-IT" dirty="0" smtClean="0"/>
              <a:t>So, the </a:t>
            </a:r>
            <a:r>
              <a:rPr lang="it-IT" dirty="0" err="1" smtClean="0"/>
              <a:t>interesting</a:t>
            </a:r>
            <a:r>
              <a:rPr lang="it-IT" dirty="0" smtClean="0"/>
              <a:t> </a:t>
            </a:r>
            <a:r>
              <a:rPr lang="it-IT" dirty="0" err="1" smtClean="0"/>
              <a:t>range</a:t>
            </a:r>
            <a:r>
              <a:rPr lang="it-IT" dirty="0" smtClean="0"/>
              <a:t> for </a:t>
            </a:r>
            <a:r>
              <a:rPr lang="it-IT" dirty="0" err="1" smtClean="0"/>
              <a:t>my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phD</a:t>
            </a:r>
            <a:r>
              <a:rPr lang="it-IT" baseline="0" dirty="0" smtClean="0"/>
              <a:t> work </a:t>
            </a:r>
            <a:r>
              <a:rPr lang="it-IT" baseline="0" dirty="0" err="1" smtClean="0"/>
              <a:t>is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between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half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Gigavolt</a:t>
            </a:r>
            <a:r>
              <a:rPr lang="it-IT" baseline="0" dirty="0" smtClean="0"/>
              <a:t> and 30 </a:t>
            </a:r>
            <a:r>
              <a:rPr lang="it-IT" baseline="0" dirty="0" err="1" smtClean="0"/>
              <a:t>gigavolt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because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range</a:t>
            </a:r>
            <a:r>
              <a:rPr lang="it-IT" baseline="0" dirty="0" smtClean="0"/>
              <a:t> </a:t>
            </a:r>
          </a:p>
          <a:p>
            <a:r>
              <a:rPr lang="it-IT" baseline="0" dirty="0" err="1" smtClean="0"/>
              <a:t>Is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much</a:t>
            </a:r>
            <a:r>
              <a:rPr lang="it-IT" baseline="0" dirty="0" smtClean="0"/>
              <a:t> more </a:t>
            </a:r>
            <a:r>
              <a:rPr lang="it-IT" baseline="0" dirty="0" err="1" smtClean="0"/>
              <a:t>influensed</a:t>
            </a:r>
            <a:r>
              <a:rPr lang="it-IT" baseline="0" dirty="0" smtClean="0"/>
              <a:t> by the solar </a:t>
            </a:r>
            <a:r>
              <a:rPr lang="it-IT" baseline="0" dirty="0" err="1" smtClean="0"/>
              <a:t>activity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091FF08-1A78-4850-832C-68D7DBBA6526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Due to this solar modulation, the flux of the cosmic rays that we </a:t>
            </a:r>
            <a:r>
              <a:rPr lang="en-US" dirty="0" err="1" smtClean="0"/>
              <a:t>mesure</a:t>
            </a:r>
            <a:r>
              <a:rPr lang="en-US" dirty="0" smtClean="0"/>
              <a:t> is different from the flux of cosmic rays</a:t>
            </a:r>
          </a:p>
          <a:p>
            <a:r>
              <a:rPr lang="en-US" dirty="0" smtClean="0"/>
              <a:t>In</a:t>
            </a:r>
            <a:r>
              <a:rPr lang="en-US" baseline="0" dirty="0" smtClean="0"/>
              <a:t> the interstellar medium; </a:t>
            </a:r>
          </a:p>
          <a:p>
            <a:r>
              <a:rPr lang="en-US" baseline="0" dirty="0" smtClean="0"/>
              <a:t>So it is important evaluate the solar modulation to extrapolate the real flux of comic rays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6875-1481-D447-B221-534CA6F6AC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49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Now, at the beginning of my </a:t>
            </a:r>
            <a:r>
              <a:rPr lang="en-US" dirty="0" err="1" smtClean="0"/>
              <a:t>phD</a:t>
            </a:r>
            <a:r>
              <a:rPr lang="en-US" dirty="0" smtClean="0"/>
              <a:t>, I’m taking part </a:t>
            </a:r>
            <a:r>
              <a:rPr lang="en-US" dirty="0" err="1" smtClean="0"/>
              <a:t>atsome</a:t>
            </a:r>
            <a:r>
              <a:rPr lang="en-US" dirty="0" smtClean="0"/>
              <a:t> different </a:t>
            </a:r>
            <a:r>
              <a:rPr lang="en-US" dirty="0" err="1" smtClean="0"/>
              <a:t>activitis</a:t>
            </a:r>
            <a:r>
              <a:rPr lang="en-US" dirty="0" smtClean="0"/>
              <a:t>,</a:t>
            </a:r>
            <a:r>
              <a:rPr lang="en-US" baseline="0" dirty="0" smtClean="0"/>
              <a:t> for example monitoring activity at Payload operation control center to </a:t>
            </a:r>
            <a:r>
              <a:rPr lang="en-US" baseline="0" dirty="0" err="1" smtClean="0"/>
              <a:t>impruve</a:t>
            </a:r>
            <a:r>
              <a:rPr lang="en-US" baseline="0" dirty="0" smtClean="0"/>
              <a:t> my knowledge of the </a:t>
            </a:r>
            <a:r>
              <a:rPr lang="en-US" baseline="0" dirty="0" err="1" smtClean="0"/>
              <a:t>ams</a:t>
            </a:r>
            <a:r>
              <a:rPr lang="en-US" baseline="0" dirty="0" smtClean="0"/>
              <a:t> detector; then </a:t>
            </a:r>
            <a:r>
              <a:rPr lang="en-US" dirty="0" smtClean="0"/>
              <a:t>, I’m taking part at the development……..then I’m taking part at some </a:t>
            </a:r>
            <a:r>
              <a:rPr lang="en-US" dirty="0" err="1" smtClean="0"/>
              <a:t>phd</a:t>
            </a:r>
            <a:r>
              <a:rPr lang="en-US" dirty="0" smtClean="0"/>
              <a:t> courses but</a:t>
            </a:r>
            <a:r>
              <a:rPr lang="en-US" baseline="0" dirty="0" smtClean="0"/>
              <a:t> I will to take part at some </a:t>
            </a:r>
            <a:r>
              <a:rPr lang="en-US" baseline="0" dirty="0" err="1" smtClean="0"/>
              <a:t>phD</a:t>
            </a:r>
            <a:r>
              <a:rPr lang="en-US" baseline="0" dirty="0" smtClean="0"/>
              <a:t> schools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6875-1481-D447-B221-534CA6F6AC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01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for the next </a:t>
            </a:r>
            <a:r>
              <a:rPr lang="en-US" dirty="0" err="1" smtClean="0"/>
              <a:t>tre</a:t>
            </a:r>
            <a:r>
              <a:rPr lang="en-US" dirty="0" smtClean="0"/>
              <a:t> year,</a:t>
            </a:r>
            <a:r>
              <a:rPr lang="en-US" baseline="0" dirty="0" smtClean="0"/>
              <a:t> the project is to make a </a:t>
            </a:r>
            <a:r>
              <a:rPr lang="en-US" baseline="0" dirty="0" err="1" smtClean="0"/>
              <a:t>measuremen</a:t>
            </a:r>
            <a:r>
              <a:rPr lang="en-US" baseline="0" dirty="0" smtClean="0"/>
              <a:t> of the absolute proton flux….</a:t>
            </a:r>
          </a:p>
          <a:p>
            <a:r>
              <a:rPr lang="en-US" baseline="0" dirty="0" smtClean="0"/>
              <a:t>To make a separation</a:t>
            </a:r>
          </a:p>
          <a:p>
            <a:r>
              <a:rPr lang="en-US" baseline="0" dirty="0" smtClean="0"/>
              <a:t>To see the correlation …..In the end I could also make a measurement </a:t>
            </a:r>
            <a:r>
              <a:rPr lang="en-US" baseline="0" dirty="0" err="1" smtClean="0"/>
              <a:t>othe</a:t>
            </a:r>
            <a:r>
              <a:rPr lang="en-US" baseline="0" dirty="0" smtClean="0"/>
              <a:t>….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6875-1481-D447-B221-534CA6F6AC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00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B1AF558-7EAE-4B3E-BFFE-5B91A6D96966}" type="slidenum">
              <a:rPr lang="it-IT"/>
              <a:pPr/>
              <a:t>13</a:t>
            </a:fld>
            <a:endParaRPr lang="it-IT"/>
          </a:p>
        </p:txBody>
      </p:sp>
      <p:sp>
        <p:nvSpPr>
          <p:cNvPr id="5222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5825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4403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5536" cy="4113782"/>
          </a:xfrm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6C32AA-0F58-46E1-BC42-1D6C0D1A6A22}" type="slidenum">
              <a:rPr lang="it-IT"/>
              <a:pPr/>
              <a:t>16</a:t>
            </a:fld>
            <a:endParaRPr lang="it-IT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tabLst>
                <a:tab pos="0" algn="l"/>
                <a:tab pos="427271" algn="l"/>
                <a:tab pos="855934" algn="l"/>
                <a:tab pos="1284596" algn="l"/>
                <a:tab pos="1713259" algn="l"/>
                <a:tab pos="2141921" algn="l"/>
                <a:tab pos="2570583" algn="l"/>
                <a:tab pos="2999246" algn="l"/>
                <a:tab pos="3427908" algn="l"/>
                <a:tab pos="3856571" algn="l"/>
                <a:tab pos="4285233" algn="l"/>
                <a:tab pos="4713896" algn="l"/>
                <a:tab pos="5142558" algn="l"/>
                <a:tab pos="5571221" algn="l"/>
                <a:tab pos="5999883" algn="l"/>
                <a:tab pos="6428546" algn="l"/>
                <a:tab pos="6857208" algn="l"/>
                <a:tab pos="7285871" algn="l"/>
                <a:tab pos="7714533" algn="l"/>
                <a:tab pos="8143196" algn="l"/>
                <a:tab pos="8571858" algn="l"/>
              </a:tabLst>
            </a:pPr>
            <a:fld id="{B8283576-287F-4451-85E8-BBFD3FAB5513}" type="slidenum">
              <a:rPr lang="it-IT" sz="1200">
                <a:solidFill>
                  <a:srgbClr val="000000"/>
                </a:solidFill>
                <a:latin typeface="Times New Roman" pitchFamily="18" charset="0"/>
              </a:rPr>
              <a:pPr algn="r">
                <a:tabLst>
                  <a:tab pos="0" algn="l"/>
                  <a:tab pos="427271" algn="l"/>
                  <a:tab pos="855934" algn="l"/>
                  <a:tab pos="1284596" algn="l"/>
                  <a:tab pos="1713259" algn="l"/>
                  <a:tab pos="2141921" algn="l"/>
                  <a:tab pos="2570583" algn="l"/>
                  <a:tab pos="2999246" algn="l"/>
                  <a:tab pos="3427908" algn="l"/>
                  <a:tab pos="3856571" algn="l"/>
                  <a:tab pos="4285233" algn="l"/>
                  <a:tab pos="4713896" algn="l"/>
                  <a:tab pos="5142558" algn="l"/>
                  <a:tab pos="5571221" algn="l"/>
                  <a:tab pos="5999883" algn="l"/>
                  <a:tab pos="6428546" algn="l"/>
                  <a:tab pos="6857208" algn="l"/>
                  <a:tab pos="7285871" algn="l"/>
                  <a:tab pos="7714533" algn="l"/>
                  <a:tab pos="8143196" algn="l"/>
                  <a:tab pos="8571858" algn="l"/>
                </a:tabLst>
              </a:pPr>
              <a:t>16</a:t>
            </a:fld>
            <a:endParaRPr lang="it-IT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444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5734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D2DF-9A46-6747-A331-28E12A714159}" type="datetime1">
              <a:rPr lang="it-IT" smtClean="0"/>
              <a:t>12/02/15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4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AE4D-1910-954C-9D90-8472199A8655}" type="datetime1">
              <a:rPr lang="it-IT" smtClean="0"/>
              <a:t>12/02/15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5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695A-BE5C-064F-8F37-BDC545E657E7}" type="datetime1">
              <a:rPr lang="it-IT" smtClean="0"/>
              <a:t>12/02/15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61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19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6182" y="6247120"/>
            <a:ext cx="2128848" cy="471128"/>
          </a:xfrm>
          <a:prstGeom prst="rect">
            <a:avLst/>
          </a:prstGeom>
        </p:spPr>
        <p:txBody>
          <a:bodyPr/>
          <a:lstStyle>
            <a:lvl1pPr>
              <a:buFont typeface="Times New Roman" pitchFamily="18" charset="0"/>
              <a:buNone/>
              <a:defRPr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8A58DC5-27A7-2342-B261-46235C6CC0C3}" type="datetime1">
              <a:rPr lang="it-IT" smtClean="0"/>
              <a:t>12/02/15</a:t>
            </a:fld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128104" y="6247120"/>
            <a:ext cx="2897297" cy="471128"/>
          </a:xfrm>
          <a:prstGeom prst="rect">
            <a:avLst/>
          </a:prstGeom>
        </p:spPr>
        <p:txBody>
          <a:bodyPr/>
          <a:lstStyle>
            <a:lvl1pPr>
              <a:buFont typeface="Times New Roman" pitchFamily="18" charset="0"/>
              <a:buNone/>
              <a:defRPr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DB10E8-D12D-4517-82D8-EC48E1A6030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040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7202-2955-4547-85C8-73C9997D72BA}" type="datetime1">
              <a:rPr lang="it-IT" smtClean="0"/>
              <a:t>12/02/15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F1B02-8B7A-0245-8816-5622CCCFA065}" type="datetime1">
              <a:rPr lang="it-IT" smtClean="0"/>
              <a:t>12/02/15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8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93FF7-5F27-FD47-92F0-45A6F39C6564}" type="datetime1">
              <a:rPr lang="it-IT" smtClean="0"/>
              <a:t>12/02/15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AD65-673B-2944-AB88-B4F9E657FDF4}" type="datetime1">
              <a:rPr lang="it-IT" smtClean="0"/>
              <a:t>12/02/15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24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7FC8-6424-6E45-A66A-7DBE38767E86}" type="datetime1">
              <a:rPr lang="it-IT" smtClean="0"/>
              <a:t>12/02/15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04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547F0-3460-954E-BFF5-328CA32029CD}" type="datetime1">
              <a:rPr lang="it-IT" smtClean="0"/>
              <a:t>12/02/15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074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C6A8-C6EE-6842-8DEE-07A7BC2E941A}" type="datetime1">
              <a:rPr lang="it-IT" smtClean="0"/>
              <a:t>12/02/15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4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D8AFE-958B-B74D-9A50-62F5CD305C14}" type="datetime1">
              <a:rPr lang="it-IT" smtClean="0"/>
              <a:t>12/02/15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7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C8A8-12DF-A34F-B1C9-3CC9FFC0A350}" type="datetime1">
              <a:rPr lang="it-IT" smtClean="0"/>
              <a:t>12/02/15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77C39-5612-C84E-B297-B4CF588ED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2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9" Type="http://schemas.openxmlformats.org/officeDocument/2006/relationships/image" Target="../media/image17.jpeg"/><Relationship Id="rId10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83021" y="2322679"/>
            <a:ext cx="6319135" cy="1165956"/>
          </a:xfrm>
          <a:prstGeom prst="rect">
            <a:avLst/>
          </a:prstGeom>
          <a:solidFill>
            <a:schemeClr val="accent1">
              <a:alpha val="2500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4288315"/>
            <a:ext cx="9144000" cy="47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921" tIns="41039" rIns="78921" bIns="41039">
            <a:spAutoFit/>
          </a:bodyPr>
          <a:lstStyle/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r>
              <a:rPr lang="it-IT" sz="2800" b="1" i="1" dirty="0" smtClean="0">
                <a:solidFill>
                  <a:srgbClr val="000000"/>
                </a:solidFill>
                <a:latin typeface="+mj-lt"/>
                <a:cs typeface="Apple Chancery"/>
              </a:rPr>
              <a:t>Federico Donnini</a:t>
            </a:r>
            <a:endParaRPr lang="it-IT" sz="2800" b="1" i="1" dirty="0">
              <a:solidFill>
                <a:srgbClr val="000000"/>
              </a:solidFill>
              <a:latin typeface="+mj-lt"/>
              <a:cs typeface="Apple Chancery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31355" y="370006"/>
            <a:ext cx="9144000" cy="625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921" tIns="41039" rIns="78921" bIns="41039">
            <a:spAutoFit/>
          </a:bodyPr>
          <a:lstStyle/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r>
              <a:rPr lang="it-IT" sz="2800" i="1" dirty="0" smtClean="0">
                <a:solidFill>
                  <a:srgbClr val="000000"/>
                </a:solidFill>
                <a:cs typeface="Apple Chancery"/>
              </a:rPr>
              <a:t>UNIVERSITA’ DEGLI </a:t>
            </a:r>
            <a:r>
              <a:rPr lang="it-IT" sz="2800" i="1" dirty="0">
                <a:solidFill>
                  <a:srgbClr val="000000"/>
                </a:solidFill>
                <a:cs typeface="Apple Chancery"/>
              </a:rPr>
              <a:t>STUDI DI PERUGIA</a:t>
            </a: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r>
              <a:rPr lang="it-IT" sz="2800" i="1" dirty="0" smtClean="0">
                <a:solidFill>
                  <a:srgbClr val="000000"/>
                </a:solidFill>
                <a:cs typeface="Apple Chancery"/>
              </a:rPr>
              <a:t>Dipartimento di Fisica e Geologia</a:t>
            </a:r>
          </a:p>
          <a:p>
            <a:pPr algn="ctr"/>
            <a:r>
              <a:rPr lang="en-US" sz="2800" i="1" dirty="0" smtClean="0"/>
              <a:t>XXX PhD "</a:t>
            </a:r>
            <a:r>
              <a:rPr lang="en-US" sz="2800" i="1" dirty="0" err="1"/>
              <a:t>Scienza</a:t>
            </a:r>
            <a:r>
              <a:rPr lang="en-US" sz="2800" i="1" dirty="0"/>
              <a:t> e </a:t>
            </a:r>
            <a:r>
              <a:rPr lang="en-US" sz="2800" i="1" dirty="0" err="1"/>
              <a:t>Tecnologia</a:t>
            </a:r>
            <a:r>
              <a:rPr lang="en-US" sz="2800" i="1" dirty="0"/>
              <a:t> per la </a:t>
            </a:r>
            <a:r>
              <a:rPr lang="en-US" sz="2800" i="1" dirty="0" err="1" smtClean="0"/>
              <a:t>Fisica</a:t>
            </a:r>
            <a:r>
              <a:rPr lang="en-US" sz="2800" i="1" dirty="0"/>
              <a:t> </a:t>
            </a:r>
            <a:r>
              <a:rPr lang="en-US" sz="2800" i="1" dirty="0" smtClean="0"/>
              <a:t>e </a:t>
            </a:r>
            <a:r>
              <a:rPr lang="en-US" sz="2800" i="1" dirty="0"/>
              <a:t>la </a:t>
            </a:r>
            <a:r>
              <a:rPr lang="en-US" sz="2800" i="1" dirty="0" err="1" smtClean="0"/>
              <a:t>Geologia</a:t>
            </a:r>
            <a:r>
              <a:rPr lang="en-US" sz="2800" i="1" dirty="0" smtClean="0"/>
              <a:t>”</a:t>
            </a:r>
            <a:endParaRPr lang="it-IT" sz="2800" i="1" dirty="0" smtClean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endParaRPr lang="it-IT" sz="2800" i="1" dirty="0" smtClean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endParaRPr lang="it-IT" sz="2800" i="1" dirty="0" smtClean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r>
              <a:rPr lang="it-IT" sz="2800" i="1" dirty="0" err="1" smtClean="0">
                <a:solidFill>
                  <a:srgbClr val="000000"/>
                </a:solidFill>
                <a:cs typeface="Apple Chancery"/>
              </a:rPr>
              <a:t>Cosmic</a:t>
            </a:r>
            <a:r>
              <a:rPr lang="it-IT" sz="2800" i="1" dirty="0" smtClean="0">
                <a:solidFill>
                  <a:srgbClr val="000000"/>
                </a:solidFill>
                <a:cs typeface="Apple Chancery"/>
              </a:rPr>
              <a:t> </a:t>
            </a:r>
            <a:r>
              <a:rPr lang="it-IT" sz="2800" i="1" dirty="0" err="1" smtClean="0">
                <a:solidFill>
                  <a:srgbClr val="000000"/>
                </a:solidFill>
                <a:cs typeface="Apple Chancery"/>
              </a:rPr>
              <a:t>Rays</a:t>
            </a:r>
            <a:r>
              <a:rPr lang="it-IT" sz="2800" i="1" dirty="0" smtClean="0">
                <a:solidFill>
                  <a:srgbClr val="000000"/>
                </a:solidFill>
                <a:cs typeface="Apple Chancery"/>
              </a:rPr>
              <a:t> and Solar </a:t>
            </a:r>
            <a:r>
              <a:rPr lang="it-IT" sz="2800" i="1" dirty="0">
                <a:solidFill>
                  <a:srgbClr val="000000"/>
                </a:solidFill>
                <a:cs typeface="Apple Chancery"/>
              </a:rPr>
              <a:t>A</a:t>
            </a:r>
            <a:r>
              <a:rPr lang="it-IT" sz="2800" i="1" dirty="0" smtClean="0">
                <a:solidFill>
                  <a:srgbClr val="000000"/>
                </a:solidFill>
                <a:cs typeface="Apple Chancery"/>
              </a:rPr>
              <a:t>ctivity</a:t>
            </a: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endParaRPr lang="it-IT" sz="2800" i="1" dirty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endParaRPr lang="it-IT" sz="2800" i="1" dirty="0" smtClean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endParaRPr lang="it-IT" sz="2800" i="1" dirty="0" smtClean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endParaRPr lang="it-IT" sz="2800" i="1" dirty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endParaRPr lang="it-IT" sz="2800" i="1" dirty="0" smtClean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endParaRPr lang="it-IT" sz="2800" i="1" dirty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endParaRPr lang="it-IT" sz="2800" i="1" dirty="0" smtClean="0">
              <a:solidFill>
                <a:srgbClr val="000000"/>
              </a:solidFill>
              <a:cs typeface="Apple Chancery"/>
            </a:endParaRPr>
          </a:p>
          <a:p>
            <a:pPr marL="300689" indent="-299297" algn="ctr">
              <a:lnSpc>
                <a:spcPct val="90000"/>
              </a:lnSpc>
              <a:spcBef>
                <a:spcPts val="526"/>
              </a:spcBef>
              <a:tabLst>
                <a:tab pos="300689" algn="l"/>
                <a:tab pos="800446" algn="l"/>
                <a:tab pos="1602283" algn="l"/>
                <a:tab pos="2404120" algn="l"/>
                <a:tab pos="3205958" algn="l"/>
                <a:tab pos="4007795" algn="l"/>
                <a:tab pos="4809633" algn="l"/>
                <a:tab pos="5611470" algn="l"/>
                <a:tab pos="6413307" algn="l"/>
                <a:tab pos="7215145" algn="l"/>
                <a:tab pos="8016982" algn="l"/>
                <a:tab pos="8818819" algn="l"/>
                <a:tab pos="9061041" algn="l"/>
              </a:tabLst>
            </a:pPr>
            <a:r>
              <a:rPr lang="it-IT" sz="2000" i="1" dirty="0" smtClean="0">
                <a:solidFill>
                  <a:srgbClr val="000000"/>
                </a:solidFill>
                <a:cs typeface="Apple Chancery"/>
              </a:rPr>
              <a:t>13 </a:t>
            </a:r>
            <a:r>
              <a:rPr lang="it-IT" sz="2000" i="1" dirty="0" err="1" smtClean="0">
                <a:solidFill>
                  <a:srgbClr val="000000"/>
                </a:solidFill>
                <a:cs typeface="Apple Chancery"/>
              </a:rPr>
              <a:t>February</a:t>
            </a:r>
            <a:r>
              <a:rPr lang="it-IT" sz="2000" i="1" dirty="0" smtClean="0">
                <a:solidFill>
                  <a:srgbClr val="000000"/>
                </a:solidFill>
                <a:cs typeface="Apple Chancery"/>
              </a:rPr>
              <a:t> 2015</a:t>
            </a:r>
            <a:endParaRPr lang="it-IT" sz="2000" i="1" dirty="0">
              <a:solidFill>
                <a:srgbClr val="000000"/>
              </a:solidFill>
              <a:cs typeface="Apple Chancery"/>
            </a:endParaRP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55" y="4794262"/>
            <a:ext cx="1953421" cy="206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12" descr="LOGO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5444" y="4794262"/>
            <a:ext cx="1518556" cy="206373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4631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2510118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Thank</a:t>
            </a:r>
            <a:r>
              <a:rPr lang="en-US" sz="6600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67248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0" y="2510118"/>
            <a:ext cx="52592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BACKUP</a:t>
            </a:r>
            <a:endParaRPr lang="en-US" sz="6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0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ttangolo 72"/>
          <p:cNvSpPr>
            <a:spLocks noChangeArrowheads="1"/>
          </p:cNvSpPr>
          <p:nvPr/>
        </p:nvSpPr>
        <p:spPr bwMode="auto">
          <a:xfrm>
            <a:off x="0" y="72038"/>
            <a:ext cx="9144000" cy="11425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0184" tIns="40092" rIns="80184" bIns="40092"/>
          <a:lstStyle/>
          <a:p>
            <a:endParaRPr lang="it-IT"/>
          </a:p>
        </p:txBody>
      </p:sp>
      <p:pic>
        <p:nvPicPr>
          <p:cNvPr id="38914" name="Immagine 4" descr="logo_INFN.png"/>
          <p:cNvPicPr>
            <a:picLocks noChangeAspect="1"/>
          </p:cNvPicPr>
          <p:nvPr/>
        </p:nvPicPr>
        <p:blipFill>
          <a:blip r:embed="rId2"/>
          <a:srcRect t="-2856"/>
          <a:stretch>
            <a:fillRect/>
          </a:stretch>
        </p:blipFill>
        <p:spPr bwMode="auto">
          <a:xfrm>
            <a:off x="837691" y="72038"/>
            <a:ext cx="1448648" cy="97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Rettangolo 74"/>
          <p:cNvSpPr>
            <a:spLocks noChangeArrowheads="1"/>
          </p:cNvSpPr>
          <p:nvPr/>
        </p:nvSpPr>
        <p:spPr bwMode="auto">
          <a:xfrm>
            <a:off x="1456796" y="714615"/>
            <a:ext cx="600096" cy="214673"/>
          </a:xfrm>
          <a:prstGeom prst="rect">
            <a:avLst/>
          </a:prstGeom>
          <a:noFill/>
          <a:ln>
            <a:noFill/>
          </a:ln>
          <a:extLst/>
        </p:spPr>
        <p:txBody>
          <a:bodyPr lIns="80184" tIns="40092" rIns="80184" bIns="40092" anchor="ctr"/>
          <a:lstStyle/>
          <a:p>
            <a:pPr algn="ctr">
              <a:buFont typeface="Times New Roman" charset="0"/>
              <a:buNone/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38917" name="Connettore 1 77"/>
          <p:cNvCxnSpPr>
            <a:cxnSpLocks noChangeShapeType="1"/>
          </p:cNvCxnSpPr>
          <p:nvPr/>
        </p:nvCxnSpPr>
        <p:spPr bwMode="auto">
          <a:xfrm>
            <a:off x="1980861" y="857250"/>
            <a:ext cx="6336309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</p:cxnSp>
      <p:sp>
        <p:nvSpPr>
          <p:cNvPr id="38918" name="Slide Number Placeholder 3"/>
          <p:cNvSpPr txBox="1">
            <a:spLocks noGrp="1"/>
          </p:cNvSpPr>
          <p:nvPr/>
        </p:nvSpPr>
        <p:spPr bwMode="auto">
          <a:xfrm>
            <a:off x="6671657" y="6356617"/>
            <a:ext cx="2134279" cy="36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891" tIns="44446" rIns="88891" bIns="44446" anchor="ctr"/>
          <a:lstStyle/>
          <a:p>
            <a:pPr algn="r" defTabSz="400919"/>
            <a:fld id="{971991BB-CC47-4FEF-9D46-563D56418489}" type="slidenum">
              <a:rPr lang="en-US" sz="1100">
                <a:solidFill>
                  <a:srgbClr val="898989"/>
                </a:solidFill>
                <a:latin typeface="Calibri" pitchFamily="34" charset="0"/>
              </a:rPr>
              <a:pPr algn="r" defTabSz="400919"/>
              <a:t>12</a:t>
            </a:fld>
            <a:endParaRPr lang="en-US" sz="11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38919" name="Picture 2" descr="ting_edit"/>
          <p:cNvPicPr>
            <a:picLocks noChangeAspect="1" noChangeArrowheads="1"/>
          </p:cNvPicPr>
          <p:nvPr/>
        </p:nvPicPr>
        <p:blipFill>
          <a:blip r:embed="rId3"/>
          <a:srcRect l="7622" r="11086"/>
          <a:stretch>
            <a:fillRect/>
          </a:stretch>
        </p:blipFill>
        <p:spPr bwMode="auto">
          <a:xfrm>
            <a:off x="2768318" y="1486487"/>
            <a:ext cx="3683395" cy="424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2" descr="y06K238Mag96"/>
          <p:cNvPicPr>
            <a:picLocks noChangeAspect="1" noChangeArrowheads="1"/>
          </p:cNvPicPr>
          <p:nvPr/>
        </p:nvPicPr>
        <p:blipFill>
          <a:blip r:embed="rId4"/>
          <a:srcRect l="10693" t="17688" r="8911" b="14099"/>
          <a:stretch>
            <a:fillRect/>
          </a:stretch>
        </p:blipFill>
        <p:spPr bwMode="auto">
          <a:xfrm>
            <a:off x="6823718" y="2776338"/>
            <a:ext cx="2134279" cy="167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1" name="Text Box 3"/>
          <p:cNvSpPr txBox="1">
            <a:spLocks noChangeArrowheads="1"/>
          </p:cNvSpPr>
          <p:nvPr/>
        </p:nvSpPr>
        <p:spPr bwMode="auto">
          <a:xfrm rot="210034">
            <a:off x="3691543" y="2164016"/>
            <a:ext cx="1322384" cy="30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891" tIns="44446" rIns="88891" bIns="44446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  <a:latin typeface="Helvetica" charset="0"/>
              </a:rPr>
              <a:t>TRD</a:t>
            </a:r>
          </a:p>
        </p:txBody>
      </p:sp>
      <p:sp>
        <p:nvSpPr>
          <p:cNvPr id="38922" name="Text Box 4"/>
          <p:cNvSpPr txBox="1">
            <a:spLocks noChangeArrowheads="1"/>
          </p:cNvSpPr>
          <p:nvPr/>
        </p:nvSpPr>
        <p:spPr bwMode="auto">
          <a:xfrm rot="357158">
            <a:off x="4032321" y="2751845"/>
            <a:ext cx="540358" cy="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  <a:latin typeface="Helvetica" charset="0"/>
              </a:rPr>
              <a:t>TOF</a:t>
            </a:r>
          </a:p>
        </p:txBody>
      </p:sp>
      <p:sp>
        <p:nvSpPr>
          <p:cNvPr id="38923" name="Text Box 5"/>
          <p:cNvSpPr txBox="1">
            <a:spLocks noChangeArrowheads="1"/>
          </p:cNvSpPr>
          <p:nvPr/>
        </p:nvSpPr>
        <p:spPr bwMode="auto">
          <a:xfrm rot="-5400000">
            <a:off x="4345143" y="3837573"/>
            <a:ext cx="828435" cy="30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891" tIns="44446" rIns="88891" bIns="44446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  <a:latin typeface="Helvetica" charset="0"/>
              </a:rPr>
              <a:t>Tracker</a:t>
            </a:r>
          </a:p>
        </p:txBody>
      </p:sp>
      <p:sp>
        <p:nvSpPr>
          <p:cNvPr id="38924" name="Text Box 6"/>
          <p:cNvSpPr txBox="1">
            <a:spLocks noChangeArrowheads="1"/>
          </p:cNvSpPr>
          <p:nvPr/>
        </p:nvSpPr>
        <p:spPr bwMode="auto">
          <a:xfrm rot="611893">
            <a:off x="4067620" y="4346762"/>
            <a:ext cx="539001" cy="30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  <a:latin typeface="Helvetica" charset="0"/>
              </a:rPr>
              <a:t>TOF</a:t>
            </a:r>
          </a:p>
        </p:txBody>
      </p:sp>
      <p:sp>
        <p:nvSpPr>
          <p:cNvPr id="38925" name="Text Box 7"/>
          <p:cNvSpPr txBox="1">
            <a:spLocks noChangeArrowheads="1"/>
          </p:cNvSpPr>
          <p:nvPr/>
        </p:nvSpPr>
        <p:spPr bwMode="auto">
          <a:xfrm rot="481191">
            <a:off x="4055402" y="4629151"/>
            <a:ext cx="620461" cy="30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  <a:latin typeface="Helvetica" charset="0"/>
              </a:rPr>
              <a:t>RICH</a:t>
            </a:r>
          </a:p>
        </p:txBody>
      </p:sp>
      <p:sp>
        <p:nvSpPr>
          <p:cNvPr id="38926" name="Text Box 8"/>
          <p:cNvSpPr txBox="1">
            <a:spLocks noChangeArrowheads="1"/>
          </p:cNvSpPr>
          <p:nvPr/>
        </p:nvSpPr>
        <p:spPr bwMode="auto">
          <a:xfrm rot="513089">
            <a:off x="4063095" y="5363112"/>
            <a:ext cx="648522" cy="27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>
                <a:solidFill>
                  <a:srgbClr val="000000"/>
                </a:solidFill>
                <a:latin typeface="Helvetica" charset="0"/>
              </a:rPr>
              <a:t>ECAL</a:t>
            </a:r>
          </a:p>
        </p:txBody>
      </p:sp>
      <p:pic>
        <p:nvPicPr>
          <p:cNvPr id="38927" name="Picture 9" descr="aout05-4"/>
          <p:cNvPicPr>
            <a:picLocks noChangeAspect="1" noChangeArrowheads="1"/>
          </p:cNvPicPr>
          <p:nvPr/>
        </p:nvPicPr>
        <p:blipFill>
          <a:blip r:embed="rId5"/>
          <a:srcRect l="3127" t="6850" r="3648" b="7437"/>
          <a:stretch>
            <a:fillRect/>
          </a:stretch>
        </p:blipFill>
        <p:spPr bwMode="auto">
          <a:xfrm>
            <a:off x="408663" y="5296220"/>
            <a:ext cx="2041956" cy="115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8" name="Picture 10" descr="DSCN409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49046" y="1324056"/>
            <a:ext cx="2276835" cy="93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9" name="Picture 11" descr="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1565" y="3159579"/>
            <a:ext cx="2394954" cy="1476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8930" name="Picture 13" descr="oct_stat_tot_solo"/>
          <p:cNvPicPr>
            <a:picLocks noChangeAspect="1" noChangeArrowheads="1"/>
          </p:cNvPicPr>
          <p:nvPr/>
        </p:nvPicPr>
        <p:blipFill>
          <a:blip r:embed="rId8"/>
          <a:srcRect l="28949" t="26620" r="24957" b="26620"/>
          <a:stretch>
            <a:fillRect/>
          </a:stretch>
        </p:blipFill>
        <p:spPr bwMode="auto">
          <a:xfrm>
            <a:off x="281041" y="1295240"/>
            <a:ext cx="2149213" cy="140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1" name="Text Box 14"/>
          <p:cNvSpPr txBox="1">
            <a:spLocks noChangeArrowheads="1"/>
          </p:cNvSpPr>
          <p:nvPr/>
        </p:nvSpPr>
        <p:spPr bwMode="auto">
          <a:xfrm>
            <a:off x="275610" y="906237"/>
            <a:ext cx="2134279" cy="325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4446" tIns="44446" rIns="44446" bIns="44446" anchor="ctr" anchorCtr="1">
            <a:spAutoFit/>
          </a:bodyPr>
          <a:lstStyle/>
          <a:p>
            <a:pPr algn="ctr" hangingPunct="1">
              <a:lnSpc>
                <a:spcPct val="80000"/>
              </a:lnSpc>
            </a:pPr>
            <a:r>
              <a:rPr lang="en-US" b="1" dirty="0">
                <a:latin typeface="Calibri" pitchFamily="34" charset="0"/>
              </a:rPr>
              <a:t>TRD (|Q|, e/p) </a:t>
            </a:r>
            <a:endParaRPr lang="en-US" sz="1400" b="1" dirty="0">
              <a:latin typeface="Calibri" pitchFamily="34" charset="0"/>
            </a:endParaRPr>
          </a:p>
        </p:txBody>
      </p:sp>
      <p:sp>
        <p:nvSpPr>
          <p:cNvPr id="38932" name="Text Box 15"/>
          <p:cNvSpPr txBox="1">
            <a:spLocks noChangeArrowheads="1"/>
          </p:cNvSpPr>
          <p:nvPr/>
        </p:nvSpPr>
        <p:spPr bwMode="auto">
          <a:xfrm>
            <a:off x="0" y="2832155"/>
            <a:ext cx="2776464" cy="32059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4446" tIns="44446" rIns="44446" bIns="44446" anchor="ctr" anchorCtr="1">
            <a:spAutoFit/>
          </a:bodyPr>
          <a:lstStyle/>
          <a:p>
            <a:pPr algn="ctr" hangingPunct="1">
              <a:lnSpc>
                <a:spcPct val="80000"/>
              </a:lnSpc>
            </a:pPr>
            <a:r>
              <a:rPr lang="en-US" b="1" dirty="0">
                <a:latin typeface="Calibri" pitchFamily="34" charset="0"/>
              </a:rPr>
              <a:t>Silicon Tracker (±Q,R)</a:t>
            </a:r>
            <a:endParaRPr lang="en-US" sz="1900" b="1" dirty="0">
              <a:latin typeface="Calibri" pitchFamily="34" charset="0"/>
            </a:endParaRPr>
          </a:p>
        </p:txBody>
      </p:sp>
      <p:sp>
        <p:nvSpPr>
          <p:cNvPr id="38933" name="Text Box 16"/>
          <p:cNvSpPr txBox="1">
            <a:spLocks noChangeArrowheads="1"/>
          </p:cNvSpPr>
          <p:nvPr/>
        </p:nvSpPr>
        <p:spPr bwMode="auto">
          <a:xfrm>
            <a:off x="559366" y="4930268"/>
            <a:ext cx="1663163" cy="325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4446" tIns="44446" rIns="44446" bIns="44446" anchor="ctr" anchorCtr="1">
            <a:spAutoFit/>
          </a:bodyPr>
          <a:lstStyle/>
          <a:p>
            <a:pPr algn="ctr" hangingPunct="1">
              <a:lnSpc>
                <a:spcPct val="80000"/>
              </a:lnSpc>
            </a:pPr>
            <a:r>
              <a:rPr lang="en-US" b="1" dirty="0">
                <a:latin typeface="Calibri" pitchFamily="34" charset="0"/>
              </a:rPr>
              <a:t>ECAL (E, e/p) </a:t>
            </a:r>
            <a:endParaRPr lang="el-GR" sz="1400" b="1" dirty="0">
              <a:latin typeface="Calibri" pitchFamily="34" charset="0"/>
            </a:endParaRPr>
          </a:p>
        </p:txBody>
      </p:sp>
      <p:sp>
        <p:nvSpPr>
          <p:cNvPr id="38934" name="Text Box 17"/>
          <p:cNvSpPr txBox="1">
            <a:spLocks noChangeArrowheads="1"/>
          </p:cNvSpPr>
          <p:nvPr/>
        </p:nvSpPr>
        <p:spPr bwMode="auto">
          <a:xfrm>
            <a:off x="6599701" y="2405691"/>
            <a:ext cx="2419392" cy="32059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4446" tIns="44446" rIns="44446" bIns="44446" anchor="ctr" anchorCtr="1">
            <a:spAutoFit/>
          </a:bodyPr>
          <a:lstStyle/>
          <a:p>
            <a:pPr algn="ctr" hangingPunct="1">
              <a:lnSpc>
                <a:spcPct val="80000"/>
              </a:lnSpc>
            </a:pPr>
            <a:r>
              <a:rPr lang="en-US" b="1" dirty="0">
                <a:latin typeface="Calibri" pitchFamily="34" charset="0"/>
              </a:rPr>
              <a:t>Permanent Magnet</a:t>
            </a:r>
            <a:endParaRPr lang="en-US" sz="19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8935" name="Text Box 18"/>
          <p:cNvSpPr txBox="1">
            <a:spLocks noChangeArrowheads="1"/>
          </p:cNvSpPr>
          <p:nvPr/>
        </p:nvSpPr>
        <p:spPr bwMode="auto">
          <a:xfrm>
            <a:off x="6602416" y="4666611"/>
            <a:ext cx="2541584" cy="325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4446" tIns="44446" rIns="44446" bIns="44446" anchor="ctr" anchorCtr="1">
            <a:spAutoFit/>
          </a:bodyPr>
          <a:lstStyle/>
          <a:p>
            <a:pPr algn="ctr" hangingPunct="1">
              <a:lnSpc>
                <a:spcPct val="80000"/>
              </a:lnSpc>
            </a:pPr>
            <a:r>
              <a:rPr lang="en-US" b="1" dirty="0">
                <a:latin typeface="Calibri" pitchFamily="34" charset="0"/>
              </a:rPr>
              <a:t>RICH (</a:t>
            </a:r>
            <a:r>
              <a:rPr lang="en-US" b="1" dirty="0" err="1">
                <a:latin typeface="Calibri" pitchFamily="34" charset="0"/>
              </a:rPr>
              <a:t>v,|Q</a:t>
            </a:r>
            <a:r>
              <a:rPr lang="en-US" b="1" dirty="0">
                <a:latin typeface="Calibri" pitchFamily="34" charset="0"/>
              </a:rPr>
              <a:t>|) </a:t>
            </a:r>
            <a:endParaRPr lang="en-US" sz="1900" b="1" dirty="0">
              <a:latin typeface="Calibri" pitchFamily="34" charset="0"/>
            </a:endParaRPr>
          </a:p>
        </p:txBody>
      </p:sp>
      <p:sp>
        <p:nvSpPr>
          <p:cNvPr id="38936" name="Line 19"/>
          <p:cNvSpPr>
            <a:spLocks noChangeShapeType="1"/>
          </p:cNvSpPr>
          <p:nvPr/>
        </p:nvSpPr>
        <p:spPr bwMode="auto">
          <a:xfrm>
            <a:off x="2160076" y="1844169"/>
            <a:ext cx="1331887" cy="40053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none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37" name="Line 21"/>
          <p:cNvSpPr>
            <a:spLocks noChangeShapeType="1"/>
          </p:cNvSpPr>
          <p:nvPr/>
        </p:nvSpPr>
        <p:spPr bwMode="auto">
          <a:xfrm flipV="1">
            <a:off x="2204878" y="5434533"/>
            <a:ext cx="1744624" cy="234844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none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38" name="Line 22"/>
          <p:cNvSpPr>
            <a:spLocks noChangeShapeType="1"/>
          </p:cNvSpPr>
          <p:nvPr/>
        </p:nvSpPr>
        <p:spPr bwMode="auto">
          <a:xfrm flipH="1">
            <a:off x="4889020" y="1946463"/>
            <a:ext cx="1792142" cy="958102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none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39" name="Text Box 25"/>
          <p:cNvSpPr txBox="1">
            <a:spLocks noChangeArrowheads="1"/>
          </p:cNvSpPr>
          <p:nvPr/>
        </p:nvSpPr>
        <p:spPr bwMode="auto">
          <a:xfrm>
            <a:off x="6678447" y="999201"/>
            <a:ext cx="2306704" cy="325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4446" tIns="44446" rIns="44446" bIns="44446" anchor="ctr" anchorCtr="1">
            <a:spAutoFit/>
          </a:bodyPr>
          <a:lstStyle/>
          <a:p>
            <a:pPr algn="ctr" hangingPunct="1">
              <a:lnSpc>
                <a:spcPct val="80000"/>
              </a:lnSpc>
            </a:pPr>
            <a:r>
              <a:rPr lang="en-US" b="1" dirty="0">
                <a:latin typeface="Calibri" pitchFamily="34" charset="0"/>
              </a:rPr>
              <a:t>TOF (v, |Q|, trigger)</a:t>
            </a:r>
            <a:endParaRPr lang="en-US" sz="1900" b="1" dirty="0">
              <a:latin typeface="Calibri" pitchFamily="34" charset="0"/>
            </a:endParaRPr>
          </a:p>
        </p:txBody>
      </p:sp>
      <p:pic>
        <p:nvPicPr>
          <p:cNvPr id="38940" name="Picture 27" descr=" picture"/>
          <p:cNvPicPr>
            <a:picLocks noChangeAspect="1" noChangeArrowheads="1"/>
          </p:cNvPicPr>
          <p:nvPr/>
        </p:nvPicPr>
        <p:blipFill>
          <a:blip r:embed="rId9"/>
          <a:srcRect l="4930" r="1703"/>
          <a:stretch>
            <a:fillRect/>
          </a:stretch>
        </p:blipFill>
        <p:spPr bwMode="auto">
          <a:xfrm>
            <a:off x="6806069" y="5054173"/>
            <a:ext cx="2284981" cy="163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41" name="Line 24"/>
          <p:cNvSpPr>
            <a:spLocks noChangeShapeType="1"/>
          </p:cNvSpPr>
          <p:nvPr/>
        </p:nvSpPr>
        <p:spPr bwMode="auto">
          <a:xfrm flipH="1" flipV="1">
            <a:off x="5009853" y="5188164"/>
            <a:ext cx="1667236" cy="416378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none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42" name="Line 23"/>
          <p:cNvSpPr>
            <a:spLocks noChangeShapeType="1"/>
          </p:cNvSpPr>
          <p:nvPr/>
        </p:nvSpPr>
        <p:spPr bwMode="auto">
          <a:xfrm flipH="1">
            <a:off x="5104891" y="3725454"/>
            <a:ext cx="1664520" cy="278066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 type="oval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43" name="Line 19"/>
          <p:cNvSpPr>
            <a:spLocks noChangeShapeType="1"/>
          </p:cNvSpPr>
          <p:nvPr/>
        </p:nvSpPr>
        <p:spPr bwMode="auto">
          <a:xfrm>
            <a:off x="2399028" y="4266081"/>
            <a:ext cx="1860027" cy="94081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44" name="Line 19"/>
          <p:cNvSpPr>
            <a:spLocks noChangeShapeType="1"/>
          </p:cNvSpPr>
          <p:nvPr/>
        </p:nvSpPr>
        <p:spPr bwMode="auto">
          <a:xfrm flipV="1">
            <a:off x="2423466" y="3989455"/>
            <a:ext cx="1671308" cy="22475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45" name="Line 19"/>
          <p:cNvSpPr>
            <a:spLocks noChangeShapeType="1"/>
          </p:cNvSpPr>
          <p:nvPr/>
        </p:nvSpPr>
        <p:spPr bwMode="auto">
          <a:xfrm flipV="1">
            <a:off x="2418035" y="3705626"/>
            <a:ext cx="1633293" cy="52299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46" name="Line 19"/>
          <p:cNvSpPr>
            <a:spLocks noChangeShapeType="1"/>
          </p:cNvSpPr>
          <p:nvPr/>
        </p:nvSpPr>
        <p:spPr bwMode="auto">
          <a:xfrm flipV="1">
            <a:off x="2381377" y="3119239"/>
            <a:ext cx="1694389" cy="113819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47" name="Line 19"/>
          <p:cNvSpPr>
            <a:spLocks noChangeShapeType="1"/>
          </p:cNvSpPr>
          <p:nvPr/>
        </p:nvSpPr>
        <p:spPr bwMode="auto">
          <a:xfrm flipV="1">
            <a:off x="2394954" y="3349759"/>
            <a:ext cx="1699820" cy="87598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48" name="Line 19"/>
          <p:cNvSpPr>
            <a:spLocks noChangeShapeType="1"/>
          </p:cNvSpPr>
          <p:nvPr/>
        </p:nvSpPr>
        <p:spPr bwMode="auto">
          <a:xfrm flipV="1">
            <a:off x="2371874" y="1757723"/>
            <a:ext cx="1952349" cy="249971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49" name="Rectangle 33"/>
          <p:cNvSpPr>
            <a:spLocks noChangeArrowheads="1"/>
          </p:cNvSpPr>
          <p:nvPr/>
        </p:nvSpPr>
        <p:spPr bwMode="auto">
          <a:xfrm>
            <a:off x="4364953" y="1625173"/>
            <a:ext cx="273607" cy="2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r>
              <a:rPr lang="en-US" sz="1100">
                <a:solidFill>
                  <a:srgbClr val="E717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38950" name="Rectangle 34"/>
          <p:cNvSpPr>
            <a:spLocks noChangeArrowheads="1"/>
          </p:cNvSpPr>
          <p:nvPr/>
        </p:nvSpPr>
        <p:spPr bwMode="auto">
          <a:xfrm>
            <a:off x="4286208" y="2937703"/>
            <a:ext cx="302763" cy="30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r>
              <a:rPr lang="en-US" sz="1400">
                <a:solidFill>
                  <a:srgbClr val="E71700"/>
                </a:solidFill>
                <a:latin typeface="Arial Black" pitchFamily="34" charset="0"/>
              </a:rPr>
              <a:t>2</a:t>
            </a:r>
            <a:endParaRPr lang="en-US" sz="1100">
              <a:solidFill>
                <a:srgbClr val="E71700"/>
              </a:solidFill>
              <a:latin typeface="Arial Black" pitchFamily="34" charset="0"/>
            </a:endParaRPr>
          </a:p>
        </p:txBody>
      </p:sp>
      <p:sp>
        <p:nvSpPr>
          <p:cNvPr id="38951" name="Rectangle 35"/>
          <p:cNvSpPr>
            <a:spLocks noChangeArrowheads="1"/>
          </p:cNvSpPr>
          <p:nvPr/>
        </p:nvSpPr>
        <p:spPr bwMode="auto">
          <a:xfrm>
            <a:off x="4222396" y="3851142"/>
            <a:ext cx="412736" cy="265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r>
              <a:rPr lang="en-US" sz="1100">
                <a:solidFill>
                  <a:srgbClr val="E71700"/>
                </a:solidFill>
                <a:latin typeface="Arial Black" pitchFamily="34" charset="0"/>
              </a:rPr>
              <a:t>7-8</a:t>
            </a:r>
          </a:p>
        </p:txBody>
      </p:sp>
      <p:sp>
        <p:nvSpPr>
          <p:cNvPr id="38952" name="Rectangle 36"/>
          <p:cNvSpPr>
            <a:spLocks noChangeArrowheads="1"/>
          </p:cNvSpPr>
          <p:nvPr/>
        </p:nvSpPr>
        <p:spPr bwMode="auto">
          <a:xfrm>
            <a:off x="4219681" y="3212887"/>
            <a:ext cx="416809" cy="26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r>
              <a:rPr lang="en-US" sz="1100">
                <a:solidFill>
                  <a:srgbClr val="E71700"/>
                </a:solidFill>
                <a:latin typeface="Arial Black" pitchFamily="34" charset="0"/>
              </a:rPr>
              <a:t>3-4</a:t>
            </a:r>
          </a:p>
        </p:txBody>
      </p:sp>
      <p:sp>
        <p:nvSpPr>
          <p:cNvPr id="38953" name="Rectangle 37"/>
          <p:cNvSpPr>
            <a:spLocks noChangeArrowheads="1"/>
          </p:cNvSpPr>
          <p:nvPr/>
        </p:nvSpPr>
        <p:spPr bwMode="auto">
          <a:xfrm>
            <a:off x="4286208" y="5104600"/>
            <a:ext cx="273607" cy="2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r>
              <a:rPr lang="en-US" sz="1100">
                <a:solidFill>
                  <a:srgbClr val="E71700"/>
                </a:solidFill>
                <a:latin typeface="Arial Black" pitchFamily="34" charset="0"/>
              </a:rPr>
              <a:t>9</a:t>
            </a:r>
          </a:p>
        </p:txBody>
      </p:sp>
      <p:sp>
        <p:nvSpPr>
          <p:cNvPr id="38954" name="Rectangle 38"/>
          <p:cNvSpPr>
            <a:spLocks noChangeArrowheads="1"/>
          </p:cNvSpPr>
          <p:nvPr/>
        </p:nvSpPr>
        <p:spPr bwMode="auto">
          <a:xfrm>
            <a:off x="4229185" y="3558668"/>
            <a:ext cx="412736" cy="26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891" tIns="44446" rIns="88891" bIns="44446">
            <a:spAutoFit/>
          </a:bodyPr>
          <a:lstStyle/>
          <a:p>
            <a:r>
              <a:rPr lang="en-US" sz="1100">
                <a:solidFill>
                  <a:srgbClr val="E71700"/>
                </a:solidFill>
                <a:latin typeface="Arial Black" pitchFamily="34" charset="0"/>
              </a:rPr>
              <a:t>5-6</a:t>
            </a:r>
          </a:p>
        </p:txBody>
      </p:sp>
      <p:sp>
        <p:nvSpPr>
          <p:cNvPr id="38955" name="Title 1"/>
          <p:cNvSpPr txBox="1">
            <a:spLocks/>
          </p:cNvSpPr>
          <p:nvPr/>
        </p:nvSpPr>
        <p:spPr bwMode="auto">
          <a:xfrm>
            <a:off x="0" y="214674"/>
            <a:ext cx="9144000" cy="64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891" tIns="44446" rIns="88891" bIns="44446"/>
          <a:lstStyle/>
          <a:p>
            <a:pPr algn="ctr"/>
            <a:r>
              <a:rPr lang="en-US" sz="3500" b="1" dirty="0" smtClean="0">
                <a:solidFill>
                  <a:srgbClr val="FF0000"/>
                </a:solidFill>
                <a:latin typeface="Apple Chancery"/>
                <a:cs typeface="Apple Chancery"/>
              </a:rPr>
              <a:t>The AMS</a:t>
            </a:r>
            <a:r>
              <a:rPr lang="en-US" sz="3500" b="1" dirty="0">
                <a:solidFill>
                  <a:srgbClr val="FF0000"/>
                </a:solidFill>
                <a:latin typeface="Apple Chancery"/>
                <a:cs typeface="Apple Chancery"/>
              </a:rPr>
              <a:t>-02 detector</a:t>
            </a:r>
          </a:p>
        </p:txBody>
      </p:sp>
      <p:pic>
        <p:nvPicPr>
          <p:cNvPr id="38956" name="Picture 43" descr="bandiera_italiana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1199" y="4307862"/>
            <a:ext cx="490124" cy="32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7" name="Picture 45" descr="bandiera_italiana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8664" y="6095840"/>
            <a:ext cx="490123" cy="32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8" name="Picture 46" descr="bandiera_italiana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11031" y="1309648"/>
            <a:ext cx="490123" cy="32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9" name="Picture 48" descr="bandiera_italiana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68054" y="5054174"/>
            <a:ext cx="490123" cy="32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60" name="Picture 49" descr="bandiera_italiana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75010" y="2508357"/>
            <a:ext cx="275610" cy="184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657600" y="1071923"/>
            <a:ext cx="1110585" cy="4928828"/>
            <a:chOff x="4400" y="567"/>
            <a:chExt cx="779" cy="3754"/>
          </a:xfrm>
        </p:grpSpPr>
        <p:sp>
          <p:nvSpPr>
            <p:cNvPr id="38992" name="Line 6"/>
            <p:cNvSpPr>
              <a:spLocks noChangeShapeType="1"/>
            </p:cNvSpPr>
            <p:nvPr/>
          </p:nvSpPr>
          <p:spPr bwMode="auto">
            <a:xfrm>
              <a:off x="4400" y="567"/>
              <a:ext cx="635" cy="158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8993" name="Line 7"/>
            <p:cNvSpPr>
              <a:spLocks noChangeShapeType="1"/>
            </p:cNvSpPr>
            <p:nvPr/>
          </p:nvSpPr>
          <p:spPr bwMode="auto">
            <a:xfrm flipH="1">
              <a:off x="4787" y="3061"/>
              <a:ext cx="338" cy="126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8994" name="Freeform 8"/>
            <p:cNvSpPr>
              <a:spLocks/>
            </p:cNvSpPr>
            <p:nvPr/>
          </p:nvSpPr>
          <p:spPr bwMode="auto">
            <a:xfrm>
              <a:off x="5035" y="2154"/>
              <a:ext cx="144" cy="940"/>
            </a:xfrm>
            <a:custGeom>
              <a:avLst/>
              <a:gdLst>
                <a:gd name="T0" fmla="*/ 0 w 144"/>
                <a:gd name="T1" fmla="*/ 0 h 940"/>
                <a:gd name="T2" fmla="*/ 130 w 144"/>
                <a:gd name="T3" fmla="*/ 466 h 940"/>
                <a:gd name="T4" fmla="*/ 84 w 144"/>
                <a:gd name="T5" fmla="*/ 940 h 940"/>
                <a:gd name="T6" fmla="*/ 0 60000 65536"/>
                <a:gd name="T7" fmla="*/ 0 60000 65536"/>
                <a:gd name="T8" fmla="*/ 0 60000 65536"/>
                <a:gd name="T9" fmla="*/ 0 w 144"/>
                <a:gd name="T10" fmla="*/ 0 h 940"/>
                <a:gd name="T11" fmla="*/ 144 w 144"/>
                <a:gd name="T12" fmla="*/ 940 h 9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940">
                  <a:moveTo>
                    <a:pt x="0" y="0"/>
                  </a:moveTo>
                  <a:cubicBezTo>
                    <a:pt x="22" y="78"/>
                    <a:pt x="116" y="309"/>
                    <a:pt x="130" y="466"/>
                  </a:cubicBezTo>
                  <a:cubicBezTo>
                    <a:pt x="144" y="623"/>
                    <a:pt x="94" y="841"/>
                    <a:pt x="84" y="94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8962" name="Oval 9"/>
          <p:cNvSpPr>
            <a:spLocks noChangeArrowheads="1"/>
          </p:cNvSpPr>
          <p:nvPr/>
        </p:nvSpPr>
        <p:spPr bwMode="auto">
          <a:xfrm>
            <a:off x="4508868" y="3155257"/>
            <a:ext cx="107257" cy="97971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FF00"/>
            </a:solidFill>
            <a:round/>
            <a:headEnd/>
            <a:tailEnd/>
          </a:ln>
        </p:spPr>
        <p:txBody>
          <a:bodyPr wrap="none" lIns="88891" tIns="44446" rIns="88891" bIns="44446" anchor="ctr"/>
          <a:lstStyle/>
          <a:p>
            <a:endParaRPr lang="it-IT"/>
          </a:p>
        </p:txBody>
      </p:sp>
      <p:sp>
        <p:nvSpPr>
          <p:cNvPr id="38963" name="Oval 10"/>
          <p:cNvSpPr>
            <a:spLocks noChangeArrowheads="1"/>
          </p:cNvSpPr>
          <p:nvPr/>
        </p:nvSpPr>
        <p:spPr bwMode="auto">
          <a:xfrm>
            <a:off x="4639205" y="3453494"/>
            <a:ext cx="108615" cy="97971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FF00"/>
            </a:solidFill>
            <a:round/>
            <a:headEnd/>
            <a:tailEnd/>
          </a:ln>
        </p:spPr>
        <p:txBody>
          <a:bodyPr wrap="none" lIns="88891" tIns="44446" rIns="88891" bIns="44446" anchor="ctr"/>
          <a:lstStyle/>
          <a:p>
            <a:endParaRPr lang="it-IT"/>
          </a:p>
        </p:txBody>
      </p:sp>
      <p:sp>
        <p:nvSpPr>
          <p:cNvPr id="38964" name="Oval 11"/>
          <p:cNvSpPr>
            <a:spLocks noChangeArrowheads="1"/>
          </p:cNvSpPr>
          <p:nvPr/>
        </p:nvSpPr>
        <p:spPr bwMode="auto">
          <a:xfrm>
            <a:off x="4704374" y="3750289"/>
            <a:ext cx="107257" cy="97971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FF00"/>
            </a:solidFill>
            <a:round/>
            <a:headEnd/>
            <a:tailEnd/>
          </a:ln>
        </p:spPr>
        <p:txBody>
          <a:bodyPr wrap="none" lIns="88891" tIns="44446" rIns="88891" bIns="44446" anchor="ctr"/>
          <a:lstStyle/>
          <a:p>
            <a:endParaRPr lang="it-IT"/>
          </a:p>
        </p:txBody>
      </p:sp>
      <p:sp>
        <p:nvSpPr>
          <p:cNvPr id="38965" name="Oval 12"/>
          <p:cNvSpPr>
            <a:spLocks noChangeArrowheads="1"/>
          </p:cNvSpPr>
          <p:nvPr/>
        </p:nvSpPr>
        <p:spPr bwMode="auto">
          <a:xfrm>
            <a:off x="4639205" y="4107597"/>
            <a:ext cx="108615" cy="97971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FF00"/>
            </a:solidFill>
            <a:round/>
            <a:headEnd/>
            <a:tailEnd/>
          </a:ln>
        </p:spPr>
        <p:txBody>
          <a:bodyPr wrap="none" lIns="88891" tIns="44446" rIns="88891" bIns="44446" anchor="ctr"/>
          <a:lstStyle/>
          <a:p>
            <a:endParaRPr lang="it-IT"/>
          </a:p>
        </p:txBody>
      </p:sp>
      <p:sp>
        <p:nvSpPr>
          <p:cNvPr id="38966" name="Oval 13"/>
          <p:cNvSpPr>
            <a:spLocks noChangeArrowheads="1"/>
          </p:cNvSpPr>
          <p:nvPr/>
        </p:nvSpPr>
        <p:spPr bwMode="auto">
          <a:xfrm>
            <a:off x="3926422" y="1763486"/>
            <a:ext cx="107257" cy="97971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FF00"/>
            </a:solidFill>
            <a:round/>
            <a:headEnd/>
            <a:tailEnd/>
          </a:ln>
        </p:spPr>
        <p:txBody>
          <a:bodyPr wrap="none" lIns="88891" tIns="44446" rIns="88891" bIns="44446" anchor="ctr"/>
          <a:lstStyle/>
          <a:p>
            <a:endParaRPr lang="it-IT"/>
          </a:p>
        </p:txBody>
      </p:sp>
      <p:sp>
        <p:nvSpPr>
          <p:cNvPr id="38967" name="Oval 14"/>
          <p:cNvSpPr>
            <a:spLocks noChangeArrowheads="1"/>
          </p:cNvSpPr>
          <p:nvPr/>
        </p:nvSpPr>
        <p:spPr bwMode="auto">
          <a:xfrm>
            <a:off x="4306572" y="5257320"/>
            <a:ext cx="131696" cy="119582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FF00"/>
            </a:solidFill>
            <a:round/>
            <a:headEnd/>
            <a:tailEnd/>
          </a:ln>
        </p:spPr>
        <p:txBody>
          <a:bodyPr wrap="none" lIns="88891" tIns="44446" rIns="88891" bIns="44446" anchor="ctr"/>
          <a:lstStyle/>
          <a:p>
            <a:endParaRPr lang="it-IT"/>
          </a:p>
        </p:txBody>
      </p:sp>
      <p:sp>
        <p:nvSpPr>
          <p:cNvPr id="38968" name="Oval 15"/>
          <p:cNvSpPr>
            <a:spLocks noChangeArrowheads="1"/>
          </p:cNvSpPr>
          <p:nvPr/>
        </p:nvSpPr>
        <p:spPr bwMode="auto">
          <a:xfrm>
            <a:off x="4443699" y="3034233"/>
            <a:ext cx="107257" cy="97971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FF00"/>
            </a:solidFill>
            <a:round/>
            <a:headEnd/>
            <a:tailEnd/>
          </a:ln>
        </p:spPr>
        <p:txBody>
          <a:bodyPr wrap="none" lIns="88891" tIns="44446" rIns="88891" bIns="44446" anchor="ctr"/>
          <a:lstStyle/>
          <a:p>
            <a:endParaRPr lang="it-IT"/>
          </a:p>
        </p:txBody>
      </p:sp>
      <p:sp>
        <p:nvSpPr>
          <p:cNvPr id="38969" name="Line 16"/>
          <p:cNvSpPr>
            <a:spLocks noChangeShapeType="1"/>
          </p:cNvSpPr>
          <p:nvPr/>
        </p:nvSpPr>
        <p:spPr bwMode="auto">
          <a:xfrm>
            <a:off x="4574037" y="4704070"/>
            <a:ext cx="130338" cy="535961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70" name="Line 17"/>
          <p:cNvSpPr>
            <a:spLocks noChangeShapeType="1"/>
          </p:cNvSpPr>
          <p:nvPr/>
        </p:nvSpPr>
        <p:spPr bwMode="auto">
          <a:xfrm flipH="1">
            <a:off x="4116497" y="4704070"/>
            <a:ext cx="457540" cy="535961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71" name="Oval 18"/>
          <p:cNvSpPr>
            <a:spLocks noChangeArrowheads="1"/>
          </p:cNvSpPr>
          <p:nvPr/>
        </p:nvSpPr>
        <p:spPr bwMode="auto">
          <a:xfrm>
            <a:off x="4116497" y="5180960"/>
            <a:ext cx="587877" cy="178654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88891" tIns="44446" rIns="88891" bIns="44446" anchor="ctr"/>
          <a:lstStyle/>
          <a:p>
            <a:endParaRPr lang="it-IT"/>
          </a:p>
        </p:txBody>
      </p:sp>
      <p:sp>
        <p:nvSpPr>
          <p:cNvPr id="38972" name="Line 19"/>
          <p:cNvSpPr>
            <a:spLocks noChangeShapeType="1"/>
          </p:cNvSpPr>
          <p:nvPr/>
        </p:nvSpPr>
        <p:spPr bwMode="auto">
          <a:xfrm flipH="1">
            <a:off x="4246834" y="5418686"/>
            <a:ext cx="130338" cy="23772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73" name="Line 20"/>
          <p:cNvSpPr>
            <a:spLocks noChangeShapeType="1"/>
          </p:cNvSpPr>
          <p:nvPr/>
        </p:nvSpPr>
        <p:spPr bwMode="auto">
          <a:xfrm>
            <a:off x="4377172" y="5418686"/>
            <a:ext cx="66527" cy="23772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74" name="Line 21"/>
          <p:cNvSpPr>
            <a:spLocks noChangeShapeType="1"/>
          </p:cNvSpPr>
          <p:nvPr/>
        </p:nvSpPr>
        <p:spPr bwMode="auto">
          <a:xfrm>
            <a:off x="4377172" y="5418686"/>
            <a:ext cx="0" cy="23772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88891" tIns="44446" rIns="88891" bIns="44446"/>
          <a:lstStyle/>
          <a:p>
            <a:endParaRPr lang="it-IT"/>
          </a:p>
        </p:txBody>
      </p:sp>
      <p:sp>
        <p:nvSpPr>
          <p:cNvPr id="38975" name="Line 22"/>
          <p:cNvSpPr>
            <a:spLocks noChangeShapeType="1"/>
          </p:cNvSpPr>
          <p:nvPr/>
        </p:nvSpPr>
        <p:spPr bwMode="auto">
          <a:xfrm flipH="1">
            <a:off x="4181666" y="5418686"/>
            <a:ext cx="195506" cy="23772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88891" tIns="44446" rIns="88891" bIns="44446"/>
          <a:lstStyle/>
          <a:p>
            <a:endParaRPr lang="it-IT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 rot="-3047333">
            <a:off x="4532907" y="2274954"/>
            <a:ext cx="178654" cy="824114"/>
            <a:chOff x="907" y="3124"/>
            <a:chExt cx="363" cy="964"/>
          </a:xfrm>
        </p:grpSpPr>
        <p:grpSp>
          <p:nvGrpSpPr>
            <p:cNvPr id="4" name="Group 25"/>
            <p:cNvGrpSpPr>
              <a:grpSpLocks/>
            </p:cNvGrpSpPr>
            <p:nvPr/>
          </p:nvGrpSpPr>
          <p:grpSpPr bwMode="auto">
            <a:xfrm>
              <a:off x="907" y="3124"/>
              <a:ext cx="227" cy="482"/>
              <a:chOff x="907" y="3124"/>
              <a:chExt cx="358" cy="2672"/>
            </a:xfrm>
          </p:grpSpPr>
          <p:sp>
            <p:nvSpPr>
              <p:cNvPr id="38990" name="Freeform 26"/>
              <p:cNvSpPr>
                <a:spLocks/>
              </p:cNvSpPr>
              <p:nvPr/>
            </p:nvSpPr>
            <p:spPr bwMode="auto">
              <a:xfrm>
                <a:off x="907" y="3124"/>
                <a:ext cx="267" cy="1374"/>
              </a:xfrm>
              <a:custGeom>
                <a:avLst/>
                <a:gdLst>
                  <a:gd name="T0" fmla="*/ 80 w 267"/>
                  <a:gd name="T1" fmla="*/ 67 h 1374"/>
                  <a:gd name="T2" fmla="*/ 236 w 267"/>
                  <a:gd name="T3" fmla="*/ 457 h 1374"/>
                  <a:gd name="T4" fmla="*/ 7 w 267"/>
                  <a:gd name="T5" fmla="*/ 942 h 1374"/>
                  <a:gd name="T6" fmla="*/ 199 w 267"/>
                  <a:gd name="T7" fmla="*/ 1374 h 13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374"/>
                  <a:gd name="T14" fmla="*/ 267 w 267"/>
                  <a:gd name="T15" fmla="*/ 1374 h 13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374">
                    <a:moveTo>
                      <a:pt x="80" y="67"/>
                    </a:moveTo>
                    <a:cubicBezTo>
                      <a:pt x="79" y="0"/>
                      <a:pt x="267" y="316"/>
                      <a:pt x="236" y="457"/>
                    </a:cubicBezTo>
                    <a:cubicBezTo>
                      <a:pt x="236" y="658"/>
                      <a:pt x="19" y="766"/>
                      <a:pt x="7" y="942"/>
                    </a:cubicBezTo>
                    <a:cubicBezTo>
                      <a:pt x="0" y="1082"/>
                      <a:pt x="69" y="1211"/>
                      <a:pt x="199" y="1374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991" name="Freeform 27"/>
              <p:cNvSpPr>
                <a:spLocks/>
              </p:cNvSpPr>
              <p:nvPr/>
            </p:nvSpPr>
            <p:spPr bwMode="auto">
              <a:xfrm>
                <a:off x="998" y="4422"/>
                <a:ext cx="267" cy="1374"/>
              </a:xfrm>
              <a:custGeom>
                <a:avLst/>
                <a:gdLst>
                  <a:gd name="T0" fmla="*/ 80 w 267"/>
                  <a:gd name="T1" fmla="*/ 67 h 1374"/>
                  <a:gd name="T2" fmla="*/ 236 w 267"/>
                  <a:gd name="T3" fmla="*/ 457 h 1374"/>
                  <a:gd name="T4" fmla="*/ 7 w 267"/>
                  <a:gd name="T5" fmla="*/ 942 h 1374"/>
                  <a:gd name="T6" fmla="*/ 199 w 267"/>
                  <a:gd name="T7" fmla="*/ 1374 h 13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374"/>
                  <a:gd name="T14" fmla="*/ 267 w 267"/>
                  <a:gd name="T15" fmla="*/ 1374 h 13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374">
                    <a:moveTo>
                      <a:pt x="80" y="67"/>
                    </a:moveTo>
                    <a:cubicBezTo>
                      <a:pt x="79" y="0"/>
                      <a:pt x="267" y="316"/>
                      <a:pt x="236" y="457"/>
                    </a:cubicBezTo>
                    <a:cubicBezTo>
                      <a:pt x="236" y="658"/>
                      <a:pt x="19" y="766"/>
                      <a:pt x="7" y="942"/>
                    </a:cubicBezTo>
                    <a:cubicBezTo>
                      <a:pt x="0" y="1082"/>
                      <a:pt x="69" y="1211"/>
                      <a:pt x="199" y="1374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1043" y="3606"/>
              <a:ext cx="227" cy="482"/>
              <a:chOff x="907" y="3124"/>
              <a:chExt cx="358" cy="2672"/>
            </a:xfrm>
          </p:grpSpPr>
          <p:sp>
            <p:nvSpPr>
              <p:cNvPr id="38988" name="Freeform 29"/>
              <p:cNvSpPr>
                <a:spLocks/>
              </p:cNvSpPr>
              <p:nvPr/>
            </p:nvSpPr>
            <p:spPr bwMode="auto">
              <a:xfrm>
                <a:off x="907" y="3124"/>
                <a:ext cx="267" cy="1374"/>
              </a:xfrm>
              <a:custGeom>
                <a:avLst/>
                <a:gdLst>
                  <a:gd name="T0" fmla="*/ 80 w 267"/>
                  <a:gd name="T1" fmla="*/ 67 h 1374"/>
                  <a:gd name="T2" fmla="*/ 236 w 267"/>
                  <a:gd name="T3" fmla="*/ 457 h 1374"/>
                  <a:gd name="T4" fmla="*/ 7 w 267"/>
                  <a:gd name="T5" fmla="*/ 942 h 1374"/>
                  <a:gd name="T6" fmla="*/ 199 w 267"/>
                  <a:gd name="T7" fmla="*/ 1374 h 13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374"/>
                  <a:gd name="T14" fmla="*/ 267 w 267"/>
                  <a:gd name="T15" fmla="*/ 1374 h 13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374">
                    <a:moveTo>
                      <a:pt x="80" y="67"/>
                    </a:moveTo>
                    <a:cubicBezTo>
                      <a:pt x="79" y="0"/>
                      <a:pt x="267" y="316"/>
                      <a:pt x="236" y="457"/>
                    </a:cubicBezTo>
                    <a:cubicBezTo>
                      <a:pt x="236" y="658"/>
                      <a:pt x="19" y="766"/>
                      <a:pt x="7" y="942"/>
                    </a:cubicBezTo>
                    <a:cubicBezTo>
                      <a:pt x="0" y="1082"/>
                      <a:pt x="69" y="1211"/>
                      <a:pt x="199" y="1374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989" name="Freeform 30"/>
              <p:cNvSpPr>
                <a:spLocks/>
              </p:cNvSpPr>
              <p:nvPr/>
            </p:nvSpPr>
            <p:spPr bwMode="auto">
              <a:xfrm>
                <a:off x="998" y="4422"/>
                <a:ext cx="267" cy="1374"/>
              </a:xfrm>
              <a:custGeom>
                <a:avLst/>
                <a:gdLst>
                  <a:gd name="T0" fmla="*/ 80 w 267"/>
                  <a:gd name="T1" fmla="*/ 67 h 1374"/>
                  <a:gd name="T2" fmla="*/ 236 w 267"/>
                  <a:gd name="T3" fmla="*/ 457 h 1374"/>
                  <a:gd name="T4" fmla="*/ 7 w 267"/>
                  <a:gd name="T5" fmla="*/ 942 h 1374"/>
                  <a:gd name="T6" fmla="*/ 199 w 267"/>
                  <a:gd name="T7" fmla="*/ 1374 h 13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374"/>
                  <a:gd name="T14" fmla="*/ 267 w 267"/>
                  <a:gd name="T15" fmla="*/ 1374 h 13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374">
                    <a:moveTo>
                      <a:pt x="80" y="67"/>
                    </a:moveTo>
                    <a:cubicBezTo>
                      <a:pt x="79" y="0"/>
                      <a:pt x="267" y="316"/>
                      <a:pt x="236" y="457"/>
                    </a:cubicBezTo>
                    <a:cubicBezTo>
                      <a:pt x="236" y="658"/>
                      <a:pt x="19" y="766"/>
                      <a:pt x="7" y="942"/>
                    </a:cubicBezTo>
                    <a:cubicBezTo>
                      <a:pt x="0" y="1082"/>
                      <a:pt x="69" y="1211"/>
                      <a:pt x="199" y="1374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" name="Group 31"/>
          <p:cNvGrpSpPr>
            <a:grpSpLocks/>
          </p:cNvGrpSpPr>
          <p:nvPr/>
        </p:nvGrpSpPr>
        <p:grpSpPr bwMode="auto">
          <a:xfrm rot="2082412">
            <a:off x="3828668" y="2110709"/>
            <a:ext cx="196865" cy="749193"/>
            <a:chOff x="907" y="3124"/>
            <a:chExt cx="363" cy="964"/>
          </a:xfrm>
        </p:grpSpPr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907" y="3124"/>
              <a:ext cx="227" cy="482"/>
              <a:chOff x="907" y="3124"/>
              <a:chExt cx="358" cy="2672"/>
            </a:xfrm>
          </p:grpSpPr>
          <p:sp>
            <p:nvSpPr>
              <p:cNvPr id="38984" name="Freeform 33"/>
              <p:cNvSpPr>
                <a:spLocks/>
              </p:cNvSpPr>
              <p:nvPr/>
            </p:nvSpPr>
            <p:spPr bwMode="auto">
              <a:xfrm>
                <a:off x="907" y="3124"/>
                <a:ext cx="267" cy="1374"/>
              </a:xfrm>
              <a:custGeom>
                <a:avLst/>
                <a:gdLst>
                  <a:gd name="T0" fmla="*/ 80 w 267"/>
                  <a:gd name="T1" fmla="*/ 67 h 1374"/>
                  <a:gd name="T2" fmla="*/ 236 w 267"/>
                  <a:gd name="T3" fmla="*/ 457 h 1374"/>
                  <a:gd name="T4" fmla="*/ 7 w 267"/>
                  <a:gd name="T5" fmla="*/ 942 h 1374"/>
                  <a:gd name="T6" fmla="*/ 199 w 267"/>
                  <a:gd name="T7" fmla="*/ 1374 h 13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374"/>
                  <a:gd name="T14" fmla="*/ 267 w 267"/>
                  <a:gd name="T15" fmla="*/ 1374 h 13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374">
                    <a:moveTo>
                      <a:pt x="80" y="67"/>
                    </a:moveTo>
                    <a:cubicBezTo>
                      <a:pt x="79" y="0"/>
                      <a:pt x="267" y="316"/>
                      <a:pt x="236" y="457"/>
                    </a:cubicBezTo>
                    <a:cubicBezTo>
                      <a:pt x="236" y="658"/>
                      <a:pt x="19" y="766"/>
                      <a:pt x="7" y="942"/>
                    </a:cubicBezTo>
                    <a:cubicBezTo>
                      <a:pt x="0" y="1082"/>
                      <a:pt x="69" y="1211"/>
                      <a:pt x="199" y="1374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985" name="Freeform 34"/>
              <p:cNvSpPr>
                <a:spLocks/>
              </p:cNvSpPr>
              <p:nvPr/>
            </p:nvSpPr>
            <p:spPr bwMode="auto">
              <a:xfrm>
                <a:off x="998" y="4422"/>
                <a:ext cx="267" cy="1374"/>
              </a:xfrm>
              <a:custGeom>
                <a:avLst/>
                <a:gdLst>
                  <a:gd name="T0" fmla="*/ 80 w 267"/>
                  <a:gd name="T1" fmla="*/ 67 h 1374"/>
                  <a:gd name="T2" fmla="*/ 236 w 267"/>
                  <a:gd name="T3" fmla="*/ 457 h 1374"/>
                  <a:gd name="T4" fmla="*/ 7 w 267"/>
                  <a:gd name="T5" fmla="*/ 942 h 1374"/>
                  <a:gd name="T6" fmla="*/ 199 w 267"/>
                  <a:gd name="T7" fmla="*/ 1374 h 13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374"/>
                  <a:gd name="T14" fmla="*/ 267 w 267"/>
                  <a:gd name="T15" fmla="*/ 1374 h 13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374">
                    <a:moveTo>
                      <a:pt x="80" y="67"/>
                    </a:moveTo>
                    <a:cubicBezTo>
                      <a:pt x="79" y="0"/>
                      <a:pt x="267" y="316"/>
                      <a:pt x="236" y="457"/>
                    </a:cubicBezTo>
                    <a:cubicBezTo>
                      <a:pt x="236" y="658"/>
                      <a:pt x="19" y="766"/>
                      <a:pt x="7" y="942"/>
                    </a:cubicBezTo>
                    <a:cubicBezTo>
                      <a:pt x="0" y="1082"/>
                      <a:pt x="69" y="1211"/>
                      <a:pt x="199" y="1374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1043" y="3606"/>
              <a:ext cx="227" cy="482"/>
              <a:chOff x="907" y="3124"/>
              <a:chExt cx="358" cy="2672"/>
            </a:xfrm>
          </p:grpSpPr>
          <p:sp>
            <p:nvSpPr>
              <p:cNvPr id="38982" name="Freeform 36"/>
              <p:cNvSpPr>
                <a:spLocks/>
              </p:cNvSpPr>
              <p:nvPr/>
            </p:nvSpPr>
            <p:spPr bwMode="auto">
              <a:xfrm>
                <a:off x="907" y="3124"/>
                <a:ext cx="267" cy="1374"/>
              </a:xfrm>
              <a:custGeom>
                <a:avLst/>
                <a:gdLst>
                  <a:gd name="T0" fmla="*/ 80 w 267"/>
                  <a:gd name="T1" fmla="*/ 67 h 1374"/>
                  <a:gd name="T2" fmla="*/ 236 w 267"/>
                  <a:gd name="T3" fmla="*/ 457 h 1374"/>
                  <a:gd name="T4" fmla="*/ 7 w 267"/>
                  <a:gd name="T5" fmla="*/ 942 h 1374"/>
                  <a:gd name="T6" fmla="*/ 199 w 267"/>
                  <a:gd name="T7" fmla="*/ 1374 h 13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374"/>
                  <a:gd name="T14" fmla="*/ 267 w 267"/>
                  <a:gd name="T15" fmla="*/ 1374 h 13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374">
                    <a:moveTo>
                      <a:pt x="80" y="67"/>
                    </a:moveTo>
                    <a:cubicBezTo>
                      <a:pt x="79" y="0"/>
                      <a:pt x="267" y="316"/>
                      <a:pt x="236" y="457"/>
                    </a:cubicBezTo>
                    <a:cubicBezTo>
                      <a:pt x="236" y="658"/>
                      <a:pt x="19" y="766"/>
                      <a:pt x="7" y="942"/>
                    </a:cubicBezTo>
                    <a:cubicBezTo>
                      <a:pt x="0" y="1082"/>
                      <a:pt x="69" y="1211"/>
                      <a:pt x="199" y="1374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983" name="Freeform 37"/>
              <p:cNvSpPr>
                <a:spLocks/>
              </p:cNvSpPr>
              <p:nvPr/>
            </p:nvSpPr>
            <p:spPr bwMode="auto">
              <a:xfrm>
                <a:off x="998" y="4422"/>
                <a:ext cx="267" cy="1374"/>
              </a:xfrm>
              <a:custGeom>
                <a:avLst/>
                <a:gdLst>
                  <a:gd name="T0" fmla="*/ 80 w 267"/>
                  <a:gd name="T1" fmla="*/ 67 h 1374"/>
                  <a:gd name="T2" fmla="*/ 236 w 267"/>
                  <a:gd name="T3" fmla="*/ 457 h 1374"/>
                  <a:gd name="T4" fmla="*/ 7 w 267"/>
                  <a:gd name="T5" fmla="*/ 942 h 1374"/>
                  <a:gd name="T6" fmla="*/ 199 w 267"/>
                  <a:gd name="T7" fmla="*/ 1374 h 13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374"/>
                  <a:gd name="T14" fmla="*/ 267 w 267"/>
                  <a:gd name="T15" fmla="*/ 1374 h 13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374">
                    <a:moveTo>
                      <a:pt x="80" y="67"/>
                    </a:moveTo>
                    <a:cubicBezTo>
                      <a:pt x="79" y="0"/>
                      <a:pt x="267" y="316"/>
                      <a:pt x="236" y="457"/>
                    </a:cubicBezTo>
                    <a:cubicBezTo>
                      <a:pt x="236" y="658"/>
                      <a:pt x="19" y="766"/>
                      <a:pt x="7" y="942"/>
                    </a:cubicBezTo>
                    <a:cubicBezTo>
                      <a:pt x="0" y="1082"/>
                      <a:pt x="69" y="1211"/>
                      <a:pt x="199" y="1374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83" name="CasellaDiTesto 82"/>
          <p:cNvSpPr txBox="1"/>
          <p:nvPr/>
        </p:nvSpPr>
        <p:spPr>
          <a:xfrm>
            <a:off x="7321328" y="3364166"/>
            <a:ext cx="1221924" cy="357966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BL</a:t>
            </a:r>
            <a:r>
              <a:rPr lang="it-IT" baseline="30000" dirty="0" smtClean="0">
                <a:solidFill>
                  <a:schemeClr val="tx1"/>
                </a:solidFill>
              </a:rPr>
              <a:t>2 </a:t>
            </a:r>
            <a:r>
              <a:rPr lang="it-IT" dirty="0" smtClean="0">
                <a:solidFill>
                  <a:schemeClr val="tx1"/>
                </a:solidFill>
              </a:rPr>
              <a:t>= 0.14 T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44344"/>
      </p:ext>
    </p:extLst>
  </p:cSld>
  <p:clrMapOvr>
    <a:masterClrMapping/>
  </p:clrMapOvr>
  <p:transition xmlns:p14="http://schemas.microsoft.com/office/powerpoint/2010/main" spd="slow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egnaposto numero diapositiva 1"/>
          <p:cNvSpPr>
            <a:spLocks noGrp="1"/>
          </p:cNvSpPr>
          <p:nvPr>
            <p:ph type="sldNum" sz="quarter" idx="10"/>
          </p:nvPr>
        </p:nvSpPr>
        <p:spPr>
          <a:xfrm>
            <a:off x="8615861" y="6395518"/>
            <a:ext cx="2127491" cy="4696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fld id="{10C5BFC6-EBC0-4F35-AC1F-9179183C38C7}" type="slidenum">
              <a:rPr lang="it-IT"/>
              <a:pPr>
                <a:tabLst>
                  <a:tab pos="0" algn="l"/>
                  <a:tab pos="427369" algn="l"/>
                  <a:tab pos="856129" algn="l"/>
                  <a:tab pos="1284889" algn="l"/>
                  <a:tab pos="1713649" algn="l"/>
                  <a:tab pos="2142410" algn="l"/>
                  <a:tab pos="2571170" algn="l"/>
                  <a:tab pos="2999930" algn="l"/>
                  <a:tab pos="3428690" algn="l"/>
                  <a:tab pos="3857451" algn="l"/>
                  <a:tab pos="4286211" algn="l"/>
                  <a:tab pos="4714971" algn="l"/>
                  <a:tab pos="5143731" algn="l"/>
                  <a:tab pos="5572492" algn="l"/>
                  <a:tab pos="6001252" algn="l"/>
                  <a:tab pos="6430012" algn="l"/>
                  <a:tab pos="6858772" algn="l"/>
                  <a:tab pos="7287533" algn="l"/>
                  <a:tab pos="7716293" algn="l"/>
                  <a:tab pos="8145053" algn="l"/>
                  <a:tab pos="8573813" algn="l"/>
                </a:tabLst>
              </a:pPr>
              <a:t>13</a:t>
            </a:fld>
            <a:endParaRPr lang="it-IT"/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2310778" y="316967"/>
            <a:ext cx="4094774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 anchor="ctr"/>
          <a:lstStyle/>
          <a:p>
            <a:endParaRPr lang="it-IT"/>
          </a:p>
        </p:txBody>
      </p:sp>
      <p:sp>
        <p:nvSpPr>
          <p:cNvPr id="10247" name="Rectangle 5"/>
          <p:cNvSpPr>
            <a:spLocks noChangeArrowheads="1"/>
          </p:cNvSpPr>
          <p:nvPr/>
        </p:nvSpPr>
        <p:spPr bwMode="auto">
          <a:xfrm>
            <a:off x="1437076" y="122465"/>
            <a:ext cx="6126249" cy="62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921" tIns="41039" rIns="78921" bIns="41039">
            <a:spAutoFit/>
          </a:bodyPr>
          <a:lstStyle/>
          <a:p>
            <a:pPr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sz="3500" dirty="0" err="1" smtClean="0">
                <a:solidFill>
                  <a:srgbClr val="FF0000"/>
                </a:solidFill>
              </a:rPr>
              <a:t>Heliosphere</a:t>
            </a:r>
            <a:r>
              <a:rPr lang="it-IT" sz="3500" dirty="0" smtClean="0">
                <a:solidFill>
                  <a:srgbClr val="FF0000"/>
                </a:solidFill>
              </a:rPr>
              <a:t> and </a:t>
            </a:r>
            <a:r>
              <a:rPr lang="it-IT" sz="3500" dirty="0" err="1" smtClean="0">
                <a:solidFill>
                  <a:srgbClr val="FF0000"/>
                </a:solidFill>
              </a:rPr>
              <a:t>magnetosphere</a:t>
            </a:r>
            <a:endParaRPr lang="it-IT" sz="3500" dirty="0">
              <a:solidFill>
                <a:srgbClr val="FF0000"/>
              </a:solidFill>
            </a:endParaRPr>
          </a:p>
        </p:txBody>
      </p:sp>
      <p:pic>
        <p:nvPicPr>
          <p:cNvPr id="1024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690" y="1131352"/>
            <a:ext cx="3844960" cy="323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8034" y="1171333"/>
            <a:ext cx="3975298" cy="3215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Rectangle 8"/>
          <p:cNvSpPr>
            <a:spLocks noChangeArrowheads="1"/>
          </p:cNvSpPr>
          <p:nvPr/>
        </p:nvSpPr>
        <p:spPr bwMode="auto">
          <a:xfrm>
            <a:off x="381181" y="4489392"/>
            <a:ext cx="3959006" cy="63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921" tIns="41039" rIns="78921" bIns="41039">
            <a:spAutoFit/>
          </a:bodyPr>
          <a:lstStyle/>
          <a:p>
            <a:pPr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dirty="0" smtClean="0">
                <a:solidFill>
                  <a:srgbClr val="3333CC"/>
                </a:solidFill>
              </a:rPr>
              <a:t>A </a:t>
            </a:r>
            <a:r>
              <a:rPr lang="it-IT" dirty="0" err="1" smtClean="0">
                <a:solidFill>
                  <a:srgbClr val="3333CC"/>
                </a:solidFill>
              </a:rPr>
              <a:t>cavity</a:t>
            </a:r>
            <a:r>
              <a:rPr lang="it-IT" dirty="0" smtClean="0">
                <a:solidFill>
                  <a:srgbClr val="3333CC"/>
                </a:solidFill>
              </a:rPr>
              <a:t> </a:t>
            </a:r>
            <a:r>
              <a:rPr lang="it-IT" dirty="0" err="1" smtClean="0">
                <a:solidFill>
                  <a:srgbClr val="3333CC"/>
                </a:solidFill>
              </a:rPr>
              <a:t>n</a:t>
            </a:r>
            <a:r>
              <a:rPr lang="it-IT" dirty="0" smtClean="0">
                <a:solidFill>
                  <a:srgbClr val="3333CC"/>
                </a:solidFill>
              </a:rPr>
              <a:t> the </a:t>
            </a:r>
            <a:r>
              <a:rPr lang="it-IT" dirty="0" err="1" smtClean="0">
                <a:solidFill>
                  <a:srgbClr val="3333CC"/>
                </a:solidFill>
              </a:rPr>
              <a:t>heliosphere</a:t>
            </a:r>
            <a:r>
              <a:rPr lang="it-IT" dirty="0" smtClean="0">
                <a:solidFill>
                  <a:srgbClr val="3333CC"/>
                </a:solidFill>
              </a:rPr>
              <a:t> </a:t>
            </a:r>
            <a:r>
              <a:rPr lang="it-IT" dirty="0" err="1" smtClean="0">
                <a:solidFill>
                  <a:srgbClr val="3333CC"/>
                </a:solidFill>
              </a:rPr>
              <a:t>where</a:t>
            </a:r>
            <a:r>
              <a:rPr lang="it-IT" dirty="0" smtClean="0">
                <a:solidFill>
                  <a:srgbClr val="3333CC"/>
                </a:solidFill>
              </a:rPr>
              <a:t> the </a:t>
            </a:r>
            <a:r>
              <a:rPr lang="it-IT" dirty="0" err="1" smtClean="0">
                <a:solidFill>
                  <a:srgbClr val="3333CC"/>
                </a:solidFill>
              </a:rPr>
              <a:t>Earth's</a:t>
            </a:r>
            <a:r>
              <a:rPr lang="it-IT" dirty="0" smtClean="0">
                <a:solidFill>
                  <a:srgbClr val="3333CC"/>
                </a:solidFill>
              </a:rPr>
              <a:t> </a:t>
            </a:r>
            <a:r>
              <a:rPr lang="it-IT" dirty="0" err="1" smtClean="0">
                <a:solidFill>
                  <a:srgbClr val="3333CC"/>
                </a:solidFill>
              </a:rPr>
              <a:t>magnetic</a:t>
            </a:r>
            <a:r>
              <a:rPr lang="it-IT" dirty="0" smtClean="0">
                <a:solidFill>
                  <a:srgbClr val="3333CC"/>
                </a:solidFill>
              </a:rPr>
              <a:t> </a:t>
            </a:r>
            <a:r>
              <a:rPr lang="it-IT" dirty="0" err="1" smtClean="0">
                <a:solidFill>
                  <a:srgbClr val="3333CC"/>
                </a:solidFill>
              </a:rPr>
              <a:t>field</a:t>
            </a:r>
            <a:r>
              <a:rPr lang="it-IT" dirty="0" smtClean="0">
                <a:solidFill>
                  <a:srgbClr val="3333CC"/>
                </a:solidFill>
              </a:rPr>
              <a:t> </a:t>
            </a:r>
            <a:r>
              <a:rPr lang="it-IT" dirty="0" err="1" smtClean="0">
                <a:solidFill>
                  <a:srgbClr val="3333CC"/>
                </a:solidFill>
              </a:rPr>
              <a:t>dominates</a:t>
            </a:r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10251" name="Text Box 9"/>
          <p:cNvSpPr txBox="1">
            <a:spLocks noChangeArrowheads="1"/>
          </p:cNvSpPr>
          <p:nvPr/>
        </p:nvSpPr>
        <p:spPr bwMode="auto">
          <a:xfrm>
            <a:off x="4326939" y="4495156"/>
            <a:ext cx="4146366" cy="63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921" tIns="41039" rIns="78921" bIns="41039">
            <a:spAutoFit/>
          </a:bodyPr>
          <a:lstStyle/>
          <a:p>
            <a:pPr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dirty="0" smtClean="0">
                <a:solidFill>
                  <a:srgbClr val="0000FF"/>
                </a:solidFill>
              </a:rPr>
              <a:t>A </a:t>
            </a:r>
            <a:r>
              <a:rPr lang="it-IT" dirty="0" err="1" smtClean="0">
                <a:solidFill>
                  <a:srgbClr val="0000FF"/>
                </a:solidFill>
              </a:rPr>
              <a:t>cavity</a:t>
            </a:r>
            <a:r>
              <a:rPr lang="it-IT" dirty="0" smtClean="0">
                <a:solidFill>
                  <a:srgbClr val="0000FF"/>
                </a:solidFill>
              </a:rPr>
              <a:t> of the </a:t>
            </a:r>
            <a:r>
              <a:rPr lang="it-IT" dirty="0" err="1" smtClean="0">
                <a:solidFill>
                  <a:srgbClr val="0000FF"/>
                </a:solidFill>
              </a:rPr>
              <a:t>local</a:t>
            </a:r>
            <a:r>
              <a:rPr lang="it-IT" dirty="0" smtClean="0">
                <a:solidFill>
                  <a:srgbClr val="0000FF"/>
                </a:solidFill>
              </a:rPr>
              <a:t> </a:t>
            </a:r>
            <a:r>
              <a:rPr lang="it-IT" dirty="0" err="1" smtClean="0">
                <a:solidFill>
                  <a:srgbClr val="0000FF"/>
                </a:solidFill>
              </a:rPr>
              <a:t>interstellar</a:t>
            </a:r>
            <a:r>
              <a:rPr lang="it-IT" dirty="0" smtClean="0">
                <a:solidFill>
                  <a:srgbClr val="0000FF"/>
                </a:solidFill>
              </a:rPr>
              <a:t> medium in </a:t>
            </a:r>
            <a:r>
              <a:rPr lang="it-IT" dirty="0" err="1" smtClean="0">
                <a:solidFill>
                  <a:srgbClr val="0000FF"/>
                </a:solidFill>
              </a:rPr>
              <a:t>where</a:t>
            </a:r>
            <a:r>
              <a:rPr lang="it-IT" dirty="0" smtClean="0">
                <a:solidFill>
                  <a:srgbClr val="0000FF"/>
                </a:solidFill>
              </a:rPr>
              <a:t> the solar </a:t>
            </a:r>
            <a:r>
              <a:rPr lang="it-IT" dirty="0" err="1" smtClean="0">
                <a:solidFill>
                  <a:srgbClr val="0000FF"/>
                </a:solidFill>
              </a:rPr>
              <a:t>magnetic</a:t>
            </a:r>
            <a:r>
              <a:rPr lang="it-IT" dirty="0" smtClean="0">
                <a:solidFill>
                  <a:srgbClr val="0000FF"/>
                </a:solidFill>
              </a:rPr>
              <a:t> </a:t>
            </a:r>
            <a:r>
              <a:rPr lang="it-IT" dirty="0" err="1" smtClean="0">
                <a:solidFill>
                  <a:srgbClr val="0000FF"/>
                </a:solidFill>
              </a:rPr>
              <a:t>field</a:t>
            </a:r>
            <a:r>
              <a:rPr lang="it-IT" dirty="0" smtClean="0">
                <a:solidFill>
                  <a:srgbClr val="0000FF"/>
                </a:solidFill>
              </a:rPr>
              <a:t> </a:t>
            </a:r>
            <a:r>
              <a:rPr lang="it-IT" dirty="0" err="1" smtClean="0">
                <a:solidFill>
                  <a:srgbClr val="0000FF"/>
                </a:solidFill>
              </a:rPr>
              <a:t>dominates</a:t>
            </a:r>
            <a:endParaRPr lang="it-IT" dirty="0">
              <a:solidFill>
                <a:srgbClr val="0000FF"/>
              </a:solidFill>
            </a:endParaRPr>
          </a:p>
        </p:txBody>
      </p:sp>
      <p:sp>
        <p:nvSpPr>
          <p:cNvPr id="10252" name="Rectangle 10"/>
          <p:cNvSpPr>
            <a:spLocks noChangeArrowheads="1"/>
          </p:cNvSpPr>
          <p:nvPr/>
        </p:nvSpPr>
        <p:spPr bwMode="auto">
          <a:xfrm>
            <a:off x="233522" y="5318000"/>
            <a:ext cx="8188191" cy="1006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921" tIns="41039" rIns="78921" bIns="41039">
            <a:spAutoFit/>
          </a:bodyPr>
          <a:lstStyle/>
          <a:p>
            <a:pPr algn="ctr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sz="2000" b="1" i="1" dirty="0" err="1" smtClean="0">
                <a:solidFill>
                  <a:srgbClr val="000000"/>
                </a:solidFill>
              </a:rPr>
              <a:t>Cosmic</a:t>
            </a:r>
            <a:r>
              <a:rPr lang="it-IT" sz="2000" b="1" i="1" dirty="0" smtClean="0">
                <a:solidFill>
                  <a:srgbClr val="000000"/>
                </a:solidFill>
              </a:rPr>
              <a:t>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rays</a:t>
            </a:r>
            <a:r>
              <a:rPr lang="it-IT" sz="2000" b="1" i="1" dirty="0" smtClean="0">
                <a:solidFill>
                  <a:srgbClr val="000000"/>
                </a:solidFill>
              </a:rPr>
              <a:t> propagate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through</a:t>
            </a:r>
            <a:r>
              <a:rPr lang="it-IT" sz="2000" b="1" i="1" dirty="0" smtClean="0">
                <a:solidFill>
                  <a:srgbClr val="000000"/>
                </a:solidFill>
              </a:rPr>
              <a:t> the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heliosphere</a:t>
            </a:r>
            <a:r>
              <a:rPr lang="it-IT" sz="2000" b="1" i="1" dirty="0" smtClean="0">
                <a:solidFill>
                  <a:srgbClr val="000000"/>
                </a:solidFill>
              </a:rPr>
              <a:t>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before</a:t>
            </a:r>
            <a:r>
              <a:rPr lang="it-IT" sz="2000" b="1" i="1" dirty="0" smtClean="0">
                <a:solidFill>
                  <a:srgbClr val="000000"/>
                </a:solidFill>
              </a:rPr>
              <a:t>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arriving</a:t>
            </a:r>
            <a:r>
              <a:rPr lang="it-IT" sz="2000" b="1" i="1" dirty="0" smtClean="0">
                <a:solidFill>
                  <a:srgbClr val="000000"/>
                </a:solidFill>
              </a:rPr>
              <a:t>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close</a:t>
            </a:r>
            <a:r>
              <a:rPr lang="it-IT" sz="2000" b="1" i="1" dirty="0" smtClean="0">
                <a:solidFill>
                  <a:srgbClr val="000000"/>
                </a:solidFill>
              </a:rPr>
              <a:t> to the Earth and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have</a:t>
            </a:r>
            <a:r>
              <a:rPr lang="it-IT" sz="2000" b="1" i="1" dirty="0" smtClean="0">
                <a:solidFill>
                  <a:srgbClr val="000000"/>
                </a:solidFill>
              </a:rPr>
              <a:t> to cross the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magnetosphere</a:t>
            </a:r>
            <a:r>
              <a:rPr lang="it-IT" sz="2000" b="1" i="1" dirty="0" smtClean="0">
                <a:solidFill>
                  <a:srgbClr val="000000"/>
                </a:solidFill>
              </a:rPr>
              <a:t>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before</a:t>
            </a:r>
            <a:r>
              <a:rPr lang="it-IT" sz="2000" b="1" i="1" dirty="0" smtClean="0">
                <a:solidFill>
                  <a:srgbClr val="000000"/>
                </a:solidFill>
              </a:rPr>
              <a:t>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get</a:t>
            </a:r>
            <a:r>
              <a:rPr lang="it-IT" sz="2000" b="1" i="1" dirty="0" smtClean="0">
                <a:solidFill>
                  <a:srgbClr val="000000"/>
                </a:solidFill>
              </a:rPr>
              <a:t> to the top of the </a:t>
            </a:r>
            <a:r>
              <a:rPr lang="it-IT" sz="2000" b="1" i="1" dirty="0" err="1" smtClean="0">
                <a:solidFill>
                  <a:srgbClr val="000000"/>
                </a:solidFill>
              </a:rPr>
              <a:t>atmosphere</a:t>
            </a:r>
            <a:r>
              <a:rPr lang="it-IT" b="1" i="1" dirty="0" smtClean="0">
                <a:solidFill>
                  <a:srgbClr val="000000"/>
                </a:solidFill>
              </a:rPr>
              <a:t>.</a:t>
            </a:r>
            <a:endParaRPr lang="it-IT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675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1" name="Picture 15" descr="gemag-with-tra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 r="5304"/>
          <a:stretch>
            <a:fillRect/>
          </a:stretch>
        </p:blipFill>
        <p:spPr bwMode="auto">
          <a:xfrm>
            <a:off x="3581400" y="2222500"/>
            <a:ext cx="55626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8100" y="4540250"/>
            <a:ext cx="3543300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it-IT" sz="2000">
                <a:latin typeface="Times New Roman" charset="0"/>
                <a:cs typeface="+mn-cs"/>
              </a:rPr>
              <a:t>R</a:t>
            </a:r>
            <a:r>
              <a:rPr lang="it-IT" sz="2000" baseline="-25000">
                <a:latin typeface="Times New Roman" charset="0"/>
                <a:cs typeface="+mn-cs"/>
              </a:rPr>
              <a:t>c</a:t>
            </a:r>
            <a:r>
              <a:rPr lang="it-IT" sz="2000">
                <a:latin typeface="Times New Roman" charset="0"/>
                <a:cs typeface="+mn-cs"/>
              </a:rPr>
              <a:t> is a complex function of the position in the field and of particle momentum direction: R</a:t>
            </a:r>
            <a:r>
              <a:rPr lang="it-IT" sz="2000" baseline="-25000">
                <a:latin typeface="Times New Roman" charset="0"/>
                <a:cs typeface="+mn-cs"/>
              </a:rPr>
              <a:t>c</a:t>
            </a:r>
            <a:r>
              <a:rPr lang="it-IT" sz="2000">
                <a:latin typeface="Times New Roman" charset="0"/>
                <a:cs typeface="+mn-cs"/>
              </a:rPr>
              <a:t>(r,Q,F,p/p)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>
              <a:defRPr/>
            </a:pPr>
            <a:r>
              <a:rPr lang="it-IT" sz="3200" b="1" i="1" dirty="0" err="1" smtClean="0">
                <a:solidFill>
                  <a:srgbClr val="FF0000"/>
                </a:solidFill>
                <a:cs typeface="+mj-cs"/>
              </a:rPr>
              <a:t>Rigidity</a:t>
            </a:r>
            <a:r>
              <a:rPr lang="it-IT" sz="32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it-IT" sz="3200" b="1" i="1" dirty="0" err="1" smtClean="0">
                <a:solidFill>
                  <a:srgbClr val="FF0000"/>
                </a:solidFill>
                <a:cs typeface="+mj-cs"/>
              </a:rPr>
              <a:t>Cut</a:t>
            </a:r>
            <a:r>
              <a:rPr lang="it-IT" sz="3200" b="1" i="1" dirty="0" smtClean="0">
                <a:solidFill>
                  <a:srgbClr val="FF0000"/>
                </a:solidFill>
                <a:cs typeface="+mj-cs"/>
              </a:rPr>
              <a:t>-off: </a:t>
            </a:r>
            <a:r>
              <a:rPr lang="it-IT" sz="3200" b="1" i="1" dirty="0" err="1" smtClean="0">
                <a:solidFill>
                  <a:srgbClr val="FF0000"/>
                </a:solidFill>
                <a:cs typeface="+mj-cs"/>
              </a:rPr>
              <a:t>allowed</a:t>
            </a:r>
            <a:r>
              <a:rPr lang="it-IT" sz="3200" b="1" i="1" dirty="0" smtClean="0">
                <a:solidFill>
                  <a:srgbClr val="FF0000"/>
                </a:solidFill>
                <a:cs typeface="+mj-cs"/>
              </a:rPr>
              <a:t>/</a:t>
            </a:r>
            <a:r>
              <a:rPr lang="it-IT" sz="3200" b="1" i="1" dirty="0" err="1" smtClean="0">
                <a:solidFill>
                  <a:srgbClr val="FF0000"/>
                </a:solidFill>
                <a:cs typeface="+mj-cs"/>
              </a:rPr>
              <a:t>forbidden</a:t>
            </a:r>
            <a:r>
              <a:rPr lang="it-IT" sz="32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it-IT" sz="3200" b="1" i="1" dirty="0" err="1" smtClean="0">
                <a:solidFill>
                  <a:srgbClr val="FF0000"/>
                </a:solidFill>
                <a:cs typeface="+mj-cs"/>
              </a:rPr>
              <a:t>trajectories</a:t>
            </a:r>
            <a:endParaRPr lang="it-IT" sz="3200" b="1" i="1" dirty="0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0" y="2117725"/>
            <a:ext cx="35814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sz="2000" dirty="0" err="1">
                <a:latin typeface="Times New Roman" charset="0"/>
                <a:cs typeface="+mn-cs"/>
              </a:rPr>
              <a:t>Only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particles</a:t>
            </a:r>
            <a:r>
              <a:rPr lang="it-IT" sz="2000" dirty="0">
                <a:latin typeface="Times New Roman" charset="0"/>
                <a:cs typeface="+mn-cs"/>
              </a:rPr>
              <a:t> with </a:t>
            </a:r>
            <a:r>
              <a:rPr lang="it-IT" sz="2000" dirty="0" err="1">
                <a:latin typeface="Times New Roman" charset="0"/>
                <a:cs typeface="+mn-cs"/>
              </a:rPr>
              <a:t>rigidity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R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greater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than</a:t>
            </a:r>
            <a:r>
              <a:rPr lang="it-IT" sz="2000" dirty="0">
                <a:latin typeface="Times New Roman" charset="0"/>
                <a:cs typeface="+mn-cs"/>
              </a:rPr>
              <a:t> a minimum </a:t>
            </a:r>
            <a:r>
              <a:rPr lang="it-IT" sz="2000" dirty="0" err="1">
                <a:latin typeface="Times New Roman" charset="0"/>
                <a:cs typeface="+mn-cs"/>
              </a:rPr>
              <a:t>rigidity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R</a:t>
            </a:r>
            <a:r>
              <a:rPr lang="it-IT" sz="2000" baseline="-25000" dirty="0" err="1">
                <a:latin typeface="Times New Roman" charset="0"/>
                <a:cs typeface="+mn-cs"/>
              </a:rPr>
              <a:t>c</a:t>
            </a:r>
            <a:r>
              <a:rPr lang="it-IT" sz="2000" dirty="0">
                <a:latin typeface="Times New Roman" charset="0"/>
                <a:cs typeface="+mn-cs"/>
              </a:rPr>
              <a:t> can </a:t>
            </a:r>
            <a:r>
              <a:rPr lang="it-IT" sz="2000" dirty="0" err="1">
                <a:latin typeface="Times New Roman" charset="0"/>
                <a:cs typeface="+mn-cs"/>
              </a:rPr>
              <a:t>reach</a:t>
            </a:r>
            <a:r>
              <a:rPr lang="it-IT" sz="2000" dirty="0">
                <a:latin typeface="Times New Roman" charset="0"/>
                <a:cs typeface="+mn-cs"/>
              </a:rPr>
              <a:t> a </a:t>
            </a:r>
            <a:r>
              <a:rPr lang="it-IT" sz="2000" dirty="0" err="1">
                <a:latin typeface="Times New Roman" charset="0"/>
                <a:cs typeface="+mn-cs"/>
              </a:rPr>
              <a:t>given</a:t>
            </a:r>
            <a:r>
              <a:rPr lang="it-IT" sz="2000" dirty="0">
                <a:latin typeface="Times New Roman" charset="0"/>
                <a:cs typeface="+mn-cs"/>
              </a:rPr>
              <a:t> position from </a:t>
            </a:r>
            <a:r>
              <a:rPr lang="it-IT" sz="2000" dirty="0" err="1">
                <a:latin typeface="Times New Roman" charset="0"/>
                <a:cs typeface="+mn-cs"/>
              </a:rPr>
              <a:t>outside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magnetosphere</a:t>
            </a:r>
            <a:r>
              <a:rPr lang="it-IT" sz="2000" dirty="0">
                <a:latin typeface="Times New Roman" charset="0"/>
                <a:cs typeface="+mn-cs"/>
              </a:rPr>
              <a:t>, </a:t>
            </a:r>
            <a:r>
              <a:rPr lang="it-IT" sz="2000" dirty="0" err="1">
                <a:latin typeface="Times New Roman" charset="0"/>
                <a:cs typeface="+mn-cs"/>
              </a:rPr>
              <a:t>because</a:t>
            </a:r>
            <a:r>
              <a:rPr lang="it-IT" sz="2000" dirty="0">
                <a:latin typeface="Times New Roman" charset="0"/>
                <a:cs typeface="+mn-cs"/>
              </a:rPr>
              <a:t> B </a:t>
            </a:r>
            <a:r>
              <a:rPr lang="it-IT" sz="2000" dirty="0" err="1">
                <a:latin typeface="Times New Roman" charset="0"/>
                <a:cs typeface="+mn-cs"/>
              </a:rPr>
              <a:t>field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gradients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bend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particles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trajectory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as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they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approach</a:t>
            </a:r>
            <a:r>
              <a:rPr lang="it-IT" sz="2000" dirty="0">
                <a:latin typeface="Times New Roman" charset="0"/>
                <a:cs typeface="+mn-cs"/>
              </a:rPr>
              <a:t> </a:t>
            </a:r>
            <a:r>
              <a:rPr lang="it-IT" sz="2000" dirty="0" err="1">
                <a:latin typeface="Times New Roman" charset="0"/>
                <a:cs typeface="+mn-cs"/>
              </a:rPr>
              <a:t>earth</a:t>
            </a:r>
            <a:r>
              <a:rPr lang="it-IT" sz="2000" dirty="0">
                <a:latin typeface="Times New Roman" charset="0"/>
                <a:cs typeface="+mn-cs"/>
              </a:rPr>
              <a:t>.</a:t>
            </a:r>
          </a:p>
        </p:txBody>
      </p:sp>
      <p:sp>
        <p:nvSpPr>
          <p:cNvPr id="29702" name="Freeform 6"/>
          <p:cNvSpPr>
            <a:spLocks/>
          </p:cNvSpPr>
          <p:nvPr/>
        </p:nvSpPr>
        <p:spPr bwMode="auto">
          <a:xfrm>
            <a:off x="4102100" y="3048000"/>
            <a:ext cx="989013" cy="879475"/>
          </a:xfrm>
          <a:custGeom>
            <a:avLst/>
            <a:gdLst>
              <a:gd name="T0" fmla="*/ 56 w 623"/>
              <a:gd name="T1" fmla="*/ 0 h 554"/>
              <a:gd name="T2" fmla="*/ 160 w 623"/>
              <a:gd name="T3" fmla="*/ 56 h 554"/>
              <a:gd name="T4" fmla="*/ 176 w 623"/>
              <a:gd name="T5" fmla="*/ 80 h 554"/>
              <a:gd name="T6" fmla="*/ 224 w 623"/>
              <a:gd name="T7" fmla="*/ 112 h 554"/>
              <a:gd name="T8" fmla="*/ 240 w 623"/>
              <a:gd name="T9" fmla="*/ 136 h 554"/>
              <a:gd name="T10" fmla="*/ 288 w 623"/>
              <a:gd name="T11" fmla="*/ 168 h 554"/>
              <a:gd name="T12" fmla="*/ 448 w 623"/>
              <a:gd name="T13" fmla="*/ 288 h 554"/>
              <a:gd name="T14" fmla="*/ 576 w 623"/>
              <a:gd name="T15" fmla="*/ 424 h 554"/>
              <a:gd name="T16" fmla="*/ 592 w 623"/>
              <a:gd name="T17" fmla="*/ 528 h 554"/>
              <a:gd name="T18" fmla="*/ 544 w 623"/>
              <a:gd name="T19" fmla="*/ 544 h 554"/>
              <a:gd name="T20" fmla="*/ 0 w 623"/>
              <a:gd name="T21" fmla="*/ 55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3" h="554">
                <a:moveTo>
                  <a:pt x="56" y="0"/>
                </a:moveTo>
                <a:cubicBezTo>
                  <a:pt x="113" y="14"/>
                  <a:pt x="113" y="25"/>
                  <a:pt x="160" y="56"/>
                </a:cubicBezTo>
                <a:cubicBezTo>
                  <a:pt x="165" y="64"/>
                  <a:pt x="169" y="74"/>
                  <a:pt x="176" y="80"/>
                </a:cubicBezTo>
                <a:cubicBezTo>
                  <a:pt x="190" y="93"/>
                  <a:pt x="224" y="112"/>
                  <a:pt x="224" y="112"/>
                </a:cubicBezTo>
                <a:cubicBezTo>
                  <a:pt x="229" y="120"/>
                  <a:pt x="233" y="130"/>
                  <a:pt x="240" y="136"/>
                </a:cubicBezTo>
                <a:cubicBezTo>
                  <a:pt x="254" y="149"/>
                  <a:pt x="288" y="168"/>
                  <a:pt x="288" y="168"/>
                </a:cubicBezTo>
                <a:cubicBezTo>
                  <a:pt x="327" y="226"/>
                  <a:pt x="400" y="240"/>
                  <a:pt x="448" y="288"/>
                </a:cubicBezTo>
                <a:cubicBezTo>
                  <a:pt x="490" y="330"/>
                  <a:pt x="527" y="392"/>
                  <a:pt x="576" y="424"/>
                </a:cubicBezTo>
                <a:cubicBezTo>
                  <a:pt x="587" y="458"/>
                  <a:pt x="623" y="488"/>
                  <a:pt x="592" y="528"/>
                </a:cubicBezTo>
                <a:cubicBezTo>
                  <a:pt x="582" y="541"/>
                  <a:pt x="560" y="539"/>
                  <a:pt x="544" y="544"/>
                </a:cubicBezTo>
                <a:cubicBezTo>
                  <a:pt x="515" y="554"/>
                  <a:pt x="93" y="552"/>
                  <a:pt x="0" y="552"/>
                </a:cubicBez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29703" name="Group 7"/>
          <p:cNvGrpSpPr>
            <a:grpSpLocks/>
          </p:cNvGrpSpPr>
          <p:nvPr/>
        </p:nvGrpSpPr>
        <p:grpSpPr bwMode="auto">
          <a:xfrm>
            <a:off x="3810000" y="3124200"/>
            <a:ext cx="1522413" cy="1096963"/>
            <a:chOff x="2400" y="1968"/>
            <a:chExt cx="959" cy="691"/>
          </a:xfrm>
        </p:grpSpPr>
        <p:sp>
          <p:nvSpPr>
            <p:cNvPr id="29704" name="Freeform 8"/>
            <p:cNvSpPr>
              <a:spLocks/>
            </p:cNvSpPr>
            <p:nvPr/>
          </p:nvSpPr>
          <p:spPr bwMode="auto">
            <a:xfrm>
              <a:off x="2592" y="1968"/>
              <a:ext cx="767" cy="691"/>
            </a:xfrm>
            <a:custGeom>
              <a:avLst/>
              <a:gdLst>
                <a:gd name="T0" fmla="*/ 224 w 767"/>
                <a:gd name="T1" fmla="*/ 0 h 691"/>
                <a:gd name="T2" fmla="*/ 368 w 767"/>
                <a:gd name="T3" fmla="*/ 80 h 691"/>
                <a:gd name="T4" fmla="*/ 416 w 767"/>
                <a:gd name="T5" fmla="*/ 112 h 691"/>
                <a:gd name="T6" fmla="*/ 440 w 767"/>
                <a:gd name="T7" fmla="*/ 128 h 691"/>
                <a:gd name="T8" fmla="*/ 480 w 767"/>
                <a:gd name="T9" fmla="*/ 160 h 691"/>
                <a:gd name="T10" fmla="*/ 504 w 767"/>
                <a:gd name="T11" fmla="*/ 184 h 691"/>
                <a:gd name="T12" fmla="*/ 552 w 767"/>
                <a:gd name="T13" fmla="*/ 216 h 691"/>
                <a:gd name="T14" fmla="*/ 576 w 767"/>
                <a:gd name="T15" fmla="*/ 232 h 691"/>
                <a:gd name="T16" fmla="*/ 592 w 767"/>
                <a:gd name="T17" fmla="*/ 256 h 691"/>
                <a:gd name="T18" fmla="*/ 616 w 767"/>
                <a:gd name="T19" fmla="*/ 264 h 691"/>
                <a:gd name="T20" fmla="*/ 624 w 767"/>
                <a:gd name="T21" fmla="*/ 288 h 691"/>
                <a:gd name="T22" fmla="*/ 648 w 767"/>
                <a:gd name="T23" fmla="*/ 304 h 691"/>
                <a:gd name="T24" fmla="*/ 704 w 767"/>
                <a:gd name="T25" fmla="*/ 368 h 691"/>
                <a:gd name="T26" fmla="*/ 728 w 767"/>
                <a:gd name="T27" fmla="*/ 504 h 691"/>
                <a:gd name="T28" fmla="*/ 656 w 767"/>
                <a:gd name="T29" fmla="*/ 536 h 691"/>
                <a:gd name="T30" fmla="*/ 584 w 767"/>
                <a:gd name="T31" fmla="*/ 528 h 691"/>
                <a:gd name="T32" fmla="*/ 576 w 767"/>
                <a:gd name="T33" fmla="*/ 504 h 691"/>
                <a:gd name="T34" fmla="*/ 600 w 767"/>
                <a:gd name="T35" fmla="*/ 496 h 691"/>
                <a:gd name="T36" fmla="*/ 632 w 767"/>
                <a:gd name="T37" fmla="*/ 592 h 691"/>
                <a:gd name="T38" fmla="*/ 584 w 767"/>
                <a:gd name="T39" fmla="*/ 608 h 691"/>
                <a:gd name="T40" fmla="*/ 480 w 767"/>
                <a:gd name="T41" fmla="*/ 640 h 691"/>
                <a:gd name="T42" fmla="*/ 0 w 767"/>
                <a:gd name="T43" fmla="*/ 688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7" h="691">
                  <a:moveTo>
                    <a:pt x="224" y="0"/>
                  </a:moveTo>
                  <a:cubicBezTo>
                    <a:pt x="279" y="18"/>
                    <a:pt x="320" y="48"/>
                    <a:pt x="368" y="80"/>
                  </a:cubicBezTo>
                  <a:cubicBezTo>
                    <a:pt x="384" y="91"/>
                    <a:pt x="400" y="101"/>
                    <a:pt x="416" y="112"/>
                  </a:cubicBezTo>
                  <a:cubicBezTo>
                    <a:pt x="424" y="117"/>
                    <a:pt x="440" y="128"/>
                    <a:pt x="440" y="128"/>
                  </a:cubicBezTo>
                  <a:cubicBezTo>
                    <a:pt x="476" y="182"/>
                    <a:pt x="434" y="129"/>
                    <a:pt x="480" y="160"/>
                  </a:cubicBezTo>
                  <a:cubicBezTo>
                    <a:pt x="489" y="166"/>
                    <a:pt x="495" y="177"/>
                    <a:pt x="504" y="184"/>
                  </a:cubicBezTo>
                  <a:cubicBezTo>
                    <a:pt x="519" y="196"/>
                    <a:pt x="536" y="205"/>
                    <a:pt x="552" y="216"/>
                  </a:cubicBezTo>
                  <a:cubicBezTo>
                    <a:pt x="560" y="221"/>
                    <a:pt x="576" y="232"/>
                    <a:pt x="576" y="232"/>
                  </a:cubicBezTo>
                  <a:cubicBezTo>
                    <a:pt x="581" y="240"/>
                    <a:pt x="584" y="250"/>
                    <a:pt x="592" y="256"/>
                  </a:cubicBezTo>
                  <a:cubicBezTo>
                    <a:pt x="599" y="261"/>
                    <a:pt x="610" y="258"/>
                    <a:pt x="616" y="264"/>
                  </a:cubicBezTo>
                  <a:cubicBezTo>
                    <a:pt x="622" y="270"/>
                    <a:pt x="619" y="281"/>
                    <a:pt x="624" y="288"/>
                  </a:cubicBezTo>
                  <a:cubicBezTo>
                    <a:pt x="630" y="296"/>
                    <a:pt x="640" y="299"/>
                    <a:pt x="648" y="304"/>
                  </a:cubicBezTo>
                  <a:cubicBezTo>
                    <a:pt x="685" y="360"/>
                    <a:pt x="664" y="341"/>
                    <a:pt x="704" y="368"/>
                  </a:cubicBezTo>
                  <a:cubicBezTo>
                    <a:pt x="728" y="441"/>
                    <a:pt x="767" y="368"/>
                    <a:pt x="728" y="504"/>
                  </a:cubicBezTo>
                  <a:cubicBezTo>
                    <a:pt x="721" y="529"/>
                    <a:pt x="656" y="536"/>
                    <a:pt x="656" y="536"/>
                  </a:cubicBezTo>
                  <a:cubicBezTo>
                    <a:pt x="632" y="533"/>
                    <a:pt x="606" y="537"/>
                    <a:pt x="584" y="528"/>
                  </a:cubicBezTo>
                  <a:cubicBezTo>
                    <a:pt x="576" y="525"/>
                    <a:pt x="572" y="512"/>
                    <a:pt x="576" y="504"/>
                  </a:cubicBezTo>
                  <a:cubicBezTo>
                    <a:pt x="580" y="496"/>
                    <a:pt x="592" y="499"/>
                    <a:pt x="600" y="496"/>
                  </a:cubicBezTo>
                  <a:cubicBezTo>
                    <a:pt x="630" y="516"/>
                    <a:pt x="666" y="548"/>
                    <a:pt x="632" y="592"/>
                  </a:cubicBezTo>
                  <a:cubicBezTo>
                    <a:pt x="622" y="605"/>
                    <a:pt x="600" y="603"/>
                    <a:pt x="584" y="608"/>
                  </a:cubicBezTo>
                  <a:cubicBezTo>
                    <a:pt x="550" y="619"/>
                    <a:pt x="515" y="630"/>
                    <a:pt x="480" y="640"/>
                  </a:cubicBezTo>
                  <a:cubicBezTo>
                    <a:pt x="293" y="691"/>
                    <a:pt x="224" y="688"/>
                    <a:pt x="0" y="688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705" name="Freeform 9"/>
            <p:cNvSpPr>
              <a:spLocks/>
            </p:cNvSpPr>
            <p:nvPr/>
          </p:nvSpPr>
          <p:spPr bwMode="auto">
            <a:xfrm>
              <a:off x="2400" y="2641"/>
              <a:ext cx="312" cy="15"/>
            </a:xfrm>
            <a:custGeom>
              <a:avLst/>
              <a:gdLst>
                <a:gd name="T0" fmla="*/ 312 w 312"/>
                <a:gd name="T1" fmla="*/ 15 h 15"/>
                <a:gd name="T2" fmla="*/ 0 w 312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2" h="15">
                  <a:moveTo>
                    <a:pt x="312" y="15"/>
                  </a:move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706" name="Line 10"/>
            <p:cNvSpPr>
              <a:spLocks noChangeShapeType="1"/>
            </p:cNvSpPr>
            <p:nvPr/>
          </p:nvSpPr>
          <p:spPr bwMode="auto">
            <a:xfrm>
              <a:off x="2832" y="1968"/>
              <a:ext cx="144" cy="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9707" name="Freeform 11"/>
          <p:cNvSpPr>
            <a:spLocks/>
          </p:cNvSpPr>
          <p:nvPr/>
        </p:nvSpPr>
        <p:spPr bwMode="auto">
          <a:xfrm>
            <a:off x="3106738" y="2206625"/>
            <a:ext cx="203200" cy="1588"/>
          </a:xfrm>
          <a:custGeom>
            <a:avLst/>
            <a:gdLst>
              <a:gd name="T0" fmla="*/ 0 w 128"/>
              <a:gd name="T1" fmla="*/ 0 h 1"/>
              <a:gd name="T2" fmla="*/ 128 w 128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8" h="1">
                <a:moveTo>
                  <a:pt x="0" y="0"/>
                </a:moveTo>
                <a:lnTo>
                  <a:pt x="128" y="0"/>
                </a:lnTo>
              </a:path>
            </a:pathLst>
          </a:custGeom>
          <a:noFill/>
          <a:ln w="12700">
            <a:solidFill>
              <a:srgbClr val="00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1147763" y="749300"/>
            <a:ext cx="6929437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it-IT">
                <a:latin typeface="Times New Roman" charset="0"/>
                <a:cs typeface="+mn-cs"/>
              </a:rPr>
              <a:t>Driving force is the Lorenz force (in quiet sun conditions)</a:t>
            </a:r>
          </a:p>
          <a:p>
            <a:pPr algn="ctr" eaLnBrk="0" hangingPunct="0">
              <a:defRPr/>
            </a:pPr>
            <a:r>
              <a:rPr lang="it-IT" sz="2000">
                <a:latin typeface="Times New Roman" charset="0"/>
                <a:cs typeface="+mn-cs"/>
              </a:rPr>
              <a:t>d</a:t>
            </a:r>
            <a:r>
              <a:rPr lang="it-IT" sz="2000" u="sng">
                <a:latin typeface="Times New Roman" charset="0"/>
                <a:cs typeface="+mn-cs"/>
              </a:rPr>
              <a:t>P</a:t>
            </a:r>
            <a:r>
              <a:rPr lang="it-IT" sz="2000">
                <a:latin typeface="Times New Roman" charset="0"/>
                <a:cs typeface="+mn-cs"/>
              </a:rPr>
              <a:t>/dt=(q/c)(</a:t>
            </a:r>
            <a:r>
              <a:rPr lang="it-IT" sz="2000" u="sng">
                <a:latin typeface="Times New Roman" charset="0"/>
                <a:cs typeface="+mn-cs"/>
              </a:rPr>
              <a:t>E</a:t>
            </a:r>
            <a:r>
              <a:rPr lang="it-IT" sz="2000">
                <a:latin typeface="Times New Roman" charset="0"/>
                <a:cs typeface="+mn-cs"/>
              </a:rPr>
              <a:t>+</a:t>
            </a:r>
            <a:r>
              <a:rPr lang="it-IT" sz="2000" u="sng">
                <a:latin typeface="Times New Roman" charset="0"/>
                <a:cs typeface="+mn-cs"/>
              </a:rPr>
              <a:t>v</a:t>
            </a:r>
            <a:r>
              <a:rPr lang="it-IT" sz="2000">
                <a:latin typeface="Times New Roman" charset="0"/>
                <a:cs typeface="+mn-cs"/>
                <a:sym typeface="Times New Roman Special G1" charset="0"/>
              </a:rPr>
              <a:t>x</a:t>
            </a:r>
            <a:r>
              <a:rPr lang="it-IT" sz="2000" u="sng">
                <a:latin typeface="Times New Roman" charset="0"/>
                <a:cs typeface="+mn-cs"/>
                <a:sym typeface="Times New Roman Special G1" charset="0"/>
              </a:rPr>
              <a:t>B</a:t>
            </a:r>
            <a:r>
              <a:rPr lang="it-IT" sz="2000">
                <a:latin typeface="Times New Roman" charset="0"/>
                <a:cs typeface="+mn-cs"/>
                <a:sym typeface="Times New Roman Special G1" charset="0"/>
              </a:rPr>
              <a:t>)</a:t>
            </a:r>
          </a:p>
          <a:p>
            <a:pPr algn="ctr" eaLnBrk="0" hangingPunct="0">
              <a:defRPr/>
            </a:pPr>
            <a:r>
              <a:rPr lang="it-IT">
                <a:latin typeface="Times New Roman" charset="0"/>
                <a:cs typeface="+mn-cs"/>
                <a:sym typeface="Times New Roman Special G1" charset="0"/>
              </a:rPr>
              <a:t>Typically </a:t>
            </a:r>
            <a:r>
              <a:rPr lang="it-IT" sz="2000" u="sng">
                <a:latin typeface="Times New Roman" charset="0"/>
                <a:cs typeface="+mn-cs"/>
                <a:sym typeface="Times New Roman Special G1" charset="0"/>
              </a:rPr>
              <a:t>E</a:t>
            </a:r>
            <a:r>
              <a:rPr lang="it-IT" sz="2000">
                <a:latin typeface="Times New Roman" charset="0"/>
                <a:cs typeface="+mn-cs"/>
                <a:sym typeface="Times New Roman Special G1" charset="0"/>
              </a:rPr>
              <a:t>=0</a:t>
            </a:r>
            <a:r>
              <a:rPr lang="it-IT">
                <a:latin typeface="Times New Roman" charset="0"/>
                <a:cs typeface="+mn-cs"/>
                <a:sym typeface="Times New Roman Special G1" charset="0"/>
              </a:rPr>
              <a:t> and given </a:t>
            </a:r>
            <a:r>
              <a:rPr lang="it-IT" sz="2000">
                <a:latin typeface="Times New Roman" charset="0"/>
                <a:cs typeface="+mn-cs"/>
                <a:sym typeface="Times New Roman Special G1" charset="0"/>
              </a:rPr>
              <a:t>R=P/q</a:t>
            </a:r>
            <a:r>
              <a:rPr lang="it-IT">
                <a:latin typeface="Times New Roman" charset="0"/>
                <a:cs typeface="+mn-cs"/>
                <a:sym typeface="Times New Roman Special G1" charset="0"/>
              </a:rPr>
              <a:t>, </a:t>
            </a:r>
            <a:r>
              <a:rPr lang="it-IT" sz="2000">
                <a:latin typeface="Times New Roman" charset="0"/>
                <a:cs typeface="+mn-cs"/>
                <a:sym typeface="Times New Roman Special G1" charset="0"/>
              </a:rPr>
              <a:t>the magnetic rigidity</a:t>
            </a:r>
            <a:r>
              <a:rPr lang="it-IT">
                <a:latin typeface="Times New Roman" charset="0"/>
                <a:cs typeface="+mn-cs"/>
                <a:sym typeface="Times New Roman Special G1" charset="0"/>
              </a:rPr>
              <a:t> </a:t>
            </a:r>
            <a:r>
              <a:rPr lang="it-IT">
                <a:latin typeface="Times New Roman" charset="0"/>
                <a:cs typeface="+mn-cs"/>
                <a:sym typeface="Wingdings" charset="0"/>
              </a:rPr>
              <a:t> </a:t>
            </a:r>
            <a:r>
              <a:rPr lang="it-IT" sz="2000">
                <a:latin typeface="Times New Roman" charset="0"/>
                <a:cs typeface="+mn-cs"/>
              </a:rPr>
              <a:t>d</a:t>
            </a:r>
            <a:r>
              <a:rPr lang="it-IT" sz="2000" u="sng">
                <a:latin typeface="Times New Roman" charset="0"/>
                <a:cs typeface="+mn-cs"/>
              </a:rPr>
              <a:t>R</a:t>
            </a:r>
            <a:r>
              <a:rPr lang="it-IT" sz="2000">
                <a:latin typeface="Times New Roman" charset="0"/>
                <a:cs typeface="+mn-cs"/>
              </a:rPr>
              <a:t>/dt=</a:t>
            </a:r>
            <a:r>
              <a:rPr lang="it-IT" sz="2000" u="sng">
                <a:latin typeface="Symbol" charset="0"/>
                <a:cs typeface="+mn-cs"/>
              </a:rPr>
              <a:t>b</a:t>
            </a:r>
            <a:r>
              <a:rPr lang="it-IT" sz="2000">
                <a:latin typeface="Times New Roman" charset="0"/>
                <a:cs typeface="+mn-cs"/>
                <a:sym typeface="Times New Roman Special G1" charset="0"/>
              </a:rPr>
              <a:t>x</a:t>
            </a:r>
            <a:r>
              <a:rPr lang="it-IT" sz="2000" u="sng">
                <a:latin typeface="Times New Roman" charset="0"/>
                <a:cs typeface="+mn-cs"/>
                <a:sym typeface="Times New Roman Special G1" charset="0"/>
              </a:rPr>
              <a:t>B</a:t>
            </a:r>
            <a:endParaRPr lang="it-IT" sz="2000">
              <a:latin typeface="Times New Roman" charset="0"/>
              <a:cs typeface="+mn-cs"/>
              <a:sym typeface="Times New Roman Special G1" charset="0"/>
            </a:endParaRPr>
          </a:p>
          <a:p>
            <a:pPr algn="ctr" eaLnBrk="0" hangingPunct="0">
              <a:defRPr/>
            </a:pPr>
            <a:r>
              <a:rPr lang="it-IT">
                <a:latin typeface="Times New Roman" charset="0"/>
                <a:cs typeface="+mn-cs"/>
                <a:sym typeface="Times New Roman Special G1" charset="0"/>
              </a:rPr>
              <a:t>All particles with same R and </a:t>
            </a:r>
            <a:r>
              <a:rPr lang="it-IT">
                <a:latin typeface="Symbol" charset="0"/>
                <a:cs typeface="+mn-cs"/>
                <a:sym typeface="Times New Roman Special G1" charset="0"/>
              </a:rPr>
              <a:t>b</a:t>
            </a:r>
            <a:r>
              <a:rPr lang="it-IT">
                <a:latin typeface="Times New Roman" charset="0"/>
                <a:cs typeface="+mn-cs"/>
                <a:sym typeface="Times New Roman Special G1" charset="0"/>
              </a:rPr>
              <a:t> have same motion 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81400" y="5215156"/>
            <a:ext cx="2273212" cy="64589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0">
              <a:buFont typeface="Times New Roman" charset="0"/>
              <a:buNone/>
              <a:defRPr/>
            </a:pPr>
            <a:r>
              <a:rPr lang="it-IT" b="1" dirty="0" err="1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R</a:t>
            </a:r>
            <a:r>
              <a:rPr lang="it-IT" b="1" baseline="-25000" dirty="0" err="1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c</a:t>
            </a:r>
            <a:r>
              <a:rPr lang="it-IT" b="1" baseline="-25000" dirty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it-IT" b="1" dirty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~ 15 GV </a:t>
            </a:r>
            <a:r>
              <a:rPr lang="it-IT" b="1" dirty="0" err="1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at</a:t>
            </a:r>
            <a:r>
              <a:rPr lang="it-IT" b="1" dirty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it-IT" b="1" dirty="0" err="1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equator</a:t>
            </a:r>
            <a:r>
              <a:rPr lang="it-IT" b="1" dirty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,</a:t>
            </a:r>
          </a:p>
          <a:p>
            <a:pPr eaLnBrk="0">
              <a:buFont typeface="Times New Roman" charset="0"/>
              <a:buNone/>
              <a:defRPr/>
            </a:pPr>
            <a:r>
              <a:rPr lang="it-IT" b="1" dirty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     ~ 0.2 GV </a:t>
            </a:r>
            <a:r>
              <a:rPr lang="it-IT" b="1" dirty="0" err="1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at</a:t>
            </a:r>
            <a:r>
              <a:rPr lang="it-IT" b="1" dirty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it-IT" b="1" dirty="0" err="1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poles</a:t>
            </a:r>
            <a:endParaRPr lang="it-IT" b="1" dirty="0">
              <a:solidFill>
                <a:srgbClr val="000000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140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/>
          <p:nvPr/>
        </p:nvSpPr>
        <p:spPr bwMode="auto">
          <a:xfrm>
            <a:off x="753080" y="3937200"/>
            <a:ext cx="8046068" cy="10227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it-IT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rPr>
              <a:t>  </a:t>
            </a:r>
            <a:endParaRPr lang="it-IT" sz="1600" dirty="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8" name="Rettangolo 17"/>
          <p:cNvSpPr/>
          <p:nvPr/>
        </p:nvSpPr>
        <p:spPr bwMode="auto">
          <a:xfrm>
            <a:off x="3753779" y="1146842"/>
            <a:ext cx="5238866" cy="26596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2310778" y="316967"/>
            <a:ext cx="4094774" cy="357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84" tIns="40092" rIns="80184" bIns="40092">
            <a:spAutoFit/>
          </a:bodyPr>
          <a:lstStyle/>
          <a:p>
            <a:pPr algn="ctr">
              <a:spcBef>
                <a:spcPct val="50000"/>
              </a:spcBef>
              <a:buFont typeface="Times New Roman" charset="0"/>
              <a:buNone/>
            </a:pPr>
            <a:endParaRPr lang="it-IT">
              <a:solidFill>
                <a:srgbClr val="FF99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3797" name="Rectangle 9"/>
          <p:cNvSpPr>
            <a:spLocks noChangeArrowheads="1"/>
          </p:cNvSpPr>
          <p:nvPr/>
        </p:nvSpPr>
        <p:spPr bwMode="auto">
          <a:xfrm>
            <a:off x="1739151" y="290592"/>
            <a:ext cx="5986761" cy="61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84" tIns="40092" rIns="80184" bIns="40092">
            <a:spAutoFit/>
          </a:bodyPr>
          <a:lstStyle/>
          <a:p>
            <a:pPr>
              <a:buFont typeface="Times New Roman" charset="0"/>
              <a:buNone/>
            </a:pPr>
            <a:r>
              <a:rPr lang="it-IT" sz="3500" i="1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Solar </a:t>
            </a:r>
            <a:r>
              <a:rPr lang="it-IT" sz="3500" i="1" dirty="0" err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Cycles</a:t>
            </a:r>
            <a:r>
              <a:rPr lang="it-IT" sz="3500" i="1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 and </a:t>
            </a:r>
            <a:r>
              <a:rPr lang="it-IT" sz="3500" i="1" dirty="0" err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Modulation</a:t>
            </a:r>
            <a:endParaRPr lang="it-IT" sz="3500" i="1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9" name="Rectangle 19"/>
          <p:cNvSpPr>
            <a:spLocks noChangeArrowheads="1"/>
          </p:cNvSpPr>
          <p:nvPr/>
        </p:nvSpPr>
        <p:spPr bwMode="auto">
          <a:xfrm>
            <a:off x="3791142" y="2035054"/>
            <a:ext cx="5518995" cy="174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184" tIns="40092" rIns="80184" bIns="40092">
            <a:spAutoFit/>
          </a:bodyPr>
          <a:lstStyle/>
          <a:p>
            <a:pPr algn="ctr">
              <a:buFont typeface="Times New Roman" charset="0"/>
              <a:buNone/>
            </a:pPr>
            <a:endParaRPr lang="it-IT" dirty="0" smtClean="0">
              <a:solidFill>
                <a:srgbClr val="000000"/>
              </a:solidFill>
              <a:latin typeface="Arial" charset="0"/>
              <a:ea typeface="ＭＳ Ｐゴシック" charset="0"/>
              <a:cs typeface="Papyrus" charset="0"/>
            </a:endParaRPr>
          </a:p>
          <a:p>
            <a:pPr>
              <a:buFont typeface="Arial" charset="0"/>
              <a:buChar char="•"/>
            </a:pP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Cycle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of 11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years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in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which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the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Sun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is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in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two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	minimum (maximum) of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activity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.</a:t>
            </a:r>
          </a:p>
          <a:p>
            <a:pPr>
              <a:buFont typeface="Arial" charset="0"/>
              <a:buChar char="•"/>
            </a:pP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Cycle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of 22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years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consisting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of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two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11-year     	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cycles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with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polarity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of the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magnetic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field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 	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reversed</a:t>
            </a:r>
            <a:r>
              <a:rPr lang="it-IT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Papyrus" charset="0"/>
              </a:rPr>
              <a:t>.</a:t>
            </a:r>
          </a:p>
        </p:txBody>
      </p:sp>
      <p:sp>
        <p:nvSpPr>
          <p:cNvPr id="33800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8666095" y="6395518"/>
            <a:ext cx="2127490" cy="469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  <a:defRPr sz="21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  <a:defRPr sz="21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  <a:defRPr sz="21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  <a:defRPr sz="21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  <a:defRPr sz="21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205053" indent="-200459" defTabSz="39395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  <a:defRPr sz="21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605971" indent="-200459" defTabSz="39395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  <a:defRPr sz="21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006890" indent="-200459" defTabSz="39395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  <a:defRPr sz="21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407809" indent="-200459" defTabSz="39395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  <a:defRPr sz="21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72346941-0A5F-1543-8F8F-A384E4D9F54A}" type="slidenum">
              <a:rPr lang="it-IT" sz="1600">
                <a:solidFill>
                  <a:srgbClr val="000000"/>
                </a:solidFill>
              </a:rPr>
              <a:pPr eaLnBrk="1"/>
              <a:t>15</a:t>
            </a:fld>
            <a:endParaRPr lang="it-IT" sz="1600">
              <a:solidFill>
                <a:srgbClr val="000000"/>
              </a:solidFill>
            </a:endParaRPr>
          </a:p>
        </p:txBody>
      </p:sp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142" y="1165516"/>
            <a:ext cx="3201350" cy="256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asellaDiTesto 23"/>
          <p:cNvSpPr txBox="1"/>
          <p:nvPr/>
        </p:nvSpPr>
        <p:spPr>
          <a:xfrm>
            <a:off x="3249538" y="1205993"/>
            <a:ext cx="5864108" cy="1312073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pPr marL="299297" indent="-299297" algn="ctr">
              <a:tabLst>
                <a:tab pos="299297" algn="l"/>
                <a:tab pos="726665" algn="l"/>
                <a:tab pos="1155425" algn="l"/>
                <a:tab pos="1584186" algn="l"/>
                <a:tab pos="2012946" algn="l"/>
                <a:tab pos="2441706" algn="l"/>
                <a:tab pos="2870466" algn="l"/>
                <a:tab pos="3299227" algn="l"/>
                <a:tab pos="3727987" algn="l"/>
                <a:tab pos="4156747" algn="l"/>
                <a:tab pos="4585507" algn="l"/>
                <a:tab pos="5014268" algn="l"/>
                <a:tab pos="5443028" algn="l"/>
                <a:tab pos="5871788" algn="l"/>
                <a:tab pos="6300548" algn="l"/>
                <a:tab pos="6729309" algn="l"/>
                <a:tab pos="7158069" algn="l"/>
                <a:tab pos="7586829" algn="l"/>
                <a:tab pos="8015589" algn="l"/>
                <a:tab pos="8444350" algn="l"/>
                <a:tab pos="8873110" algn="l"/>
              </a:tabLst>
            </a:pPr>
            <a:r>
              <a:rPr lang="it-IT" dirty="0" smtClean="0">
                <a:solidFill>
                  <a:srgbClr val="0000FF"/>
                </a:solidFill>
              </a:rPr>
              <a:t>	</a:t>
            </a:r>
            <a:r>
              <a:rPr lang="it-IT" sz="2000" dirty="0" smtClean="0">
                <a:solidFill>
                  <a:srgbClr val="0000FF"/>
                </a:solidFill>
              </a:rPr>
              <a:t>The </a:t>
            </a:r>
            <a:r>
              <a:rPr lang="it-IT" sz="2000" dirty="0" err="1" smtClean="0">
                <a:solidFill>
                  <a:srgbClr val="0000FF"/>
                </a:solidFill>
              </a:rPr>
              <a:t>Sun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generates</a:t>
            </a:r>
            <a:r>
              <a:rPr lang="it-IT" sz="2000" dirty="0" smtClean="0">
                <a:solidFill>
                  <a:srgbClr val="0000FF"/>
                </a:solidFill>
              </a:rPr>
              <a:t> a </a:t>
            </a:r>
            <a:r>
              <a:rPr lang="it-IT" sz="2000" dirty="0" err="1" smtClean="0">
                <a:solidFill>
                  <a:srgbClr val="0000FF"/>
                </a:solidFill>
              </a:rPr>
              <a:t>supersonic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wind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variable</a:t>
            </a:r>
            <a:r>
              <a:rPr lang="it-IT" sz="2000" dirty="0" smtClean="0">
                <a:solidFill>
                  <a:srgbClr val="0000FF"/>
                </a:solidFill>
              </a:rPr>
              <a:t> of </a:t>
            </a:r>
            <a:r>
              <a:rPr lang="it-IT" sz="2000" dirty="0" err="1" smtClean="0">
                <a:solidFill>
                  <a:srgbClr val="0000FF"/>
                </a:solidFill>
              </a:rPr>
              <a:t>magnetized</a:t>
            </a:r>
            <a:r>
              <a:rPr lang="it-IT" sz="2000" dirty="0" smtClean="0">
                <a:solidFill>
                  <a:srgbClr val="0000FF"/>
                </a:solidFill>
              </a:rPr>
              <a:t> plasma </a:t>
            </a:r>
            <a:r>
              <a:rPr lang="it-IT" sz="2000" dirty="0" err="1" smtClean="0">
                <a:solidFill>
                  <a:srgbClr val="0000FF"/>
                </a:solidFill>
              </a:rPr>
              <a:t>that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derives</a:t>
            </a:r>
            <a:r>
              <a:rPr lang="it-IT" sz="2000" dirty="0" smtClean="0">
                <a:solidFill>
                  <a:srgbClr val="0000FF"/>
                </a:solidFill>
              </a:rPr>
              <a:t> a </a:t>
            </a:r>
            <a:r>
              <a:rPr lang="it-IT" sz="2000" dirty="0" err="1" smtClean="0">
                <a:solidFill>
                  <a:srgbClr val="0000FF"/>
                </a:solidFill>
              </a:rPr>
              <a:t>cavity</a:t>
            </a:r>
            <a:r>
              <a:rPr lang="it-IT" sz="2000" dirty="0" smtClean="0">
                <a:solidFill>
                  <a:srgbClr val="0000FF"/>
                </a:solidFill>
              </a:rPr>
              <a:t> in the    </a:t>
            </a:r>
            <a:r>
              <a:rPr lang="it-IT" sz="2000" dirty="0" err="1" smtClean="0">
                <a:solidFill>
                  <a:srgbClr val="0000FF"/>
                </a:solidFill>
              </a:rPr>
              <a:t>local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interstellar</a:t>
            </a:r>
            <a:r>
              <a:rPr lang="it-IT" sz="2000" dirty="0" smtClean="0">
                <a:solidFill>
                  <a:srgbClr val="0000FF"/>
                </a:solidFill>
              </a:rPr>
              <a:t> medium, the </a:t>
            </a:r>
            <a:r>
              <a:rPr lang="it-IT" sz="2000" dirty="0" err="1" smtClean="0">
                <a:solidFill>
                  <a:srgbClr val="0000FF"/>
                </a:solidFill>
              </a:rPr>
              <a:t>heliosphere</a:t>
            </a:r>
            <a:r>
              <a:rPr lang="it-IT" sz="2000" dirty="0" smtClean="0">
                <a:solidFill>
                  <a:srgbClr val="0000FF"/>
                </a:solidFill>
              </a:rPr>
              <a:t>.</a:t>
            </a:r>
          </a:p>
          <a:p>
            <a:pPr marL="299297" indent="-299297" algn="ctr">
              <a:tabLst>
                <a:tab pos="299297" algn="l"/>
                <a:tab pos="726665" algn="l"/>
                <a:tab pos="1155425" algn="l"/>
                <a:tab pos="1584186" algn="l"/>
                <a:tab pos="2012946" algn="l"/>
                <a:tab pos="2441706" algn="l"/>
                <a:tab pos="2870466" algn="l"/>
                <a:tab pos="3299227" algn="l"/>
                <a:tab pos="3727987" algn="l"/>
                <a:tab pos="4156747" algn="l"/>
                <a:tab pos="4585507" algn="l"/>
                <a:tab pos="5014268" algn="l"/>
                <a:tab pos="5443028" algn="l"/>
                <a:tab pos="5871788" algn="l"/>
                <a:tab pos="6300548" algn="l"/>
                <a:tab pos="6729309" algn="l"/>
                <a:tab pos="7158069" algn="l"/>
                <a:tab pos="7586829" algn="l"/>
                <a:tab pos="8015589" algn="l"/>
                <a:tab pos="8444350" algn="l"/>
                <a:tab pos="8873110" algn="l"/>
              </a:tabLst>
            </a:pPr>
            <a:endParaRPr lang="it-IT" sz="2000" dirty="0">
              <a:solidFill>
                <a:srgbClr val="0000FF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522606" y="4030851"/>
            <a:ext cx="8143489" cy="696520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pPr marL="299297" indent="-299297" algn="ctr">
              <a:tabLst>
                <a:tab pos="299297" algn="l"/>
                <a:tab pos="726665" algn="l"/>
                <a:tab pos="1155425" algn="l"/>
                <a:tab pos="1584186" algn="l"/>
                <a:tab pos="2012946" algn="l"/>
                <a:tab pos="2441706" algn="l"/>
                <a:tab pos="2870466" algn="l"/>
                <a:tab pos="3299227" algn="l"/>
                <a:tab pos="3727987" algn="l"/>
                <a:tab pos="4156747" algn="l"/>
                <a:tab pos="4585507" algn="l"/>
                <a:tab pos="5014268" algn="l"/>
                <a:tab pos="5443028" algn="l"/>
                <a:tab pos="5871788" algn="l"/>
                <a:tab pos="6300548" algn="l"/>
                <a:tab pos="6729309" algn="l"/>
                <a:tab pos="7158069" algn="l"/>
                <a:tab pos="7586829" algn="l"/>
                <a:tab pos="8015589" algn="l"/>
                <a:tab pos="8444350" algn="l"/>
                <a:tab pos="8873110" algn="l"/>
              </a:tabLst>
            </a:pPr>
            <a:r>
              <a:rPr lang="it-IT" sz="2000" dirty="0" smtClean="0">
                <a:solidFill>
                  <a:srgbClr val="0000FF"/>
                </a:solidFill>
              </a:rPr>
              <a:t>	</a:t>
            </a:r>
            <a:r>
              <a:rPr lang="it-IT" sz="2000" dirty="0" err="1" smtClean="0">
                <a:solidFill>
                  <a:srgbClr val="0000FF"/>
                </a:solidFill>
              </a:rPr>
              <a:t>Cosmic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rays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should</a:t>
            </a:r>
            <a:r>
              <a:rPr lang="it-IT" sz="2000" dirty="0" smtClean="0">
                <a:solidFill>
                  <a:srgbClr val="0000FF"/>
                </a:solidFill>
              </a:rPr>
              <a:t> propagate in </a:t>
            </a:r>
            <a:r>
              <a:rPr lang="it-IT" sz="2000" dirty="0">
                <a:solidFill>
                  <a:srgbClr val="0000FF"/>
                </a:solidFill>
              </a:rPr>
              <a:t>the </a:t>
            </a:r>
            <a:r>
              <a:rPr lang="it-IT" sz="2000" dirty="0" err="1">
                <a:solidFill>
                  <a:srgbClr val="0000FF"/>
                </a:solidFill>
              </a:rPr>
              <a:t>eliosphere</a:t>
            </a:r>
            <a:r>
              <a:rPr lang="it-IT" sz="2000" dirty="0">
                <a:solidFill>
                  <a:srgbClr val="0000FF"/>
                </a:solidFill>
              </a:rPr>
              <a:t>  </a:t>
            </a:r>
            <a:r>
              <a:rPr lang="it-IT" sz="2000" dirty="0" smtClean="0">
                <a:solidFill>
                  <a:srgbClr val="0000FF"/>
                </a:solidFill>
                <a:latin typeface="Wingdings" pitchFamily="2" charset="2"/>
              </a:rPr>
              <a:t></a:t>
            </a:r>
            <a:r>
              <a:rPr lang="it-IT" sz="2000" dirty="0" smtClean="0">
                <a:solidFill>
                  <a:srgbClr val="0000FF"/>
                </a:solidFill>
              </a:rPr>
              <a:t>  </a:t>
            </a:r>
            <a:r>
              <a:rPr lang="it-IT" sz="2000" dirty="0" err="1" smtClean="0">
                <a:solidFill>
                  <a:srgbClr val="0000FF"/>
                </a:solidFill>
              </a:rPr>
              <a:t>temporal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variations</a:t>
            </a:r>
            <a:r>
              <a:rPr lang="it-IT" sz="2000" dirty="0" smtClean="0">
                <a:solidFill>
                  <a:srgbClr val="0000FF"/>
                </a:solidFill>
              </a:rPr>
              <a:t> of the </a:t>
            </a:r>
            <a:r>
              <a:rPr lang="it-IT" sz="2000" dirty="0" err="1" smtClean="0">
                <a:solidFill>
                  <a:srgbClr val="0000FF"/>
                </a:solidFill>
              </a:rPr>
              <a:t>intensity</a:t>
            </a:r>
            <a:r>
              <a:rPr lang="it-IT" sz="2000" dirty="0" smtClean="0">
                <a:solidFill>
                  <a:srgbClr val="0000FF"/>
                </a:solidFill>
              </a:rPr>
              <a:t> of the </a:t>
            </a:r>
            <a:r>
              <a:rPr lang="it-IT" sz="2000" dirty="0" err="1" smtClean="0">
                <a:solidFill>
                  <a:srgbClr val="0000FF"/>
                </a:solidFill>
              </a:rPr>
              <a:t>cosmic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ray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flux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as</a:t>
            </a:r>
            <a:r>
              <a:rPr lang="it-IT" sz="2000" dirty="0" smtClean="0">
                <a:solidFill>
                  <a:srgbClr val="0000FF"/>
                </a:solidFill>
              </a:rPr>
              <a:t> a </a:t>
            </a:r>
            <a:r>
              <a:rPr lang="it-IT" sz="2000" dirty="0" err="1" smtClean="0">
                <a:solidFill>
                  <a:srgbClr val="0000FF"/>
                </a:solidFill>
              </a:rPr>
              <a:t>function</a:t>
            </a:r>
            <a:r>
              <a:rPr lang="it-IT" sz="2000" dirty="0" smtClean="0">
                <a:solidFill>
                  <a:srgbClr val="0000FF"/>
                </a:solidFill>
              </a:rPr>
              <a:t> of position   </a:t>
            </a:r>
            <a:endParaRPr lang="it-IT" sz="2000" dirty="0">
              <a:solidFill>
                <a:srgbClr val="0000FF"/>
              </a:solidFill>
            </a:endParaRPr>
          </a:p>
        </p:txBody>
      </p:sp>
      <p:sp>
        <p:nvSpPr>
          <p:cNvPr id="16" name="Segnaposto numero diapositiva 1"/>
          <p:cNvSpPr txBox="1">
            <a:spLocks/>
          </p:cNvSpPr>
          <p:nvPr/>
        </p:nvSpPr>
        <p:spPr>
          <a:xfrm>
            <a:off x="8799148" y="6460351"/>
            <a:ext cx="2127490" cy="4696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0184" tIns="40092" rIns="80184" bIns="40092"/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53728431-16B1-4AE9-A897-C61754798D49}" type="slidenum">
              <a:rPr lang="it-IT"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rPr>
              <a:pPr defTabSz="393959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15</a:t>
            </a:fld>
            <a:endParaRPr lang="it-IT" sz="1600" dirty="0">
              <a:solidFill>
                <a:schemeClr val="bg1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Rettangolo 14"/>
          <p:cNvSpPr/>
          <p:nvPr/>
        </p:nvSpPr>
        <p:spPr bwMode="auto">
          <a:xfrm>
            <a:off x="0" y="0"/>
            <a:ext cx="987715" cy="87021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0" name="Freccia in giù 19"/>
          <p:cNvSpPr/>
          <p:nvPr/>
        </p:nvSpPr>
        <p:spPr bwMode="auto">
          <a:xfrm>
            <a:off x="4441678" y="4771175"/>
            <a:ext cx="253989" cy="464601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3786" y="5198428"/>
            <a:ext cx="87128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rgbClr val="FF0000"/>
                </a:solidFill>
              </a:rPr>
              <a:t>SOLAR MODULATION of </a:t>
            </a:r>
            <a:r>
              <a:rPr lang="it-IT" sz="2400" dirty="0" err="1" smtClean="0">
                <a:solidFill>
                  <a:srgbClr val="FF0000"/>
                </a:solidFill>
              </a:rPr>
              <a:t>Cosmic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Rays</a:t>
            </a:r>
            <a:endParaRPr lang="it-IT" sz="2400" dirty="0" smtClean="0">
              <a:solidFill>
                <a:srgbClr val="FF0000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18130" y="5722973"/>
            <a:ext cx="89607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The </a:t>
            </a:r>
            <a:r>
              <a:rPr lang="en-US" sz="2000" dirty="0"/>
              <a:t>l</a:t>
            </a:r>
            <a:r>
              <a:rPr lang="en-US" sz="2000" dirty="0" smtClean="0"/>
              <a:t>ocal spectrum E &lt;30 </a:t>
            </a:r>
            <a:r>
              <a:rPr lang="en-US" sz="2000" dirty="0" err="1" smtClean="0"/>
              <a:t>GeV</a:t>
            </a:r>
            <a:r>
              <a:rPr lang="en-US" sz="2000" dirty="0" smtClean="0"/>
              <a:t> is not representative of the interstellar spectrum.</a:t>
            </a:r>
          </a:p>
          <a:p>
            <a:pPr algn="ctr"/>
            <a:r>
              <a:rPr lang="en-US" sz="2000" dirty="0" smtClean="0"/>
              <a:t>The calculation of the solar modulation is very important to extrapolate the spectrum  at low energy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8128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tangolo 25"/>
          <p:cNvSpPr/>
          <p:nvPr/>
        </p:nvSpPr>
        <p:spPr bwMode="auto">
          <a:xfrm>
            <a:off x="205689" y="4803504"/>
            <a:ext cx="2997766" cy="1867220"/>
          </a:xfrm>
          <a:prstGeom prst="rect">
            <a:avLst/>
          </a:prstGeom>
          <a:solidFill>
            <a:srgbClr val="FF957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7656" name="Text Box 9"/>
          <p:cNvSpPr txBox="1">
            <a:spLocks noChangeArrowheads="1"/>
          </p:cNvSpPr>
          <p:nvPr/>
        </p:nvSpPr>
        <p:spPr bwMode="auto">
          <a:xfrm>
            <a:off x="336027" y="229421"/>
            <a:ext cx="8451610" cy="56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36935" rIns="0" bIns="0" anchor="ctr"/>
          <a:lstStyle/>
          <a:p>
            <a:pPr algn="ctr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sz="3500" i="1" dirty="0" err="1" smtClean="0">
                <a:solidFill>
                  <a:srgbClr val="B84700"/>
                </a:solidFill>
              </a:rPr>
              <a:t>Flux</a:t>
            </a:r>
            <a:r>
              <a:rPr lang="it-IT" sz="3500" i="1" dirty="0" smtClean="0">
                <a:solidFill>
                  <a:srgbClr val="B84700"/>
                </a:solidFill>
              </a:rPr>
              <a:t> and </a:t>
            </a:r>
            <a:r>
              <a:rPr lang="it-IT" sz="3500" i="1" dirty="0" err="1" smtClean="0">
                <a:solidFill>
                  <a:srgbClr val="B84700"/>
                </a:solidFill>
              </a:rPr>
              <a:t>Normalized</a:t>
            </a:r>
            <a:r>
              <a:rPr lang="it-IT" sz="3500" i="1" dirty="0" smtClean="0">
                <a:solidFill>
                  <a:srgbClr val="B84700"/>
                </a:solidFill>
              </a:rPr>
              <a:t> </a:t>
            </a:r>
            <a:r>
              <a:rPr lang="it-IT" sz="3500" i="1" dirty="0" err="1" smtClean="0">
                <a:solidFill>
                  <a:srgbClr val="B84700"/>
                </a:solidFill>
              </a:rPr>
              <a:t>Flux</a:t>
            </a:r>
            <a:endParaRPr lang="it-IT" sz="3500" i="1" dirty="0">
              <a:solidFill>
                <a:srgbClr val="B84700"/>
              </a:solidFill>
            </a:endParaRPr>
          </a:p>
        </p:txBody>
      </p: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661844" y="1815348"/>
            <a:ext cx="4276734" cy="770804"/>
          </a:xfrm>
          <a:prstGeom prst="rect">
            <a:avLst/>
          </a:prstGeom>
          <a:solidFill>
            <a:srgbClr val="00B8FF">
              <a:alpha val="0"/>
            </a:srgbClr>
          </a:solidFill>
          <a:ln w="41400" cap="sq">
            <a:solidFill>
              <a:srgbClr val="C00000"/>
            </a:solidFill>
            <a:round/>
            <a:headEnd/>
            <a:tailEnd/>
          </a:ln>
        </p:spPr>
        <p:txBody>
          <a:bodyPr wrap="none" lIns="80184" tIns="40092" rIns="80184" bIns="40092" anchor="ctr"/>
          <a:lstStyle/>
          <a:p>
            <a:endParaRPr lang="it-IT"/>
          </a:p>
        </p:txBody>
      </p:sp>
      <p:sp>
        <p:nvSpPr>
          <p:cNvPr id="27661" name="Text Box 1"/>
          <p:cNvSpPr txBox="1">
            <a:spLocks noChangeArrowheads="1"/>
          </p:cNvSpPr>
          <p:nvPr/>
        </p:nvSpPr>
        <p:spPr bwMode="auto">
          <a:xfrm>
            <a:off x="137975" y="994827"/>
            <a:ext cx="8498633" cy="72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1782" rIns="0" bIns="0"/>
          <a:lstStyle/>
          <a:p>
            <a:pPr marL="412055" indent="-307650">
              <a:spcAft>
                <a:spcPts val="1359"/>
              </a:spcAft>
              <a:buSzPct val="45000"/>
              <a:tabLst>
                <a:tab pos="512285" algn="l"/>
                <a:tab pos="941045" algn="l"/>
                <a:tab pos="1369805" algn="l"/>
                <a:tab pos="1798566" algn="l"/>
                <a:tab pos="2227326" algn="l"/>
                <a:tab pos="2656086" algn="l"/>
                <a:tab pos="3084847" algn="l"/>
                <a:tab pos="3513607" algn="l"/>
                <a:tab pos="3942367" algn="l"/>
                <a:tab pos="4371127" algn="l"/>
                <a:tab pos="4799888" algn="l"/>
                <a:tab pos="5228648" algn="l"/>
                <a:tab pos="5657408" algn="l"/>
                <a:tab pos="6086168" algn="l"/>
                <a:tab pos="6514929" algn="l"/>
                <a:tab pos="6943689" algn="l"/>
                <a:tab pos="7372449" algn="l"/>
                <a:tab pos="7801209" algn="l"/>
                <a:tab pos="8229970" algn="l"/>
                <a:tab pos="8658730" algn="l"/>
              </a:tabLst>
            </a:pPr>
            <a:r>
              <a:rPr lang="it-IT" sz="2000" dirty="0"/>
              <a:t>The </a:t>
            </a:r>
            <a:r>
              <a:rPr lang="it-IT" sz="2000" dirty="0" err="1"/>
              <a:t>relationship</a:t>
            </a:r>
            <a:r>
              <a:rPr lang="it-IT" sz="2000" dirty="0"/>
              <a:t> </a:t>
            </a:r>
            <a:r>
              <a:rPr lang="it-IT" sz="2000" dirty="0" err="1"/>
              <a:t>between</a:t>
            </a:r>
            <a:r>
              <a:rPr lang="it-IT" sz="2000" dirty="0"/>
              <a:t> rate of </a:t>
            </a:r>
            <a:r>
              <a:rPr lang="it-IT" sz="2000" dirty="0" err="1"/>
              <a:t>counts</a:t>
            </a:r>
            <a:r>
              <a:rPr lang="it-IT" sz="2000" dirty="0"/>
              <a:t> in a time </a:t>
            </a:r>
            <a:r>
              <a:rPr lang="it-IT" sz="2000" dirty="0" err="1"/>
              <a:t>interval</a:t>
            </a:r>
            <a:r>
              <a:rPr lang="it-IT" sz="2000" dirty="0"/>
              <a:t> T </a:t>
            </a:r>
            <a:r>
              <a:rPr lang="it-IT" sz="2000" dirty="0" err="1"/>
              <a:t>between</a:t>
            </a:r>
            <a:r>
              <a:rPr lang="it-IT" sz="2000" dirty="0"/>
              <a:t> (t, t + T</a:t>
            </a:r>
            <a:r>
              <a:rPr lang="it-IT" sz="2000" dirty="0" smtClean="0"/>
              <a:t>) and </a:t>
            </a:r>
            <a:r>
              <a:rPr lang="it-IT" sz="2000" dirty="0"/>
              <a:t>the </a:t>
            </a:r>
            <a:r>
              <a:rPr lang="it-IT" sz="2000" dirty="0" err="1" smtClean="0"/>
              <a:t>flux</a:t>
            </a:r>
            <a:r>
              <a:rPr lang="it-IT" sz="2000" dirty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/>
              <a:t>given</a:t>
            </a:r>
            <a:r>
              <a:rPr lang="it-IT" sz="2000" dirty="0"/>
              <a:t> by:</a:t>
            </a:r>
          </a:p>
        </p:txBody>
      </p:sp>
      <p:sp>
        <p:nvSpPr>
          <p:cNvPr id="27662" name="Rectangle 24"/>
          <p:cNvSpPr>
            <a:spLocks noChangeArrowheads="1"/>
          </p:cNvSpPr>
          <p:nvPr/>
        </p:nvSpPr>
        <p:spPr bwMode="auto">
          <a:xfrm>
            <a:off x="0" y="28486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 anchor="ctr">
            <a:spAutoFit/>
          </a:bodyPr>
          <a:lstStyle/>
          <a:p>
            <a:endParaRPr lang="it-IT"/>
          </a:p>
        </p:txBody>
      </p:sp>
      <p:sp>
        <p:nvSpPr>
          <p:cNvPr id="27664" name="Rectangle 26"/>
          <p:cNvSpPr>
            <a:spLocks noChangeArrowheads="1"/>
          </p:cNvSpPr>
          <p:nvPr/>
        </p:nvSpPr>
        <p:spPr bwMode="auto">
          <a:xfrm>
            <a:off x="0" y="28486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 anchor="ctr">
            <a:spAutoFit/>
          </a:bodyPr>
          <a:lstStyle/>
          <a:p>
            <a:endParaRPr lang="it-IT"/>
          </a:p>
        </p:txBody>
      </p:sp>
      <p:sp>
        <p:nvSpPr>
          <p:cNvPr id="27666" name="Rectangle 28"/>
          <p:cNvSpPr>
            <a:spLocks noChangeArrowheads="1"/>
          </p:cNvSpPr>
          <p:nvPr/>
        </p:nvSpPr>
        <p:spPr bwMode="auto">
          <a:xfrm>
            <a:off x="0" y="28486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 anchor="ctr">
            <a:spAutoFit/>
          </a:bodyPr>
          <a:lstStyle/>
          <a:p>
            <a:endParaRPr lang="it-IT"/>
          </a:p>
        </p:txBody>
      </p:sp>
      <p:sp>
        <p:nvSpPr>
          <p:cNvPr id="27667" name="Rectangle 29"/>
          <p:cNvSpPr>
            <a:spLocks noChangeArrowheads="1"/>
          </p:cNvSpPr>
          <p:nvPr/>
        </p:nvSpPr>
        <p:spPr bwMode="auto">
          <a:xfrm>
            <a:off x="0" y="599025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 anchor="ctr">
            <a:spAutoFit/>
          </a:bodyPr>
          <a:lstStyle/>
          <a:p>
            <a:pPr eaLnBrk="0"/>
            <a:endParaRPr lang="it-IT"/>
          </a:p>
        </p:txBody>
      </p:sp>
      <p:sp>
        <p:nvSpPr>
          <p:cNvPr id="27668" name="Rectangle 31"/>
          <p:cNvSpPr>
            <a:spLocks noChangeArrowheads="1"/>
          </p:cNvSpPr>
          <p:nvPr/>
        </p:nvSpPr>
        <p:spPr bwMode="auto">
          <a:xfrm>
            <a:off x="0" y="28486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 anchor="ctr">
            <a:spAutoFit/>
          </a:bodyPr>
          <a:lstStyle/>
          <a:p>
            <a:endParaRPr lang="it-IT"/>
          </a:p>
        </p:txBody>
      </p:sp>
      <p:sp>
        <p:nvSpPr>
          <p:cNvPr id="27669" name="Rectangle 32"/>
          <p:cNvSpPr>
            <a:spLocks noChangeArrowheads="1"/>
          </p:cNvSpPr>
          <p:nvPr/>
        </p:nvSpPr>
        <p:spPr bwMode="auto">
          <a:xfrm>
            <a:off x="0" y="599025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 anchor="ctr">
            <a:spAutoFit/>
          </a:bodyPr>
          <a:lstStyle/>
          <a:p>
            <a:pPr eaLnBrk="0"/>
            <a:endParaRPr lang="it-IT"/>
          </a:p>
        </p:txBody>
      </p:sp>
      <p:sp>
        <p:nvSpPr>
          <p:cNvPr id="27670" name="Rectangle 24"/>
          <p:cNvSpPr>
            <a:spLocks noChangeArrowheads="1"/>
          </p:cNvSpPr>
          <p:nvPr/>
        </p:nvSpPr>
        <p:spPr bwMode="auto">
          <a:xfrm>
            <a:off x="0" y="28486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 anchor="ctr">
            <a:spAutoFit/>
          </a:bodyPr>
          <a:lstStyle/>
          <a:p>
            <a:endParaRPr lang="it-IT"/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0" y="573092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 anchor="ctr">
            <a:spAutoFit/>
          </a:bodyPr>
          <a:lstStyle/>
          <a:p>
            <a:pPr eaLnBrk="0"/>
            <a:endParaRPr lang="it-IT"/>
          </a:p>
        </p:txBody>
      </p:sp>
      <p:sp>
        <p:nvSpPr>
          <p:cNvPr id="25" name="CasellaDiTesto 1"/>
          <p:cNvSpPr txBox="1">
            <a:spLocks noChangeArrowheads="1"/>
          </p:cNvSpPr>
          <p:nvPr/>
        </p:nvSpPr>
        <p:spPr bwMode="auto">
          <a:xfrm>
            <a:off x="137976" y="2910324"/>
            <a:ext cx="9006024" cy="38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84" tIns="40092" rIns="80184" bIns="40092">
            <a:spAutoFit/>
          </a:bodyPr>
          <a:lstStyle/>
          <a:p>
            <a:pPr algn="ctr"/>
            <a:r>
              <a:rPr lang="it-IT" sz="2000" i="1" dirty="0"/>
              <a:t>To </a:t>
            </a:r>
            <a:r>
              <a:rPr lang="it-IT" sz="2000" i="1" dirty="0" err="1"/>
              <a:t>measure</a:t>
            </a:r>
            <a:r>
              <a:rPr lang="it-IT" sz="2000" i="1" dirty="0"/>
              <a:t> </a:t>
            </a:r>
            <a:r>
              <a:rPr lang="it-IT" sz="2000" i="1" dirty="0" err="1"/>
              <a:t>changes</a:t>
            </a:r>
            <a:r>
              <a:rPr lang="it-IT" sz="2000" i="1" dirty="0"/>
              <a:t> in the flow of </a:t>
            </a:r>
            <a:r>
              <a:rPr lang="it-IT" sz="2000" i="1" dirty="0" err="1"/>
              <a:t>protons</a:t>
            </a:r>
            <a:r>
              <a:rPr lang="it-IT" sz="2000" i="1" dirty="0"/>
              <a:t> in time </a:t>
            </a:r>
            <a:r>
              <a:rPr lang="it-IT" sz="2000" i="1" dirty="0" err="1"/>
              <a:t>we</a:t>
            </a:r>
            <a:r>
              <a:rPr lang="it-IT" sz="2000" i="1" dirty="0"/>
              <a:t> use the</a:t>
            </a:r>
            <a:r>
              <a:rPr lang="it-IT" sz="2000" i="1" dirty="0">
                <a:solidFill>
                  <a:srgbClr val="FF0000"/>
                </a:solidFill>
              </a:rPr>
              <a:t> </a:t>
            </a:r>
            <a:r>
              <a:rPr lang="it-IT" sz="2000" i="1" dirty="0" err="1" smtClean="0">
                <a:solidFill>
                  <a:srgbClr val="FF0000"/>
                </a:solidFill>
              </a:rPr>
              <a:t>Normalized</a:t>
            </a:r>
            <a:r>
              <a:rPr lang="it-IT" sz="2000" i="1" dirty="0" smtClean="0">
                <a:solidFill>
                  <a:srgbClr val="FF0000"/>
                </a:solidFill>
              </a:rPr>
              <a:t> </a:t>
            </a:r>
            <a:r>
              <a:rPr lang="it-IT" sz="2000" i="1" dirty="0" err="1">
                <a:solidFill>
                  <a:srgbClr val="FF0000"/>
                </a:solidFill>
              </a:rPr>
              <a:t>F</a:t>
            </a:r>
            <a:r>
              <a:rPr lang="it-IT" sz="2000" i="1" dirty="0" err="1" smtClean="0">
                <a:solidFill>
                  <a:srgbClr val="FF0000"/>
                </a:solidFill>
              </a:rPr>
              <a:t>lux</a:t>
            </a:r>
            <a:r>
              <a:rPr lang="it-IT" sz="2000" dirty="0" smtClean="0"/>
              <a:t>              </a:t>
            </a:r>
            <a:endParaRPr lang="it-IT" sz="2000" dirty="0"/>
          </a:p>
        </p:txBody>
      </p:sp>
      <p:sp>
        <p:nvSpPr>
          <p:cNvPr id="28" name="CasellaDiTesto 2"/>
          <p:cNvSpPr txBox="1">
            <a:spLocks noChangeArrowheads="1"/>
          </p:cNvSpPr>
          <p:nvPr/>
        </p:nvSpPr>
        <p:spPr bwMode="auto">
          <a:xfrm>
            <a:off x="336027" y="4504915"/>
            <a:ext cx="2651585" cy="220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84" tIns="40092" rIns="80184" bIns="40092">
            <a:spAutoFit/>
          </a:bodyPr>
          <a:lstStyle/>
          <a:p>
            <a:endParaRPr lang="it-IT" dirty="0" smtClean="0"/>
          </a:p>
          <a:p>
            <a:r>
              <a:rPr lang="it-IT" sz="2000" dirty="0" err="1" smtClean="0"/>
              <a:t>Since</a:t>
            </a:r>
            <a:r>
              <a:rPr lang="it-IT" sz="2000" dirty="0" smtClean="0"/>
              <a:t> the </a:t>
            </a:r>
            <a:r>
              <a:rPr lang="it-IT" sz="2000" dirty="0" err="1" smtClean="0"/>
              <a:t>variation</a:t>
            </a:r>
            <a:r>
              <a:rPr lang="it-IT" sz="2000" dirty="0" smtClean="0"/>
              <a:t> </a:t>
            </a:r>
            <a:r>
              <a:rPr lang="it-IT" sz="2000" dirty="0"/>
              <a:t>in time </a:t>
            </a:r>
            <a:r>
              <a:rPr lang="it-IT" sz="2000" dirty="0" smtClean="0"/>
              <a:t>of the </a:t>
            </a:r>
            <a:r>
              <a:rPr lang="it-IT" sz="2000" dirty="0" err="1" smtClean="0"/>
              <a:t>two</a:t>
            </a:r>
            <a:r>
              <a:rPr lang="it-IT" sz="2000" dirty="0" smtClean="0"/>
              <a:t> </a:t>
            </a:r>
            <a:r>
              <a:rPr lang="it-IT" sz="2000" dirty="0" err="1" smtClean="0"/>
              <a:t>lsst</a:t>
            </a:r>
            <a:r>
              <a:rPr lang="it-IT" sz="2000" dirty="0" smtClean="0"/>
              <a:t> </a:t>
            </a:r>
            <a:r>
              <a:rPr lang="it-IT" sz="2000" dirty="0" err="1" smtClean="0"/>
              <a:t>terms</a:t>
            </a:r>
            <a:r>
              <a:rPr lang="it-IT" sz="2000" dirty="0" smtClean="0"/>
              <a:t> a </a:t>
            </a:r>
            <a:r>
              <a:rPr lang="it-IT" sz="2000" dirty="0" err="1" smtClean="0"/>
              <a:t>few</a:t>
            </a:r>
            <a:r>
              <a:rPr lang="it-IT" sz="2000" dirty="0" smtClean="0"/>
              <a:t> of %</a:t>
            </a:r>
            <a:r>
              <a:rPr lang="it-IT" sz="2000" dirty="0"/>
              <a:t>, in first </a:t>
            </a:r>
            <a:r>
              <a:rPr lang="it-IT" sz="2000" dirty="0" err="1"/>
              <a:t>approximation</a:t>
            </a:r>
            <a:r>
              <a:rPr lang="it-IT" sz="2000" dirty="0"/>
              <a:t> </a:t>
            </a:r>
            <a:r>
              <a:rPr lang="it-IT" sz="2000" dirty="0" err="1" smtClean="0"/>
              <a:t>they</a:t>
            </a:r>
            <a:r>
              <a:rPr lang="it-IT" sz="2000" dirty="0" smtClean="0"/>
              <a:t> can </a:t>
            </a:r>
            <a:r>
              <a:rPr lang="it-IT" sz="2000" dirty="0"/>
              <a:t>be </a:t>
            </a:r>
            <a:r>
              <a:rPr lang="it-IT" sz="2000" dirty="0" err="1"/>
              <a:t>considered</a:t>
            </a:r>
            <a:r>
              <a:rPr lang="it-IT" sz="2000" dirty="0"/>
              <a:t> </a:t>
            </a:r>
            <a:r>
              <a:rPr lang="it-IT" sz="2000" dirty="0" err="1"/>
              <a:t>constant</a:t>
            </a:r>
            <a:endParaRPr lang="it-IT" sz="2000" dirty="0"/>
          </a:p>
        </p:txBody>
      </p:sp>
      <p:sp>
        <p:nvSpPr>
          <p:cNvPr id="29" name="CasellaDiTesto 6"/>
          <p:cNvSpPr txBox="1">
            <a:spLocks noChangeArrowheads="1"/>
          </p:cNvSpPr>
          <p:nvPr/>
        </p:nvSpPr>
        <p:spPr bwMode="auto">
          <a:xfrm>
            <a:off x="6842774" y="4985028"/>
            <a:ext cx="2413281" cy="16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84" tIns="40092" rIns="80184" bIns="40092">
            <a:spAutoFit/>
          </a:bodyPr>
          <a:lstStyle/>
          <a:p>
            <a:r>
              <a:rPr lang="it-IT" sz="2000" dirty="0">
                <a:solidFill>
                  <a:srgbClr val="000000"/>
                </a:solidFill>
              </a:rPr>
              <a:t>In </a:t>
            </a:r>
            <a:r>
              <a:rPr lang="it-IT" sz="2000" dirty="0" err="1">
                <a:solidFill>
                  <a:srgbClr val="000000"/>
                </a:solidFill>
              </a:rPr>
              <a:t>this</a:t>
            </a:r>
            <a:r>
              <a:rPr lang="it-IT" sz="2000" dirty="0">
                <a:solidFill>
                  <a:srgbClr val="000000"/>
                </a:solidFill>
              </a:rPr>
              <a:t> way, the ratio of the </a:t>
            </a:r>
            <a:r>
              <a:rPr lang="it-IT" sz="2000" dirty="0" err="1">
                <a:solidFill>
                  <a:srgbClr val="000000"/>
                </a:solidFill>
              </a:rPr>
              <a:t>average</a:t>
            </a:r>
            <a:r>
              <a:rPr lang="it-IT" sz="2000" dirty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fluxes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>
                <a:solidFill>
                  <a:srgbClr val="000000"/>
                </a:solidFill>
              </a:rPr>
              <a:t>is</a:t>
            </a:r>
            <a:r>
              <a:rPr lang="it-IT" sz="2000" dirty="0">
                <a:solidFill>
                  <a:srgbClr val="000000"/>
                </a:solidFill>
              </a:rPr>
              <a:t> </a:t>
            </a:r>
            <a:r>
              <a:rPr lang="it-IT" sz="2000" dirty="0" err="1">
                <a:solidFill>
                  <a:srgbClr val="000000"/>
                </a:solidFill>
              </a:rPr>
              <a:t>approximately</a:t>
            </a:r>
            <a:r>
              <a:rPr lang="it-IT" sz="2000" dirty="0">
                <a:solidFill>
                  <a:srgbClr val="000000"/>
                </a:solidFill>
              </a:rPr>
              <a:t> </a:t>
            </a:r>
            <a:r>
              <a:rPr lang="it-IT" sz="2000" dirty="0" err="1">
                <a:solidFill>
                  <a:srgbClr val="000000"/>
                </a:solidFill>
              </a:rPr>
              <a:t>equal</a:t>
            </a:r>
            <a:r>
              <a:rPr lang="it-IT" sz="2000" dirty="0">
                <a:solidFill>
                  <a:srgbClr val="000000"/>
                </a:solidFill>
              </a:rPr>
              <a:t> to the ratio of the </a:t>
            </a:r>
            <a:r>
              <a:rPr lang="it-IT" sz="2000" dirty="0" err="1">
                <a:solidFill>
                  <a:srgbClr val="000000"/>
                </a:solidFill>
              </a:rPr>
              <a:t>average</a:t>
            </a:r>
            <a:r>
              <a:rPr lang="it-IT" sz="2000" dirty="0">
                <a:solidFill>
                  <a:srgbClr val="000000"/>
                </a:solidFill>
              </a:rPr>
              <a:t> rate</a:t>
            </a:r>
          </a:p>
        </p:txBody>
      </p:sp>
      <p:sp>
        <p:nvSpPr>
          <p:cNvPr id="31" name="Freccia in giù 30"/>
          <p:cNvSpPr/>
          <p:nvPr/>
        </p:nvSpPr>
        <p:spPr bwMode="auto">
          <a:xfrm rot="16200000">
            <a:off x="3306440" y="5421409"/>
            <a:ext cx="453841" cy="488763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 dirty="0">
              <a:solidFill>
                <a:srgbClr val="C00000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3838845" y="5244366"/>
            <a:ext cx="2382752" cy="838519"/>
          </a:xfrm>
          <a:prstGeom prst="rect">
            <a:avLst/>
          </a:prstGeom>
          <a:solidFill>
            <a:srgbClr val="00B8FF">
              <a:alpha val="0"/>
            </a:srgbClr>
          </a:solidFill>
          <a:ln w="41400" cap="sq">
            <a:solidFill>
              <a:srgbClr val="C00000"/>
            </a:solidFill>
            <a:round/>
            <a:headEnd/>
            <a:tailEnd/>
          </a:ln>
        </p:spPr>
        <p:txBody>
          <a:bodyPr wrap="none" lIns="80184" tIns="40092" rIns="80184" bIns="40092" anchor="ctr"/>
          <a:lstStyle/>
          <a:p>
            <a:endParaRPr lang="it-IT"/>
          </a:p>
        </p:txBody>
      </p:sp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22134" y="5374034"/>
            <a:ext cx="2036526" cy="622407"/>
          </a:xfrm>
          <a:prstGeom prst="rect">
            <a:avLst/>
          </a:prstGeom>
          <a:noFill/>
        </p:spPr>
      </p:pic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0" y="28486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0184" tIns="40092" rIns="80184" bIns="40092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121857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036" y="1890465"/>
            <a:ext cx="3910156" cy="630853"/>
          </a:xfrm>
          <a:prstGeom prst="rect">
            <a:avLst/>
          </a:prstGeom>
          <a:noFill/>
        </p:spPr>
      </p:pic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0" y="865106"/>
            <a:ext cx="161934" cy="3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0184" tIns="40092" rIns="80184" bIns="40092" numCol="1" anchor="ctr" anchorCtr="0" compatLnSpc="1">
            <a:prstTxWarp prst="textNoShape">
              <a:avLst/>
            </a:prstTxWarp>
            <a:spAutoFit/>
          </a:bodyPr>
          <a:lstStyle/>
          <a:p>
            <a:pPr defTabSz="801837" fontAlgn="base">
              <a:spcBef>
                <a:spcPct val="0"/>
              </a:spcBef>
              <a:spcAft>
                <a:spcPct val="0"/>
              </a:spcAft>
            </a:pPr>
            <a:endParaRPr lang="it-IT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0" y="28486"/>
            <a:ext cx="16193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0184" tIns="40092" rIns="80184" bIns="40092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4578" y="3787923"/>
            <a:ext cx="2036526" cy="622407"/>
          </a:xfrm>
          <a:prstGeom prst="rect">
            <a:avLst/>
          </a:prstGeom>
          <a:noFill/>
        </p:spPr>
      </p:pic>
      <p:sp>
        <p:nvSpPr>
          <p:cNvPr id="33" name="Rettangolo 32"/>
          <p:cNvSpPr/>
          <p:nvPr/>
        </p:nvSpPr>
        <p:spPr bwMode="auto">
          <a:xfrm>
            <a:off x="2377049" y="3697150"/>
            <a:ext cx="1160828" cy="77801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1178869" y="3613642"/>
            <a:ext cx="1466309" cy="903354"/>
          </a:xfrm>
          <a:prstGeom prst="rect">
            <a:avLst/>
          </a:prstGeom>
          <a:solidFill>
            <a:srgbClr val="00B8FF">
              <a:alpha val="0"/>
            </a:srgbClr>
          </a:solidFill>
          <a:ln w="41400" cap="sq">
            <a:solidFill>
              <a:srgbClr val="C00000"/>
            </a:solidFill>
            <a:round/>
            <a:headEnd/>
            <a:tailEnd/>
          </a:ln>
        </p:spPr>
        <p:txBody>
          <a:bodyPr wrap="none" lIns="80184" tIns="40092" rIns="80184" bIns="40092" anchor="ctr"/>
          <a:lstStyle/>
          <a:p>
            <a:endParaRPr lang="it-IT"/>
          </a:p>
        </p:txBody>
      </p:sp>
      <p:sp>
        <p:nvSpPr>
          <p:cNvPr id="38" name="CasellaDiTesto 37"/>
          <p:cNvSpPr txBox="1"/>
          <p:nvPr/>
        </p:nvSpPr>
        <p:spPr>
          <a:xfrm>
            <a:off x="5121865" y="1434062"/>
            <a:ext cx="3665772" cy="1404406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endParaRPr lang="it-IT" sz="1400" dirty="0"/>
          </a:p>
          <a:p>
            <a:r>
              <a:rPr lang="it-IT" dirty="0" smtClean="0">
                <a:solidFill>
                  <a:schemeClr val="tx1"/>
                </a:solidFill>
              </a:rPr>
              <a:t>	</a:t>
            </a:r>
            <a:r>
              <a:rPr lang="el-GR" b="1" i="1" dirty="0"/>
              <a:t>Δ</a:t>
            </a:r>
            <a:r>
              <a:rPr lang="it-IT" b="1" i="1" dirty="0" err="1"/>
              <a:t>N</a:t>
            </a:r>
            <a:r>
              <a:rPr lang="it-IT" i="1" dirty="0"/>
              <a:t> </a:t>
            </a:r>
            <a:r>
              <a:rPr lang="it-IT" i="1" dirty="0" smtClean="0"/>
              <a:t> </a:t>
            </a:r>
            <a:r>
              <a:rPr lang="it-IT" i="1" dirty="0" err="1" smtClean="0"/>
              <a:t>number</a:t>
            </a:r>
            <a:r>
              <a:rPr lang="it-IT" i="1" dirty="0" smtClean="0"/>
              <a:t> of </a:t>
            </a:r>
            <a:r>
              <a:rPr lang="it-IT" i="1" dirty="0" err="1" smtClean="0"/>
              <a:t>counts</a:t>
            </a:r>
            <a:r>
              <a:rPr lang="it-IT" i="1" dirty="0" smtClean="0"/>
              <a:t> with </a:t>
            </a:r>
            <a:r>
              <a:rPr lang="it-IT" i="1" dirty="0" err="1" smtClean="0"/>
              <a:t>energy</a:t>
            </a:r>
            <a:r>
              <a:rPr lang="it-IT" i="1" dirty="0" smtClean="0"/>
              <a:t> 		from E and </a:t>
            </a:r>
            <a:r>
              <a:rPr lang="it-IT" i="1" dirty="0"/>
              <a:t>E+</a:t>
            </a:r>
            <a:r>
              <a:rPr lang="el-GR" i="1" dirty="0"/>
              <a:t> Δ</a:t>
            </a:r>
            <a:r>
              <a:rPr lang="it-IT" i="1" dirty="0"/>
              <a:t>E</a:t>
            </a:r>
          </a:p>
          <a:p>
            <a:r>
              <a:rPr lang="it-IT" i="1" dirty="0"/>
              <a:t>	</a:t>
            </a:r>
            <a:r>
              <a:rPr lang="it-IT" b="1" i="1" dirty="0"/>
              <a:t>G(E,t)</a:t>
            </a:r>
            <a:r>
              <a:rPr lang="it-IT" i="1" dirty="0"/>
              <a:t> </a:t>
            </a:r>
            <a:r>
              <a:rPr lang="it-IT" i="1" dirty="0" smtClean="0"/>
              <a:t> </a:t>
            </a:r>
            <a:r>
              <a:rPr lang="it-IT" i="1" dirty="0" err="1" smtClean="0"/>
              <a:t>acceptance</a:t>
            </a:r>
            <a:r>
              <a:rPr lang="it-IT" i="1" dirty="0" smtClean="0"/>
              <a:t> of the detector</a:t>
            </a:r>
            <a:endParaRPr lang="it-IT" i="1" dirty="0"/>
          </a:p>
          <a:p>
            <a:r>
              <a:rPr lang="it-IT" i="1" dirty="0"/>
              <a:t>	</a:t>
            </a:r>
            <a:r>
              <a:rPr lang="el-GR" b="1" i="1" dirty="0"/>
              <a:t>ϵ</a:t>
            </a:r>
            <a:r>
              <a:rPr lang="it-IT" b="1" i="1" dirty="0"/>
              <a:t>(E,t) </a:t>
            </a:r>
            <a:r>
              <a:rPr lang="it-IT" i="1" dirty="0" err="1" smtClean="0"/>
              <a:t>total</a:t>
            </a:r>
            <a:r>
              <a:rPr lang="it-IT" i="1" dirty="0" smtClean="0"/>
              <a:t> </a:t>
            </a:r>
            <a:r>
              <a:rPr lang="it-IT" i="1" dirty="0" err="1" smtClean="0"/>
              <a:t>efficiency</a:t>
            </a:r>
            <a:endParaRPr lang="it-IT" i="1" dirty="0"/>
          </a:p>
        </p:txBody>
      </p:sp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3772" y="3650990"/>
            <a:ext cx="2036526" cy="6224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2" name="Rettangolo 41"/>
          <p:cNvSpPr/>
          <p:nvPr/>
        </p:nvSpPr>
        <p:spPr bwMode="auto">
          <a:xfrm>
            <a:off x="5855020" y="3688338"/>
            <a:ext cx="1038635" cy="6483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43" name="Rettangolo 42"/>
          <p:cNvSpPr/>
          <p:nvPr/>
        </p:nvSpPr>
        <p:spPr bwMode="auto">
          <a:xfrm>
            <a:off x="4694192" y="3947676"/>
            <a:ext cx="1160828" cy="3241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77516" y="3891654"/>
            <a:ext cx="2036526" cy="6224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8" name="Rettangolo 47"/>
          <p:cNvSpPr/>
          <p:nvPr/>
        </p:nvSpPr>
        <p:spPr bwMode="auto">
          <a:xfrm>
            <a:off x="3830028" y="3929002"/>
            <a:ext cx="2084014" cy="3153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49" name="Rettangolo 48"/>
          <p:cNvSpPr/>
          <p:nvPr/>
        </p:nvSpPr>
        <p:spPr bwMode="auto">
          <a:xfrm>
            <a:off x="5732827" y="3623503"/>
            <a:ext cx="1466309" cy="10373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51" name="Freccia in giù 50"/>
          <p:cNvSpPr/>
          <p:nvPr/>
        </p:nvSpPr>
        <p:spPr bwMode="auto">
          <a:xfrm rot="16200000">
            <a:off x="6361250" y="5421409"/>
            <a:ext cx="453841" cy="488763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 dirty="0">
              <a:solidFill>
                <a:srgbClr val="C00000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82550" y="3623503"/>
            <a:ext cx="916442" cy="10373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CasellaDiTesto 43"/>
          <p:cNvSpPr txBox="1"/>
          <p:nvPr/>
        </p:nvSpPr>
        <p:spPr>
          <a:xfrm>
            <a:off x="5055423" y="3586156"/>
            <a:ext cx="3732214" cy="357966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pPr algn="ctr"/>
            <a:r>
              <a:rPr lang="it-IT" i="1" dirty="0" err="1"/>
              <a:t>A</a:t>
            </a:r>
            <a:r>
              <a:rPr lang="it-IT" i="1" dirty="0" err="1" smtClean="0"/>
              <a:t>verage</a:t>
            </a:r>
            <a:r>
              <a:rPr lang="it-IT" i="1" dirty="0" smtClean="0"/>
              <a:t> </a:t>
            </a:r>
            <a:r>
              <a:rPr lang="it-IT" i="1" dirty="0"/>
              <a:t>flow in a </a:t>
            </a:r>
            <a:r>
              <a:rPr lang="it-IT" i="1" dirty="0" err="1"/>
              <a:t>generic</a:t>
            </a:r>
            <a:r>
              <a:rPr lang="it-IT" i="1" dirty="0"/>
              <a:t> time </a:t>
            </a:r>
            <a:r>
              <a:rPr lang="it-IT" i="1" dirty="0" err="1" smtClean="0"/>
              <a:t>interval</a:t>
            </a:r>
            <a:endParaRPr lang="it-IT" i="1" dirty="0"/>
          </a:p>
        </p:txBody>
      </p:sp>
      <p:sp>
        <p:nvSpPr>
          <p:cNvPr id="50" name="CasellaDiTesto 49"/>
          <p:cNvSpPr txBox="1"/>
          <p:nvPr/>
        </p:nvSpPr>
        <p:spPr>
          <a:xfrm>
            <a:off x="4938578" y="4169666"/>
            <a:ext cx="4007272" cy="634965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pPr algn="ctr"/>
            <a:r>
              <a:rPr lang="it-IT" i="1" dirty="0" err="1" smtClean="0"/>
              <a:t>Average</a:t>
            </a:r>
            <a:r>
              <a:rPr lang="it-IT" i="1" dirty="0" smtClean="0"/>
              <a:t> </a:t>
            </a:r>
            <a:r>
              <a:rPr lang="it-IT" i="1" dirty="0" err="1" smtClean="0"/>
              <a:t>flux</a:t>
            </a:r>
            <a:r>
              <a:rPr lang="it-IT" i="1" dirty="0" smtClean="0"/>
              <a:t> in </a:t>
            </a:r>
            <a:r>
              <a:rPr lang="it-IT" i="1" dirty="0" err="1" smtClean="0"/>
              <a:t>total</a:t>
            </a:r>
            <a:r>
              <a:rPr lang="it-IT" i="1" dirty="0" smtClean="0"/>
              <a:t> time </a:t>
            </a:r>
            <a:r>
              <a:rPr lang="it-IT" i="1" dirty="0" err="1" smtClean="0"/>
              <a:t>interval</a:t>
            </a:r>
            <a:r>
              <a:rPr lang="it-IT" i="1" dirty="0" smtClean="0"/>
              <a:t> of the </a:t>
            </a:r>
            <a:r>
              <a:rPr lang="it-IT" i="1" dirty="0" err="1" smtClean="0"/>
              <a:t>measure</a:t>
            </a:r>
            <a:endParaRPr lang="it-IT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8853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2689" y="1795488"/>
            <a:ext cx="2036526" cy="622407"/>
          </a:xfrm>
          <a:prstGeom prst="rect">
            <a:avLst/>
          </a:prstGeom>
          <a:noFill/>
        </p:spPr>
      </p:pic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236259" y="245251"/>
            <a:ext cx="8714701" cy="56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36935" rIns="0" bIns="0" anchor="ctr"/>
          <a:lstStyle/>
          <a:p>
            <a:pPr algn="ctr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sz="3500" b="1" i="1" dirty="0" err="1" smtClean="0">
                <a:solidFill>
                  <a:srgbClr val="FF6600"/>
                </a:solidFill>
                <a:latin typeface="Apple Chancery"/>
                <a:cs typeface="Apple Chancery"/>
              </a:rPr>
              <a:t>Normalized</a:t>
            </a:r>
            <a:r>
              <a:rPr lang="it-IT" sz="3500" b="1" i="1" dirty="0" smtClean="0">
                <a:solidFill>
                  <a:srgbClr val="FF6600"/>
                </a:solidFill>
                <a:latin typeface="Apple Chancery"/>
                <a:cs typeface="Apple Chancery"/>
              </a:rPr>
              <a:t> Rate</a:t>
            </a:r>
            <a:endParaRPr lang="it-IT" sz="3500" b="1" i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sp>
        <p:nvSpPr>
          <p:cNvPr id="45065" name="Text Box 8"/>
          <p:cNvSpPr txBox="1">
            <a:spLocks noChangeArrowheads="1"/>
          </p:cNvSpPr>
          <p:nvPr/>
        </p:nvSpPr>
        <p:spPr bwMode="auto">
          <a:xfrm>
            <a:off x="4831997" y="1798956"/>
            <a:ext cx="2809047" cy="56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1782" rIns="0" bIns="0" anchor="ctr"/>
          <a:lstStyle/>
          <a:p>
            <a:pPr algn="ctr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endParaRPr lang="it-IT" sz="4200" i="1">
              <a:solidFill>
                <a:srgbClr val="00AE00"/>
              </a:solidFill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26524" y="1252699"/>
            <a:ext cx="5284480" cy="4948153"/>
            <a:chOff x="-94031" y="1380289"/>
            <a:chExt cx="6178989" cy="5452132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 rotWithShape="1">
            <a:blip r:embed="rId4"/>
            <a:srcRect t="7655"/>
            <a:stretch/>
          </p:blipFill>
          <p:spPr bwMode="auto">
            <a:xfrm>
              <a:off x="12728" y="1634453"/>
              <a:ext cx="6072230" cy="2358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3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9844" y="3883726"/>
              <a:ext cx="6094802" cy="2466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ttangolo 3"/>
            <p:cNvSpPr/>
            <p:nvPr/>
          </p:nvSpPr>
          <p:spPr bwMode="auto">
            <a:xfrm>
              <a:off x="619190" y="6132854"/>
              <a:ext cx="5112568" cy="3600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93959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it-IT" sz="1600"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  <p:sp>
          <p:nvSpPr>
            <p:cNvPr id="45066" name="Text Box 10"/>
            <p:cNvSpPr txBox="1">
              <a:spLocks noChangeArrowheads="1"/>
            </p:cNvSpPr>
            <p:nvPr/>
          </p:nvSpPr>
          <p:spPr bwMode="auto">
            <a:xfrm>
              <a:off x="1012096" y="3347343"/>
              <a:ext cx="3282950" cy="625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24840" rIns="0" bIns="0" anchor="ctr"/>
            <a:lstStyle/>
            <a:p>
              <a:pPr algn="ctr">
                <a:tabLst>
                  <a:tab pos="0" algn="l"/>
                  <a:tab pos="427369" algn="l"/>
                  <a:tab pos="856129" algn="l"/>
                  <a:tab pos="1284889" algn="l"/>
                  <a:tab pos="1713649" algn="l"/>
                  <a:tab pos="2142410" algn="l"/>
                  <a:tab pos="2571170" algn="l"/>
                  <a:tab pos="2999930" algn="l"/>
                  <a:tab pos="3428690" algn="l"/>
                  <a:tab pos="3857451" algn="l"/>
                  <a:tab pos="4286211" algn="l"/>
                  <a:tab pos="4714971" algn="l"/>
                  <a:tab pos="5143731" algn="l"/>
                  <a:tab pos="5572492" algn="l"/>
                  <a:tab pos="6001252" algn="l"/>
                  <a:tab pos="6430012" algn="l"/>
                  <a:tab pos="6858772" algn="l"/>
                  <a:tab pos="7287533" algn="l"/>
                  <a:tab pos="7716293" algn="l"/>
                  <a:tab pos="8145053" algn="l"/>
                  <a:tab pos="8573813" algn="l"/>
                </a:tabLst>
              </a:pPr>
              <a:endParaRPr lang="it-IT" sz="4200" i="1">
                <a:solidFill>
                  <a:srgbClr val="00AE00"/>
                </a:solidFill>
              </a:endParaRPr>
            </a:p>
          </p:txBody>
        </p:sp>
        <p:sp>
          <p:nvSpPr>
            <p:cNvPr id="17" name="Rettangolo 15"/>
            <p:cNvSpPr>
              <a:spLocks noChangeArrowheads="1"/>
            </p:cNvSpPr>
            <p:nvPr/>
          </p:nvSpPr>
          <p:spPr bwMode="auto">
            <a:xfrm>
              <a:off x="4334634" y="1785208"/>
              <a:ext cx="1168502" cy="406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rgbClr val="000000"/>
                  </a:solidFill>
                </a:rPr>
                <a:t>|</a:t>
              </a:r>
              <a:r>
                <a:rPr lang="el-GR" dirty="0">
                  <a:solidFill>
                    <a:srgbClr val="000000"/>
                  </a:solidFill>
                </a:rPr>
                <a:t>θ</a:t>
              </a:r>
              <a:r>
                <a:rPr lang="it-IT" dirty="0">
                  <a:solidFill>
                    <a:srgbClr val="000000"/>
                  </a:solidFill>
                </a:rPr>
                <a:t>| </a:t>
              </a:r>
              <a:r>
                <a:rPr lang="it-IT" dirty="0" smtClean="0">
                  <a:solidFill>
                    <a:srgbClr val="000000"/>
                  </a:solidFill>
                </a:rPr>
                <a:t>&lt;15°</a:t>
              </a:r>
              <a:endParaRPr lang="it-IT" dirty="0"/>
            </a:p>
          </p:txBody>
        </p:sp>
        <p:sp>
          <p:nvSpPr>
            <p:cNvPr id="3" name="CasellaDiTesto 2"/>
            <p:cNvSpPr txBox="1"/>
            <p:nvPr/>
          </p:nvSpPr>
          <p:spPr>
            <a:xfrm rot="16200000">
              <a:off x="-447340" y="1733598"/>
              <a:ext cx="1138467" cy="4318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b="1" dirty="0">
                  <a:solidFill>
                    <a:srgbClr val="000000"/>
                  </a:solidFill>
                </a:rPr>
                <a:t>R</a:t>
              </a:r>
              <a:r>
                <a:rPr lang="it-IT" b="1" baseline="-25000" dirty="0">
                  <a:solidFill>
                    <a:srgbClr val="000000"/>
                  </a:solidFill>
                </a:rPr>
                <a:t>T</a:t>
              </a:r>
              <a:r>
                <a:rPr lang="it-IT" b="1" dirty="0">
                  <a:solidFill>
                    <a:srgbClr val="000000"/>
                  </a:solidFill>
                </a:rPr>
                <a:t>(t)/</a:t>
              </a:r>
              <a:r>
                <a:rPr lang="it-IT" b="1" dirty="0" err="1">
                  <a:solidFill>
                    <a:srgbClr val="000000"/>
                  </a:solidFill>
                </a:rPr>
                <a:t>R</a:t>
              </a:r>
              <a:r>
                <a:rPr lang="it-IT" b="1" baseline="-25000" dirty="0" err="1">
                  <a:solidFill>
                    <a:srgbClr val="000000"/>
                  </a:solidFill>
                </a:rPr>
                <a:t>tot</a:t>
              </a:r>
              <a:endParaRPr lang="it-IT" b="1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9" name="CasellaDiTesto 18"/>
            <p:cNvSpPr txBox="1"/>
            <p:nvPr/>
          </p:nvSpPr>
          <p:spPr>
            <a:xfrm rot="16200000">
              <a:off x="-379917" y="4238925"/>
              <a:ext cx="1138468" cy="4318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b="1" dirty="0">
                  <a:solidFill>
                    <a:srgbClr val="000000"/>
                  </a:solidFill>
                </a:rPr>
                <a:t>R</a:t>
              </a:r>
              <a:r>
                <a:rPr lang="it-IT" b="1" baseline="-25000" dirty="0">
                  <a:solidFill>
                    <a:srgbClr val="000000"/>
                  </a:solidFill>
                </a:rPr>
                <a:t>T</a:t>
              </a:r>
              <a:r>
                <a:rPr lang="it-IT" b="1" dirty="0">
                  <a:solidFill>
                    <a:srgbClr val="000000"/>
                  </a:solidFill>
                </a:rPr>
                <a:t>(t)/</a:t>
              </a:r>
              <a:r>
                <a:rPr lang="it-IT" b="1" dirty="0" err="1">
                  <a:solidFill>
                    <a:srgbClr val="000000"/>
                  </a:solidFill>
                </a:rPr>
                <a:t>R</a:t>
              </a:r>
              <a:r>
                <a:rPr lang="it-IT" b="1" baseline="-25000" dirty="0" err="1">
                  <a:solidFill>
                    <a:srgbClr val="000000"/>
                  </a:solidFill>
                </a:rPr>
                <a:t>tot</a:t>
              </a:r>
              <a:endParaRPr lang="it-IT" b="1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0" name="Rettangolo 15"/>
            <p:cNvSpPr>
              <a:spLocks noChangeArrowheads="1"/>
            </p:cNvSpPr>
            <p:nvPr/>
          </p:nvSpPr>
          <p:spPr bwMode="auto">
            <a:xfrm>
              <a:off x="4260916" y="4214100"/>
              <a:ext cx="1168502" cy="406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rgbClr val="000000"/>
                  </a:solidFill>
                </a:rPr>
                <a:t>|</a:t>
              </a:r>
              <a:r>
                <a:rPr lang="el-GR" dirty="0">
                  <a:solidFill>
                    <a:srgbClr val="000000"/>
                  </a:solidFill>
                </a:rPr>
                <a:t>θ</a:t>
              </a:r>
              <a:r>
                <a:rPr lang="it-IT" dirty="0">
                  <a:solidFill>
                    <a:srgbClr val="000000"/>
                  </a:solidFill>
                </a:rPr>
                <a:t>| </a:t>
              </a:r>
              <a:r>
                <a:rPr lang="it-IT" dirty="0" smtClean="0">
                  <a:solidFill>
                    <a:srgbClr val="000000"/>
                  </a:solidFill>
                </a:rPr>
                <a:t>&gt;50°</a:t>
              </a:r>
              <a:endParaRPr lang="it-IT" dirty="0"/>
            </a:p>
          </p:txBody>
        </p:sp>
        <p:sp>
          <p:nvSpPr>
            <p:cNvPr id="2" name="CasellaDiTesto 1"/>
            <p:cNvSpPr txBox="1"/>
            <p:nvPr/>
          </p:nvSpPr>
          <p:spPr>
            <a:xfrm>
              <a:off x="1184506" y="6168703"/>
              <a:ext cx="322322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1</a:t>
              </a: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2165514" y="6171588"/>
              <a:ext cx="322322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3</a:t>
              </a: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3173625" y="6171588"/>
              <a:ext cx="428721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10</a:t>
              </a: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4219590" y="6171588"/>
              <a:ext cx="428721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30</a:t>
              </a: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5189850" y="6171588"/>
              <a:ext cx="535119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100</a:t>
              </a:r>
            </a:p>
          </p:txBody>
        </p:sp>
        <p:sp>
          <p:nvSpPr>
            <p:cNvPr id="5" name="CasellaDiTesto 4"/>
            <p:cNvSpPr txBox="1"/>
            <p:nvPr/>
          </p:nvSpPr>
          <p:spPr>
            <a:xfrm>
              <a:off x="4049762" y="6425472"/>
              <a:ext cx="1621727" cy="406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>
                  <a:solidFill>
                    <a:srgbClr val="000000"/>
                  </a:solidFill>
                </a:rPr>
                <a:t>Rigidity</a:t>
              </a:r>
              <a:r>
                <a:rPr lang="it-IT" b="1" dirty="0">
                  <a:solidFill>
                    <a:srgbClr val="000000"/>
                  </a:solidFill>
                </a:rPr>
                <a:t> (GV)</a:t>
              </a:r>
            </a:p>
          </p:txBody>
        </p:sp>
        <p:sp>
          <p:nvSpPr>
            <p:cNvPr id="25" name="Rettangolo 24"/>
            <p:cNvSpPr/>
            <p:nvPr/>
          </p:nvSpPr>
          <p:spPr bwMode="auto">
            <a:xfrm>
              <a:off x="619190" y="3706812"/>
              <a:ext cx="5112568" cy="3571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93959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it-IT" sz="1600"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</p:grpSp>
      <p:sp>
        <p:nvSpPr>
          <p:cNvPr id="45068" name="CasellaDiTesto 1"/>
          <p:cNvSpPr txBox="1">
            <a:spLocks noChangeArrowheads="1"/>
          </p:cNvSpPr>
          <p:nvPr/>
        </p:nvSpPr>
        <p:spPr bwMode="auto">
          <a:xfrm>
            <a:off x="5121865" y="5068138"/>
            <a:ext cx="3849060" cy="1312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84" tIns="40092" rIns="80184" bIns="40092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  </a:t>
            </a:r>
            <a:r>
              <a:rPr lang="it-IT" sz="2000" dirty="0" err="1" smtClean="0">
                <a:solidFill>
                  <a:schemeClr val="tx1"/>
                </a:solidFill>
              </a:rPr>
              <a:t>Polar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it-IT" sz="2000" dirty="0" err="1" smtClean="0">
                <a:solidFill>
                  <a:schemeClr val="tx1"/>
                </a:solidFill>
              </a:rPr>
              <a:t>regions</a:t>
            </a:r>
            <a:r>
              <a:rPr lang="it-IT" sz="2000" dirty="0" smtClean="0">
                <a:solidFill>
                  <a:schemeClr val="tx1"/>
                </a:solidFill>
              </a:rPr>
              <a:t> are </a:t>
            </a:r>
            <a:r>
              <a:rPr lang="it-IT" sz="2000" dirty="0" err="1" smtClean="0">
                <a:solidFill>
                  <a:schemeClr val="tx1"/>
                </a:solidFill>
              </a:rPr>
              <a:t>accessible</a:t>
            </a:r>
            <a:r>
              <a:rPr lang="it-IT" sz="2000" dirty="0" smtClean="0">
                <a:solidFill>
                  <a:schemeClr val="tx1"/>
                </a:solidFill>
              </a:rPr>
              <a:t> of </a:t>
            </a:r>
            <a:r>
              <a:rPr lang="it-IT" sz="2000" dirty="0" err="1" smtClean="0">
                <a:solidFill>
                  <a:schemeClr val="tx1"/>
                </a:solidFill>
              </a:rPr>
              <a:t>low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it-IT" sz="2000" dirty="0" err="1" smtClean="0">
                <a:solidFill>
                  <a:schemeClr val="tx1"/>
                </a:solidFill>
              </a:rPr>
              <a:t>R</a:t>
            </a:r>
            <a:r>
              <a:rPr lang="it-IT" sz="2000" dirty="0" smtClean="0">
                <a:solidFill>
                  <a:schemeClr val="tx1"/>
                </a:solidFill>
              </a:rPr>
              <a:t> GCR , </a:t>
            </a:r>
            <a:r>
              <a:rPr lang="it-IT" sz="2000" dirty="0" err="1" smtClean="0">
                <a:solidFill>
                  <a:schemeClr val="tx1"/>
                </a:solidFill>
              </a:rPr>
              <a:t>population</a:t>
            </a:r>
            <a:r>
              <a:rPr lang="it-IT" sz="2000" dirty="0" smtClean="0">
                <a:solidFill>
                  <a:schemeClr val="tx1"/>
                </a:solidFill>
              </a:rPr>
              <a:t> of </a:t>
            </a:r>
            <a:r>
              <a:rPr lang="it-IT" sz="2000" dirty="0" err="1" smtClean="0">
                <a:solidFill>
                  <a:schemeClr val="tx1"/>
                </a:solidFill>
              </a:rPr>
              <a:t>trapped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it-IT" sz="2000" dirty="0" err="1" smtClean="0">
                <a:solidFill>
                  <a:schemeClr val="tx1"/>
                </a:solidFill>
              </a:rPr>
              <a:t>particles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it-IT" sz="2000" dirty="0" err="1" smtClean="0">
                <a:solidFill>
                  <a:schemeClr val="tx1"/>
                </a:solidFill>
              </a:rPr>
              <a:t>is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 smtClean="0">
                <a:solidFill>
                  <a:schemeClr val="tx1"/>
                </a:solidFill>
              </a:rPr>
              <a:t>negligible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it-IT" sz="20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it-IT" sz="2000" b="1" dirty="0">
                <a:solidFill>
                  <a:schemeClr val="tx1"/>
                </a:solidFill>
                <a:sym typeface="Wingdings" pitchFamily="2" charset="2"/>
              </a:rPr>
              <a:t>solar </a:t>
            </a:r>
            <a:r>
              <a:rPr lang="it-IT" sz="2000" b="1" dirty="0" err="1">
                <a:solidFill>
                  <a:schemeClr val="tx1"/>
                </a:solidFill>
                <a:sym typeface="Wingdings" pitchFamily="2" charset="2"/>
              </a:rPr>
              <a:t>modulation</a:t>
            </a:r>
            <a:r>
              <a:rPr lang="it-IT" sz="2000" b="1" dirty="0">
                <a:solidFill>
                  <a:schemeClr val="tx1"/>
                </a:solidFill>
                <a:sym typeface="Wingdings" pitchFamily="2" charset="2"/>
              </a:rPr>
              <a:t> more </a:t>
            </a:r>
            <a:r>
              <a:rPr lang="it-IT" sz="2000" b="1" dirty="0" err="1">
                <a:solidFill>
                  <a:schemeClr val="tx1"/>
                </a:solidFill>
                <a:sym typeface="Wingdings" pitchFamily="2" charset="2"/>
              </a:rPr>
              <a:t>obvious</a:t>
            </a:r>
            <a:r>
              <a:rPr lang="it-IT" sz="2000" b="1" dirty="0" smtClean="0">
                <a:solidFill>
                  <a:schemeClr val="tx1"/>
                </a:solidFill>
              </a:rPr>
              <a:t>, </a:t>
            </a:r>
            <a:r>
              <a:rPr lang="it-IT" sz="2000" b="1" dirty="0">
                <a:solidFill>
                  <a:schemeClr val="tx1"/>
                </a:solidFill>
              </a:rPr>
              <a:t>∼20%, 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16" name="CasellaDiTesto 1"/>
          <p:cNvSpPr txBox="1">
            <a:spLocks noChangeArrowheads="1"/>
          </p:cNvSpPr>
          <p:nvPr/>
        </p:nvSpPr>
        <p:spPr bwMode="auto">
          <a:xfrm>
            <a:off x="5121865" y="2488069"/>
            <a:ext cx="3829096" cy="386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84" tIns="40092" rIns="80184" bIns="40092">
            <a:spAutoFit/>
          </a:bodyPr>
          <a:lstStyle/>
          <a:p>
            <a:endParaRPr lang="it-IT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  </a:t>
            </a:r>
            <a:r>
              <a:rPr lang="it-IT" sz="2000" dirty="0" err="1" smtClean="0">
                <a:solidFill>
                  <a:schemeClr val="tx1"/>
                </a:solidFill>
              </a:rPr>
              <a:t>Trapped</a:t>
            </a:r>
            <a:r>
              <a:rPr lang="it-IT" sz="2000" dirty="0" smtClean="0">
                <a:solidFill>
                  <a:schemeClr val="tx1"/>
                </a:solidFill>
              </a:rPr>
              <a:t> CR </a:t>
            </a:r>
            <a:r>
              <a:rPr lang="it-IT" sz="2000" dirty="0" err="1" smtClean="0">
                <a:solidFill>
                  <a:schemeClr val="tx1"/>
                </a:solidFill>
              </a:rPr>
              <a:t>at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it-IT" sz="2000" dirty="0">
                <a:solidFill>
                  <a:schemeClr val="tx1"/>
                </a:solidFill>
              </a:rPr>
              <a:t>R&lt; 5 GV are </a:t>
            </a:r>
            <a:r>
              <a:rPr lang="it-IT" sz="2000" dirty="0" err="1">
                <a:solidFill>
                  <a:schemeClr val="tx1"/>
                </a:solidFill>
              </a:rPr>
              <a:t>weakly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affected</a:t>
            </a:r>
            <a:r>
              <a:rPr lang="it-IT" sz="2000" dirty="0">
                <a:solidFill>
                  <a:schemeClr val="tx1"/>
                </a:solidFill>
              </a:rPr>
              <a:t> by the </a:t>
            </a:r>
            <a:r>
              <a:rPr lang="it-IT" sz="2000" dirty="0" err="1">
                <a:solidFill>
                  <a:schemeClr val="tx1"/>
                </a:solidFill>
              </a:rPr>
              <a:t>variation</a:t>
            </a:r>
            <a:r>
              <a:rPr lang="it-IT" sz="2000" dirty="0">
                <a:solidFill>
                  <a:schemeClr val="tx1"/>
                </a:solidFill>
              </a:rPr>
              <a:t> of solar </a:t>
            </a:r>
            <a:r>
              <a:rPr lang="it-IT" sz="2000" dirty="0" err="1">
                <a:solidFill>
                  <a:schemeClr val="tx1"/>
                </a:solidFill>
              </a:rPr>
              <a:t>activity</a:t>
            </a:r>
            <a:r>
              <a:rPr lang="it-IT" sz="2000" dirty="0">
                <a:solidFill>
                  <a:schemeClr val="tx1"/>
                </a:solidFill>
              </a:rPr>
              <a:t> in the </a:t>
            </a:r>
            <a:r>
              <a:rPr lang="it-IT" sz="2000" dirty="0" err="1">
                <a:solidFill>
                  <a:schemeClr val="tx1"/>
                </a:solidFill>
              </a:rPr>
              <a:t>equatorial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region</a:t>
            </a:r>
            <a:endParaRPr lang="it-IT" sz="2000" dirty="0" smtClean="0">
              <a:solidFill>
                <a:schemeClr val="tx1"/>
              </a:solidFill>
            </a:endParaRPr>
          </a:p>
          <a:p>
            <a:endParaRPr lang="it-IT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  <a:sym typeface="Wingdings" pitchFamily="2" charset="2"/>
              </a:rPr>
              <a:t>  </a:t>
            </a:r>
            <a:r>
              <a:rPr lang="it-IT" sz="2000" dirty="0" smtClean="0">
                <a:solidFill>
                  <a:schemeClr val="tx1"/>
                </a:solidFill>
                <a:sym typeface="Wingdings" pitchFamily="2" charset="2"/>
              </a:rPr>
              <a:t>GCR </a:t>
            </a:r>
            <a:r>
              <a:rPr lang="it-IT" sz="2000" dirty="0" err="1" smtClean="0">
                <a:solidFill>
                  <a:schemeClr val="tx1"/>
                </a:solidFill>
                <a:sym typeface="Wingdings" pitchFamily="2" charset="2"/>
              </a:rPr>
              <a:t>have</a:t>
            </a:r>
            <a:r>
              <a:rPr lang="it-IT" sz="20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chemeClr val="tx1"/>
                </a:solidFill>
                <a:sym typeface="Wingdings" pitchFamily="2" charset="2"/>
              </a:rPr>
              <a:t>Rigidity</a:t>
            </a:r>
            <a:r>
              <a:rPr lang="it-IT" sz="20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t-IT" sz="2000" dirty="0">
                <a:solidFill>
                  <a:schemeClr val="tx1"/>
                </a:solidFill>
                <a:sym typeface="Wingdings" pitchFamily="2" charset="2"/>
              </a:rPr>
              <a:t>R &gt; 20 GV in </a:t>
            </a:r>
            <a:r>
              <a:rPr lang="it-IT" sz="2000" dirty="0" err="1" smtClean="0">
                <a:solidFill>
                  <a:schemeClr val="tx1"/>
                </a:solidFill>
                <a:sym typeface="Wingdings" pitchFamily="2" charset="2"/>
              </a:rPr>
              <a:t>this</a:t>
            </a:r>
            <a:r>
              <a:rPr lang="it-IT" sz="20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chemeClr val="tx1"/>
                </a:solidFill>
                <a:sym typeface="Wingdings" pitchFamily="2" charset="2"/>
              </a:rPr>
              <a:t>region</a:t>
            </a:r>
            <a:r>
              <a:rPr lang="it-IT" sz="2000" dirty="0" smtClean="0">
                <a:solidFill>
                  <a:schemeClr val="tx1"/>
                </a:solidFill>
                <a:sym typeface="Wingdings" pitchFamily="2" charset="2"/>
              </a:rPr>
              <a:t>   </a:t>
            </a:r>
            <a:r>
              <a:rPr lang="it-IT" sz="2000" b="1" dirty="0" smtClean="0">
                <a:solidFill>
                  <a:schemeClr val="tx1"/>
                </a:solidFill>
                <a:sym typeface="Wingdings" pitchFamily="2" charset="2"/>
              </a:rPr>
              <a:t>small </a:t>
            </a:r>
            <a:r>
              <a:rPr lang="it-IT" sz="2000" b="1" dirty="0" err="1" smtClean="0">
                <a:solidFill>
                  <a:schemeClr val="tx1"/>
                </a:solidFill>
                <a:sym typeface="Wingdings" pitchFamily="2" charset="2"/>
              </a:rPr>
              <a:t>modulation</a:t>
            </a:r>
            <a:endParaRPr lang="it-IT" sz="20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it-IT" sz="2000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it-IT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it-IT" dirty="0">
              <a:sym typeface="Wingdings" pitchFamily="2" charset="2"/>
            </a:endParaRPr>
          </a:p>
          <a:p>
            <a:endParaRPr lang="it-IT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it-IT" dirty="0" smtClean="0">
              <a:solidFill>
                <a:schemeClr val="tx1"/>
              </a:solidFill>
              <a:sym typeface="Wingdings" pitchFamily="2" charset="2"/>
            </a:endParaRPr>
          </a:p>
        </p:txBody>
      </p:sp>
      <p:cxnSp>
        <p:nvCxnSpPr>
          <p:cNvPr id="29" name="Connettore 1 28"/>
          <p:cNvCxnSpPr/>
          <p:nvPr/>
        </p:nvCxnSpPr>
        <p:spPr bwMode="auto">
          <a:xfrm>
            <a:off x="600747" y="3364166"/>
            <a:ext cx="4215637" cy="14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Rettangolo 17"/>
          <p:cNvSpPr/>
          <p:nvPr/>
        </p:nvSpPr>
        <p:spPr bwMode="auto">
          <a:xfrm>
            <a:off x="5079066" y="2778907"/>
            <a:ext cx="3854635" cy="1429928"/>
          </a:xfrm>
          <a:prstGeom prst="rect">
            <a:avLst/>
          </a:prstGeom>
          <a:solidFill>
            <a:schemeClr val="accent1">
              <a:alpha val="36000"/>
            </a:schemeClr>
          </a:solidFill>
          <a:ln w="222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30" name="Rettangolo 17"/>
          <p:cNvSpPr/>
          <p:nvPr/>
        </p:nvSpPr>
        <p:spPr bwMode="auto">
          <a:xfrm>
            <a:off x="5079066" y="4291886"/>
            <a:ext cx="3854635" cy="731429"/>
          </a:xfrm>
          <a:prstGeom prst="rect">
            <a:avLst/>
          </a:prstGeom>
          <a:solidFill>
            <a:schemeClr val="accent1">
              <a:alpha val="30000"/>
            </a:schemeClr>
          </a:solidFill>
          <a:ln w="222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31" name="Rettangolo 17"/>
          <p:cNvSpPr/>
          <p:nvPr/>
        </p:nvSpPr>
        <p:spPr bwMode="auto">
          <a:xfrm>
            <a:off x="5079066" y="5106804"/>
            <a:ext cx="3854635" cy="1252577"/>
          </a:xfrm>
          <a:prstGeom prst="rect">
            <a:avLst/>
          </a:prstGeom>
          <a:solidFill>
            <a:schemeClr val="accent1">
              <a:alpha val="24000"/>
            </a:schemeClr>
          </a:solidFill>
          <a:ln w="222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3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FE77C39-5612-C84E-B297-B4CF588ED185}" type="slidenum">
              <a:rPr lang="en-US" smtClean="0"/>
              <a:t>17</a:t>
            </a:fld>
            <a:endParaRPr lang="en-US" dirty="0"/>
          </a:p>
        </p:txBody>
      </p:sp>
      <p:sp>
        <p:nvSpPr>
          <p:cNvPr id="13" name="CasellaDiTesto 1"/>
          <p:cNvSpPr txBox="1">
            <a:spLocks noChangeArrowheads="1"/>
          </p:cNvSpPr>
          <p:nvPr/>
        </p:nvSpPr>
        <p:spPr bwMode="auto">
          <a:xfrm>
            <a:off x="4957392" y="875785"/>
            <a:ext cx="4374102" cy="17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84" tIns="40092" rIns="80184" bIns="40092">
            <a:spAutoFit/>
          </a:bodyPr>
          <a:lstStyle/>
          <a:p>
            <a:pPr>
              <a:buClrTx/>
              <a:buFontTx/>
              <a:buNone/>
            </a:pPr>
            <a:r>
              <a:rPr lang="it-IT" sz="2000" dirty="0" smtClean="0">
                <a:solidFill>
                  <a:srgbClr val="000000"/>
                </a:solidFill>
              </a:rPr>
              <a:t>  </a:t>
            </a:r>
          </a:p>
          <a:p>
            <a:pPr>
              <a:buClrTx/>
              <a:buFontTx/>
              <a:buNone/>
            </a:pPr>
            <a:r>
              <a:rPr lang="it-IT" sz="2000" dirty="0">
                <a:solidFill>
                  <a:srgbClr val="000000"/>
                </a:solidFill>
              </a:rPr>
              <a:t> </a:t>
            </a:r>
            <a:r>
              <a:rPr lang="it-IT" sz="2000" dirty="0" smtClean="0">
                <a:solidFill>
                  <a:srgbClr val="000000"/>
                </a:solidFill>
              </a:rPr>
              <a:t>        Time </a:t>
            </a:r>
            <a:r>
              <a:rPr lang="it-IT" sz="2000" dirty="0" err="1" smtClean="0">
                <a:solidFill>
                  <a:srgbClr val="000000"/>
                </a:solidFill>
              </a:rPr>
              <a:t>variation</a:t>
            </a:r>
            <a:r>
              <a:rPr lang="it-IT" sz="2000" dirty="0" smtClean="0">
                <a:solidFill>
                  <a:srgbClr val="000000"/>
                </a:solidFill>
              </a:rPr>
              <a:t> of the ratio</a:t>
            </a:r>
            <a:endParaRPr lang="it-IT" sz="2000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</a:rPr>
              <a:t>        	     </a:t>
            </a:r>
            <a:endParaRPr lang="it-IT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it-IT" sz="1600" dirty="0" smtClean="0">
                <a:solidFill>
                  <a:srgbClr val="000000"/>
                </a:solidFill>
              </a:rPr>
              <a:t>		      R</a:t>
            </a:r>
            <a:r>
              <a:rPr lang="it-IT" sz="1600" baseline="-25000" dirty="0" smtClean="0">
                <a:solidFill>
                  <a:srgbClr val="000000"/>
                </a:solidFill>
              </a:rPr>
              <a:t>T</a:t>
            </a:r>
            <a:r>
              <a:rPr lang="it-IT" sz="1600" dirty="0">
                <a:solidFill>
                  <a:srgbClr val="000000"/>
                </a:solidFill>
              </a:rPr>
              <a:t>(t)   =  </a:t>
            </a:r>
            <a:r>
              <a:rPr lang="it-IT" sz="1600" dirty="0" err="1">
                <a:solidFill>
                  <a:srgbClr val="000000"/>
                </a:solidFill>
              </a:rPr>
              <a:t>average</a:t>
            </a:r>
            <a:r>
              <a:rPr lang="it-IT" sz="1600" dirty="0">
                <a:solidFill>
                  <a:srgbClr val="000000"/>
                </a:solidFill>
              </a:rPr>
              <a:t> rate of 30 </a:t>
            </a:r>
            <a:r>
              <a:rPr lang="it-IT" sz="1600" dirty="0" err="1" smtClean="0">
                <a:solidFill>
                  <a:srgbClr val="000000"/>
                </a:solidFill>
              </a:rPr>
              <a:t>days</a:t>
            </a:r>
            <a:endParaRPr lang="it-IT" sz="1600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it-IT" sz="1600" dirty="0" smtClean="0">
                <a:solidFill>
                  <a:srgbClr val="000000"/>
                </a:solidFill>
              </a:rPr>
              <a:t>		      </a:t>
            </a:r>
            <a:r>
              <a:rPr lang="it-IT" sz="1600" dirty="0" err="1" smtClean="0">
                <a:solidFill>
                  <a:srgbClr val="000000"/>
                </a:solidFill>
              </a:rPr>
              <a:t>R</a:t>
            </a:r>
            <a:r>
              <a:rPr lang="it-IT" sz="1600" baseline="-25000" dirty="0" err="1" smtClean="0">
                <a:solidFill>
                  <a:srgbClr val="000000"/>
                </a:solidFill>
              </a:rPr>
              <a:t>tot</a:t>
            </a:r>
            <a:r>
              <a:rPr lang="it-IT" sz="1600" dirty="0" smtClean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00"/>
                </a:solidFill>
              </a:rPr>
              <a:t>(t)  = </a:t>
            </a:r>
            <a:r>
              <a:rPr lang="it-IT" sz="1600" dirty="0" smtClean="0">
                <a:solidFill>
                  <a:srgbClr val="000000"/>
                </a:solidFill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</a:rPr>
              <a:t>average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smtClean="0">
                <a:solidFill>
                  <a:srgbClr val="000000"/>
                </a:solidFill>
              </a:rPr>
              <a:t> rate 1 </a:t>
            </a:r>
            <a:r>
              <a:rPr lang="it-IT" sz="1600" dirty="0" err="1" smtClean="0">
                <a:solidFill>
                  <a:srgbClr val="000000"/>
                </a:solidFill>
              </a:rPr>
              <a:t>year</a:t>
            </a:r>
            <a:r>
              <a:rPr lang="it-IT" sz="1600" dirty="0" smtClean="0">
                <a:solidFill>
                  <a:srgbClr val="000000"/>
                </a:solidFill>
              </a:rPr>
              <a:t>              </a:t>
            </a:r>
          </a:p>
          <a:p>
            <a:pPr>
              <a:buClrTx/>
              <a:buFontTx/>
              <a:buNone/>
            </a:pPr>
            <a:r>
              <a:rPr lang="it-IT" sz="1600" dirty="0" smtClean="0">
                <a:solidFill>
                  <a:srgbClr val="000000"/>
                </a:solidFill>
              </a:rPr>
              <a:t>		</a:t>
            </a:r>
            <a:endParaRPr lang="it-IT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49265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344126" y="-117587"/>
            <a:ext cx="8228921" cy="114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36935" rIns="0" bIns="0" anchor="ctr"/>
          <a:lstStyle/>
          <a:p>
            <a:pPr algn="ctr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sz="3600" b="1" dirty="0" smtClean="0">
                <a:solidFill>
                  <a:srgbClr val="FF6600"/>
                </a:solidFill>
                <a:latin typeface="Apple Chancery"/>
                <a:cs typeface="Apple Chancery"/>
              </a:rPr>
              <a:t>The Master </a:t>
            </a:r>
            <a:r>
              <a:rPr lang="it-IT" sz="3600" b="1" dirty="0" err="1" smtClean="0">
                <a:solidFill>
                  <a:srgbClr val="FF6600"/>
                </a:solidFill>
                <a:latin typeface="Apple Chancery"/>
                <a:cs typeface="Apple Chancery"/>
              </a:rPr>
              <a:t>Degree</a:t>
            </a:r>
            <a:r>
              <a:rPr lang="it-IT" sz="3600" b="1" dirty="0" smtClean="0">
                <a:solidFill>
                  <a:srgbClr val="FF6600"/>
                </a:solidFill>
                <a:latin typeface="Apple Chancery"/>
                <a:cs typeface="Apple Chancery"/>
              </a:rPr>
              <a:t> </a:t>
            </a:r>
            <a:r>
              <a:rPr lang="it-IT" sz="3600" b="1" dirty="0" err="1" smtClean="0">
                <a:solidFill>
                  <a:srgbClr val="FF6600"/>
                </a:solidFill>
                <a:latin typeface="Apple Chancery"/>
                <a:cs typeface="Apple Chancery"/>
              </a:rPr>
              <a:t>Thesis</a:t>
            </a:r>
            <a:endParaRPr lang="it-IT" sz="3600" b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409475" y="1051005"/>
            <a:ext cx="8228921" cy="468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30306" rIns="0" bIns="0" anchor="ctr"/>
          <a:lstStyle/>
          <a:p>
            <a:pPr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sz="2800" i="1" dirty="0" smtClean="0"/>
              <a:t>			</a:t>
            </a:r>
            <a:r>
              <a:rPr lang="it-IT" sz="3400" i="1" dirty="0" smtClean="0"/>
              <a:t>… </a:t>
            </a:r>
            <a:r>
              <a:rPr lang="it-IT" sz="2800" i="1" dirty="0" err="1" smtClean="0"/>
              <a:t>purpose</a:t>
            </a:r>
            <a:r>
              <a:rPr lang="it-IT" sz="2800" i="1" dirty="0" smtClean="0"/>
              <a:t>:</a:t>
            </a:r>
          </a:p>
          <a:p>
            <a:pPr algn="ctr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endParaRPr lang="it-IT" sz="2800" i="1" dirty="0" smtClean="0"/>
          </a:p>
          <a:p>
            <a:pPr algn="ctr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sz="2800" i="1" dirty="0"/>
              <a:t>t</a:t>
            </a:r>
            <a:r>
              <a:rPr lang="it-IT" sz="2800" i="1" dirty="0" smtClean="0"/>
              <a:t>he </a:t>
            </a:r>
            <a:r>
              <a:rPr lang="it-IT" sz="2800" i="1" dirty="0" err="1" smtClean="0"/>
              <a:t>observation</a:t>
            </a:r>
            <a:r>
              <a:rPr lang="it-IT" sz="2800" i="1" dirty="0" smtClean="0"/>
              <a:t> of the </a:t>
            </a:r>
            <a:r>
              <a:rPr lang="it-IT" sz="2800" i="1" dirty="0" err="1" smtClean="0"/>
              <a:t>effects</a:t>
            </a:r>
            <a:r>
              <a:rPr lang="it-IT" sz="2800" i="1" dirty="0" smtClean="0"/>
              <a:t> of solar </a:t>
            </a:r>
            <a:r>
              <a:rPr lang="it-IT" sz="2800" i="1" dirty="0" err="1" smtClean="0"/>
              <a:t>modulation</a:t>
            </a:r>
            <a:r>
              <a:rPr lang="it-IT" sz="2800" i="1" dirty="0" smtClean="0"/>
              <a:t>, due to the </a:t>
            </a:r>
            <a:r>
              <a:rPr lang="it-IT" sz="2800" i="1" dirty="0" err="1" smtClean="0"/>
              <a:t>interaction</a:t>
            </a:r>
            <a:r>
              <a:rPr lang="it-IT" sz="2800" i="1" dirty="0" smtClean="0"/>
              <a:t> of </a:t>
            </a:r>
            <a:r>
              <a:rPr lang="it-IT" sz="2800" i="1" dirty="0" err="1" smtClean="0"/>
              <a:t>cosmic</a:t>
            </a:r>
            <a:r>
              <a:rPr lang="it-IT" sz="2800" i="1" dirty="0" smtClean="0"/>
              <a:t> </a:t>
            </a:r>
            <a:r>
              <a:rPr lang="it-IT" sz="2800" i="1" dirty="0" err="1" smtClean="0"/>
              <a:t>rays</a:t>
            </a:r>
            <a:r>
              <a:rPr lang="it-IT" sz="2800" i="1" dirty="0" smtClean="0"/>
              <a:t> with the </a:t>
            </a:r>
            <a:r>
              <a:rPr lang="it-IT" sz="2800" i="1" dirty="0" err="1" smtClean="0"/>
              <a:t>heliosphere</a:t>
            </a:r>
            <a:r>
              <a:rPr lang="it-IT" sz="2800" i="1" dirty="0" smtClean="0"/>
              <a:t>, with </a:t>
            </a:r>
            <a:r>
              <a:rPr lang="it-IT" sz="2800" i="1" dirty="0" err="1" smtClean="0"/>
              <a:t>measurement</a:t>
            </a:r>
            <a:r>
              <a:rPr lang="it-IT" sz="2800" i="1" dirty="0" smtClean="0"/>
              <a:t> of the relative </a:t>
            </a:r>
            <a:r>
              <a:rPr lang="it-IT" sz="2800" i="1" dirty="0" err="1" smtClean="0"/>
              <a:t>variation</a:t>
            </a:r>
            <a:r>
              <a:rPr lang="it-IT" sz="2800" i="1" dirty="0" smtClean="0"/>
              <a:t> in time of the </a:t>
            </a:r>
            <a:r>
              <a:rPr lang="it-IT" sz="2800" i="1" dirty="0" err="1" smtClean="0"/>
              <a:t>protons</a:t>
            </a:r>
            <a:r>
              <a:rPr lang="it-IT" sz="2800" i="1" dirty="0" smtClean="0"/>
              <a:t> </a:t>
            </a:r>
            <a:r>
              <a:rPr lang="it-IT" sz="2800" i="1" dirty="0" err="1" smtClean="0"/>
              <a:t>flux</a:t>
            </a:r>
            <a:endParaRPr lang="it-IT" sz="2800" i="1" dirty="0"/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 flipH="1">
            <a:off x="715619" y="1524818"/>
            <a:ext cx="7320630" cy="14408"/>
          </a:xfrm>
          <a:prstGeom prst="line">
            <a:avLst/>
          </a:prstGeom>
          <a:noFill/>
          <a:ln w="45466" cap="sq">
            <a:solidFill>
              <a:schemeClr val="tx2"/>
            </a:solidFill>
            <a:miter lim="800000"/>
            <a:headEnd/>
            <a:tailEnd/>
          </a:ln>
        </p:spPr>
        <p:txBody>
          <a:bodyPr lIns="80184" tIns="40092" rIns="80184" bIns="40092"/>
          <a:lstStyle/>
          <a:p>
            <a:endParaRPr lang="it-IT"/>
          </a:p>
        </p:txBody>
      </p:sp>
      <p:sp>
        <p:nvSpPr>
          <p:cNvPr id="6151" name="Line 5"/>
          <p:cNvSpPr>
            <a:spLocks noChangeShapeType="1"/>
          </p:cNvSpPr>
          <p:nvPr/>
        </p:nvSpPr>
        <p:spPr bwMode="auto">
          <a:xfrm flipH="1">
            <a:off x="789635" y="5628076"/>
            <a:ext cx="7320630" cy="14408"/>
          </a:xfrm>
          <a:prstGeom prst="line">
            <a:avLst/>
          </a:prstGeom>
          <a:noFill/>
          <a:ln w="45466" cap="sq">
            <a:solidFill>
              <a:schemeClr val="tx2"/>
            </a:solidFill>
            <a:miter lim="800000"/>
            <a:headEnd/>
            <a:tailEnd/>
          </a:ln>
        </p:spPr>
        <p:txBody>
          <a:bodyPr lIns="80184" tIns="40092" rIns="80184" bIns="40092"/>
          <a:lstStyle/>
          <a:p>
            <a:endParaRPr lang="it-IT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9520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2689" y="2375648"/>
            <a:ext cx="2036526" cy="622407"/>
          </a:xfrm>
          <a:prstGeom prst="rect">
            <a:avLst/>
          </a:prstGeom>
          <a:noFill/>
        </p:spPr>
      </p:pic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236259" y="245251"/>
            <a:ext cx="8714701" cy="56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36935" rIns="0" bIns="0" anchor="ctr"/>
          <a:lstStyle/>
          <a:p>
            <a:pPr algn="ctr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r>
              <a:rPr lang="it-IT" sz="3500" b="1" i="1" dirty="0" err="1" smtClean="0">
                <a:solidFill>
                  <a:srgbClr val="FF6600"/>
                </a:solidFill>
                <a:latin typeface="Apple Chancery"/>
                <a:cs typeface="Apple Chancery"/>
              </a:rPr>
              <a:t>Normalized</a:t>
            </a:r>
            <a:r>
              <a:rPr lang="it-IT" sz="3500" b="1" i="1" dirty="0" smtClean="0">
                <a:solidFill>
                  <a:srgbClr val="FF6600"/>
                </a:solidFill>
                <a:latin typeface="Apple Chancery"/>
                <a:cs typeface="Apple Chancery"/>
              </a:rPr>
              <a:t> Rate</a:t>
            </a:r>
            <a:endParaRPr lang="it-IT" sz="3500" b="1" i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sp>
        <p:nvSpPr>
          <p:cNvPr id="45065" name="Text Box 8"/>
          <p:cNvSpPr txBox="1">
            <a:spLocks noChangeArrowheads="1"/>
          </p:cNvSpPr>
          <p:nvPr/>
        </p:nvSpPr>
        <p:spPr bwMode="auto">
          <a:xfrm>
            <a:off x="4831997" y="2504556"/>
            <a:ext cx="2809047" cy="56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1782" rIns="0" bIns="0" anchor="ctr"/>
          <a:lstStyle/>
          <a:p>
            <a:pPr algn="ctr">
              <a:tabLst>
                <a:tab pos="0" algn="l"/>
                <a:tab pos="427369" algn="l"/>
                <a:tab pos="856129" algn="l"/>
                <a:tab pos="1284889" algn="l"/>
                <a:tab pos="1713649" algn="l"/>
                <a:tab pos="2142410" algn="l"/>
                <a:tab pos="2571170" algn="l"/>
                <a:tab pos="2999930" algn="l"/>
                <a:tab pos="3428690" algn="l"/>
                <a:tab pos="3857451" algn="l"/>
                <a:tab pos="4286211" algn="l"/>
                <a:tab pos="4714971" algn="l"/>
                <a:tab pos="5143731" algn="l"/>
                <a:tab pos="5572492" algn="l"/>
                <a:tab pos="6001252" algn="l"/>
                <a:tab pos="6430012" algn="l"/>
                <a:tab pos="6858772" algn="l"/>
                <a:tab pos="7287533" algn="l"/>
                <a:tab pos="7716293" algn="l"/>
                <a:tab pos="8145053" algn="l"/>
                <a:tab pos="8573813" algn="l"/>
              </a:tabLst>
            </a:pPr>
            <a:endParaRPr lang="it-IT" sz="4200" i="1">
              <a:solidFill>
                <a:srgbClr val="00AE00"/>
              </a:solidFill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26524" y="1252699"/>
            <a:ext cx="5284480" cy="4948153"/>
            <a:chOff x="-94031" y="1380289"/>
            <a:chExt cx="6178989" cy="5452132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 rotWithShape="1">
            <a:blip r:embed="rId4"/>
            <a:srcRect t="7655"/>
            <a:stretch/>
          </p:blipFill>
          <p:spPr bwMode="auto">
            <a:xfrm>
              <a:off x="12728" y="1634453"/>
              <a:ext cx="6072230" cy="2358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3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9844" y="3883726"/>
              <a:ext cx="6094802" cy="2466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ttangolo 3"/>
            <p:cNvSpPr/>
            <p:nvPr/>
          </p:nvSpPr>
          <p:spPr bwMode="auto">
            <a:xfrm>
              <a:off x="619190" y="6132854"/>
              <a:ext cx="5112568" cy="3600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93959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it-IT" sz="1600"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  <p:sp>
          <p:nvSpPr>
            <p:cNvPr id="45066" name="Text Box 10"/>
            <p:cNvSpPr txBox="1">
              <a:spLocks noChangeArrowheads="1"/>
            </p:cNvSpPr>
            <p:nvPr/>
          </p:nvSpPr>
          <p:spPr bwMode="auto">
            <a:xfrm>
              <a:off x="1012096" y="3347343"/>
              <a:ext cx="3282950" cy="625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24840" rIns="0" bIns="0" anchor="ctr"/>
            <a:lstStyle/>
            <a:p>
              <a:pPr algn="ctr">
                <a:tabLst>
                  <a:tab pos="0" algn="l"/>
                  <a:tab pos="427369" algn="l"/>
                  <a:tab pos="856129" algn="l"/>
                  <a:tab pos="1284889" algn="l"/>
                  <a:tab pos="1713649" algn="l"/>
                  <a:tab pos="2142410" algn="l"/>
                  <a:tab pos="2571170" algn="l"/>
                  <a:tab pos="2999930" algn="l"/>
                  <a:tab pos="3428690" algn="l"/>
                  <a:tab pos="3857451" algn="l"/>
                  <a:tab pos="4286211" algn="l"/>
                  <a:tab pos="4714971" algn="l"/>
                  <a:tab pos="5143731" algn="l"/>
                  <a:tab pos="5572492" algn="l"/>
                  <a:tab pos="6001252" algn="l"/>
                  <a:tab pos="6430012" algn="l"/>
                  <a:tab pos="6858772" algn="l"/>
                  <a:tab pos="7287533" algn="l"/>
                  <a:tab pos="7716293" algn="l"/>
                  <a:tab pos="8145053" algn="l"/>
                  <a:tab pos="8573813" algn="l"/>
                </a:tabLst>
              </a:pPr>
              <a:endParaRPr lang="it-IT" sz="4200" i="1">
                <a:solidFill>
                  <a:srgbClr val="00AE00"/>
                </a:solidFill>
              </a:endParaRPr>
            </a:p>
          </p:txBody>
        </p:sp>
        <p:sp>
          <p:nvSpPr>
            <p:cNvPr id="17" name="Rettangolo 15"/>
            <p:cNvSpPr>
              <a:spLocks noChangeArrowheads="1"/>
            </p:cNvSpPr>
            <p:nvPr/>
          </p:nvSpPr>
          <p:spPr bwMode="auto">
            <a:xfrm>
              <a:off x="4334634" y="1785208"/>
              <a:ext cx="1168502" cy="406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rgbClr val="000000"/>
                  </a:solidFill>
                </a:rPr>
                <a:t>|</a:t>
              </a:r>
              <a:r>
                <a:rPr lang="el-GR" dirty="0">
                  <a:solidFill>
                    <a:srgbClr val="000000"/>
                  </a:solidFill>
                </a:rPr>
                <a:t>θ</a:t>
              </a:r>
              <a:r>
                <a:rPr lang="it-IT" dirty="0">
                  <a:solidFill>
                    <a:srgbClr val="000000"/>
                  </a:solidFill>
                </a:rPr>
                <a:t>| </a:t>
              </a:r>
              <a:r>
                <a:rPr lang="it-IT" dirty="0" smtClean="0">
                  <a:solidFill>
                    <a:srgbClr val="000000"/>
                  </a:solidFill>
                </a:rPr>
                <a:t>&lt;15°</a:t>
              </a:r>
              <a:endParaRPr lang="it-IT" dirty="0"/>
            </a:p>
          </p:txBody>
        </p:sp>
        <p:sp>
          <p:nvSpPr>
            <p:cNvPr id="3" name="CasellaDiTesto 2"/>
            <p:cNvSpPr txBox="1"/>
            <p:nvPr/>
          </p:nvSpPr>
          <p:spPr>
            <a:xfrm rot="16200000">
              <a:off x="-447340" y="1733598"/>
              <a:ext cx="1138467" cy="4318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b="1" dirty="0">
                  <a:solidFill>
                    <a:srgbClr val="000000"/>
                  </a:solidFill>
                </a:rPr>
                <a:t>R</a:t>
              </a:r>
              <a:r>
                <a:rPr lang="it-IT" b="1" baseline="-25000" dirty="0">
                  <a:solidFill>
                    <a:srgbClr val="000000"/>
                  </a:solidFill>
                </a:rPr>
                <a:t>T</a:t>
              </a:r>
              <a:r>
                <a:rPr lang="it-IT" b="1" dirty="0">
                  <a:solidFill>
                    <a:srgbClr val="000000"/>
                  </a:solidFill>
                </a:rPr>
                <a:t>(t)/</a:t>
              </a:r>
              <a:r>
                <a:rPr lang="it-IT" b="1" dirty="0" err="1">
                  <a:solidFill>
                    <a:srgbClr val="000000"/>
                  </a:solidFill>
                </a:rPr>
                <a:t>R</a:t>
              </a:r>
              <a:r>
                <a:rPr lang="it-IT" b="1" baseline="-25000" dirty="0" err="1">
                  <a:solidFill>
                    <a:srgbClr val="000000"/>
                  </a:solidFill>
                </a:rPr>
                <a:t>tot</a:t>
              </a:r>
              <a:endParaRPr lang="it-IT" b="1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19" name="CasellaDiTesto 18"/>
            <p:cNvSpPr txBox="1"/>
            <p:nvPr/>
          </p:nvSpPr>
          <p:spPr>
            <a:xfrm rot="16200000">
              <a:off x="-379917" y="4238925"/>
              <a:ext cx="1138468" cy="4318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b="1" dirty="0">
                  <a:solidFill>
                    <a:srgbClr val="000000"/>
                  </a:solidFill>
                </a:rPr>
                <a:t>R</a:t>
              </a:r>
              <a:r>
                <a:rPr lang="it-IT" b="1" baseline="-25000" dirty="0">
                  <a:solidFill>
                    <a:srgbClr val="000000"/>
                  </a:solidFill>
                </a:rPr>
                <a:t>T</a:t>
              </a:r>
              <a:r>
                <a:rPr lang="it-IT" b="1" dirty="0">
                  <a:solidFill>
                    <a:srgbClr val="000000"/>
                  </a:solidFill>
                </a:rPr>
                <a:t>(t)/</a:t>
              </a:r>
              <a:r>
                <a:rPr lang="it-IT" b="1" dirty="0" err="1">
                  <a:solidFill>
                    <a:srgbClr val="000000"/>
                  </a:solidFill>
                </a:rPr>
                <a:t>R</a:t>
              </a:r>
              <a:r>
                <a:rPr lang="it-IT" b="1" baseline="-25000" dirty="0" err="1">
                  <a:solidFill>
                    <a:srgbClr val="000000"/>
                  </a:solidFill>
                </a:rPr>
                <a:t>tot</a:t>
              </a:r>
              <a:endParaRPr lang="it-IT" b="1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0" name="Rettangolo 15"/>
            <p:cNvSpPr>
              <a:spLocks noChangeArrowheads="1"/>
            </p:cNvSpPr>
            <p:nvPr/>
          </p:nvSpPr>
          <p:spPr bwMode="auto">
            <a:xfrm>
              <a:off x="4260916" y="4214100"/>
              <a:ext cx="1168502" cy="406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rgbClr val="000000"/>
                  </a:solidFill>
                </a:rPr>
                <a:t>|</a:t>
              </a:r>
              <a:r>
                <a:rPr lang="el-GR" dirty="0">
                  <a:solidFill>
                    <a:srgbClr val="000000"/>
                  </a:solidFill>
                </a:rPr>
                <a:t>θ</a:t>
              </a:r>
              <a:r>
                <a:rPr lang="it-IT" dirty="0">
                  <a:solidFill>
                    <a:srgbClr val="000000"/>
                  </a:solidFill>
                </a:rPr>
                <a:t>| </a:t>
              </a:r>
              <a:r>
                <a:rPr lang="it-IT" dirty="0" smtClean="0">
                  <a:solidFill>
                    <a:srgbClr val="000000"/>
                  </a:solidFill>
                </a:rPr>
                <a:t>&gt;50°</a:t>
              </a:r>
              <a:endParaRPr lang="it-IT" dirty="0"/>
            </a:p>
          </p:txBody>
        </p:sp>
        <p:sp>
          <p:nvSpPr>
            <p:cNvPr id="2" name="CasellaDiTesto 1"/>
            <p:cNvSpPr txBox="1"/>
            <p:nvPr/>
          </p:nvSpPr>
          <p:spPr>
            <a:xfrm>
              <a:off x="1184506" y="6168703"/>
              <a:ext cx="322322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1</a:t>
              </a: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2165514" y="6171588"/>
              <a:ext cx="322322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3</a:t>
              </a: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3173625" y="6171588"/>
              <a:ext cx="428721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10</a:t>
              </a: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4219590" y="6171588"/>
              <a:ext cx="428721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30</a:t>
              </a: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5189850" y="6171588"/>
              <a:ext cx="535119" cy="33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100</a:t>
              </a:r>
            </a:p>
          </p:txBody>
        </p:sp>
        <p:sp>
          <p:nvSpPr>
            <p:cNvPr id="5" name="CasellaDiTesto 4"/>
            <p:cNvSpPr txBox="1"/>
            <p:nvPr/>
          </p:nvSpPr>
          <p:spPr>
            <a:xfrm>
              <a:off x="4049762" y="6425472"/>
              <a:ext cx="1621727" cy="406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>
                  <a:solidFill>
                    <a:srgbClr val="000000"/>
                  </a:solidFill>
                </a:rPr>
                <a:t>Rigidity</a:t>
              </a:r>
              <a:r>
                <a:rPr lang="it-IT" b="1" dirty="0">
                  <a:solidFill>
                    <a:srgbClr val="000000"/>
                  </a:solidFill>
                </a:rPr>
                <a:t> (GV)</a:t>
              </a:r>
            </a:p>
          </p:txBody>
        </p:sp>
        <p:sp>
          <p:nvSpPr>
            <p:cNvPr id="25" name="Rettangolo 24"/>
            <p:cNvSpPr/>
            <p:nvPr/>
          </p:nvSpPr>
          <p:spPr bwMode="auto">
            <a:xfrm>
              <a:off x="619190" y="3706812"/>
              <a:ext cx="5112568" cy="3571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93959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it-IT" sz="1600"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</p:grpSp>
      <p:cxnSp>
        <p:nvCxnSpPr>
          <p:cNvPr id="29" name="Connettore 1 28"/>
          <p:cNvCxnSpPr/>
          <p:nvPr/>
        </p:nvCxnSpPr>
        <p:spPr bwMode="auto">
          <a:xfrm>
            <a:off x="600747" y="3364166"/>
            <a:ext cx="4215637" cy="14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FE77C39-5612-C84E-B297-B4CF588ED185}" type="slidenum">
              <a:rPr lang="en-US" smtClean="0"/>
              <a:t>19</a:t>
            </a:fld>
            <a:endParaRPr lang="en-US" dirty="0"/>
          </a:p>
        </p:txBody>
      </p:sp>
      <p:sp>
        <p:nvSpPr>
          <p:cNvPr id="13" name="CasellaDiTesto 1"/>
          <p:cNvSpPr txBox="1">
            <a:spLocks noChangeArrowheads="1"/>
          </p:cNvSpPr>
          <p:nvPr/>
        </p:nvSpPr>
        <p:spPr bwMode="auto">
          <a:xfrm>
            <a:off x="5008936" y="1414449"/>
            <a:ext cx="4322558" cy="17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84" tIns="40092" rIns="80184" bIns="40092">
            <a:spAutoFit/>
          </a:bodyPr>
          <a:lstStyle/>
          <a:p>
            <a:pPr>
              <a:buClrTx/>
              <a:buFontTx/>
              <a:buNone/>
            </a:pPr>
            <a:r>
              <a:rPr lang="it-IT" sz="2000" dirty="0" smtClean="0">
                <a:solidFill>
                  <a:srgbClr val="000000"/>
                </a:solidFill>
              </a:rPr>
              <a:t>  </a:t>
            </a:r>
          </a:p>
          <a:p>
            <a:pPr>
              <a:buClrTx/>
              <a:buFontTx/>
              <a:buNone/>
            </a:pPr>
            <a:r>
              <a:rPr lang="it-IT" sz="2000" dirty="0">
                <a:solidFill>
                  <a:srgbClr val="000000"/>
                </a:solidFill>
              </a:rPr>
              <a:t> </a:t>
            </a:r>
            <a:r>
              <a:rPr lang="it-IT" sz="2000" dirty="0" smtClean="0">
                <a:solidFill>
                  <a:srgbClr val="000000"/>
                </a:solidFill>
              </a:rPr>
              <a:t>        Time </a:t>
            </a:r>
            <a:r>
              <a:rPr lang="it-IT" sz="2000" dirty="0" err="1" smtClean="0">
                <a:solidFill>
                  <a:srgbClr val="000000"/>
                </a:solidFill>
              </a:rPr>
              <a:t>variation</a:t>
            </a:r>
            <a:r>
              <a:rPr lang="it-IT" sz="2000" dirty="0" smtClean="0">
                <a:solidFill>
                  <a:srgbClr val="000000"/>
                </a:solidFill>
              </a:rPr>
              <a:t> of the ratio</a:t>
            </a:r>
            <a:endParaRPr lang="it-IT" sz="2000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</a:rPr>
              <a:t>        	     </a:t>
            </a:r>
            <a:endParaRPr lang="it-IT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it-IT" sz="1600" dirty="0" smtClean="0">
                <a:solidFill>
                  <a:srgbClr val="000000"/>
                </a:solidFill>
              </a:rPr>
              <a:t>		      R</a:t>
            </a:r>
            <a:r>
              <a:rPr lang="it-IT" sz="1600" baseline="-25000" dirty="0" smtClean="0">
                <a:solidFill>
                  <a:srgbClr val="000000"/>
                </a:solidFill>
              </a:rPr>
              <a:t>T</a:t>
            </a:r>
            <a:r>
              <a:rPr lang="it-IT" sz="1600" dirty="0">
                <a:solidFill>
                  <a:srgbClr val="000000"/>
                </a:solidFill>
              </a:rPr>
              <a:t>(t)   =  </a:t>
            </a:r>
            <a:r>
              <a:rPr lang="it-IT" sz="1600" dirty="0" err="1">
                <a:solidFill>
                  <a:srgbClr val="000000"/>
                </a:solidFill>
              </a:rPr>
              <a:t>average</a:t>
            </a:r>
            <a:r>
              <a:rPr lang="it-IT" sz="1600" dirty="0">
                <a:solidFill>
                  <a:srgbClr val="000000"/>
                </a:solidFill>
              </a:rPr>
              <a:t> rate of 30 </a:t>
            </a:r>
            <a:r>
              <a:rPr lang="it-IT" sz="1600" dirty="0" err="1" smtClean="0">
                <a:solidFill>
                  <a:srgbClr val="000000"/>
                </a:solidFill>
              </a:rPr>
              <a:t>days</a:t>
            </a:r>
            <a:endParaRPr lang="it-IT" sz="1600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it-IT" sz="1600" dirty="0" smtClean="0">
                <a:solidFill>
                  <a:srgbClr val="000000"/>
                </a:solidFill>
              </a:rPr>
              <a:t>		      </a:t>
            </a:r>
            <a:r>
              <a:rPr lang="it-IT" sz="1600" dirty="0" err="1" smtClean="0">
                <a:solidFill>
                  <a:srgbClr val="000000"/>
                </a:solidFill>
              </a:rPr>
              <a:t>R</a:t>
            </a:r>
            <a:r>
              <a:rPr lang="it-IT" sz="1600" baseline="-25000" dirty="0" err="1" smtClean="0">
                <a:solidFill>
                  <a:srgbClr val="000000"/>
                </a:solidFill>
              </a:rPr>
              <a:t>tot</a:t>
            </a:r>
            <a:r>
              <a:rPr lang="it-IT" sz="1600" dirty="0" smtClean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00"/>
                </a:solidFill>
              </a:rPr>
              <a:t>(t)  = </a:t>
            </a:r>
            <a:r>
              <a:rPr lang="it-IT" sz="1600" dirty="0" smtClean="0">
                <a:solidFill>
                  <a:srgbClr val="000000"/>
                </a:solidFill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</a:rPr>
              <a:t>average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smtClean="0">
                <a:solidFill>
                  <a:srgbClr val="000000"/>
                </a:solidFill>
              </a:rPr>
              <a:t> rate 1 </a:t>
            </a:r>
            <a:r>
              <a:rPr lang="it-IT" sz="1600" dirty="0" err="1" smtClean="0">
                <a:solidFill>
                  <a:srgbClr val="000000"/>
                </a:solidFill>
              </a:rPr>
              <a:t>year</a:t>
            </a:r>
            <a:r>
              <a:rPr lang="it-IT" sz="1600" dirty="0" smtClean="0">
                <a:solidFill>
                  <a:srgbClr val="000000"/>
                </a:solidFill>
              </a:rPr>
              <a:t>              </a:t>
            </a:r>
          </a:p>
          <a:p>
            <a:pPr>
              <a:buClrTx/>
              <a:buFontTx/>
              <a:buNone/>
            </a:pPr>
            <a:r>
              <a:rPr lang="it-IT" sz="1600" dirty="0" smtClean="0">
                <a:solidFill>
                  <a:srgbClr val="000000"/>
                </a:solidFill>
              </a:rPr>
              <a:t>		</a:t>
            </a:r>
            <a:endParaRPr lang="it-IT" sz="1600" dirty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992243" y="3157409"/>
            <a:ext cx="15677" cy="1036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65716" y="4418552"/>
            <a:ext cx="3677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Solar Modulation increase from equatorial zone to polar zone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5201258" y="4312164"/>
            <a:ext cx="3639956" cy="996157"/>
          </a:xfrm>
          <a:prstGeom prst="rect">
            <a:avLst/>
          </a:prstGeom>
          <a:solidFill>
            <a:schemeClr val="accent1">
              <a:alpha val="2500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4714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87432" y="3705407"/>
            <a:ext cx="7405474" cy="2799796"/>
          </a:xfrm>
          <a:prstGeom prst="rect">
            <a:avLst/>
          </a:prstGeom>
          <a:solidFill>
            <a:schemeClr val="accent1">
              <a:alpha val="2100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87432" y="676944"/>
            <a:ext cx="7405474" cy="2908050"/>
          </a:xfrm>
          <a:prstGeom prst="rect">
            <a:avLst/>
          </a:prstGeom>
          <a:solidFill>
            <a:schemeClr val="accent1">
              <a:alpha val="2100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3061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6600"/>
                </a:solidFill>
                <a:latin typeface="Apple Chancery"/>
                <a:cs typeface="Apple Chancery"/>
              </a:rPr>
              <a:t>Curriculum</a:t>
            </a:r>
            <a:endParaRPr lang="en-US" sz="3600" b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7541" y="489627"/>
            <a:ext cx="700765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b="1" dirty="0" smtClean="0">
                <a:latin typeface="Apple Chancery"/>
                <a:cs typeface="Apple Chancery"/>
              </a:rPr>
              <a:t> Bachelor degree   (2011)</a:t>
            </a:r>
            <a:endParaRPr lang="en-US" sz="2400" b="1" dirty="0">
              <a:latin typeface="Apple Chancery"/>
              <a:cs typeface="Apple Chancery"/>
            </a:endParaRPr>
          </a:p>
          <a:p>
            <a:endParaRPr lang="en-US" sz="2000" dirty="0" smtClean="0"/>
          </a:p>
          <a:p>
            <a:r>
              <a:rPr lang="en-US" sz="2000" b="1" i="1" dirty="0" smtClean="0"/>
              <a:t>	Continuous </a:t>
            </a:r>
            <a:r>
              <a:rPr lang="en-US" sz="2000" b="1" i="1" dirty="0"/>
              <a:t>monitoring of the </a:t>
            </a:r>
            <a:r>
              <a:rPr lang="en-US" sz="2000" b="1" i="1" dirty="0" smtClean="0"/>
              <a:t>Radon concentration indoor </a:t>
            </a:r>
          </a:p>
          <a:p>
            <a:endParaRPr lang="en-US" sz="2000" dirty="0" smtClean="0"/>
          </a:p>
          <a:p>
            <a:r>
              <a:rPr lang="en-US" sz="2000" i="1" dirty="0" smtClean="0"/>
              <a:t>	</a:t>
            </a:r>
            <a:r>
              <a:rPr lang="en-US" i="1" dirty="0" smtClean="0"/>
              <a:t>Tutors 	Prof</a:t>
            </a:r>
            <a:r>
              <a:rPr lang="en-US" i="1" dirty="0"/>
              <a:t>. Francesco </a:t>
            </a:r>
            <a:r>
              <a:rPr lang="en-US" i="1" dirty="0" err="1" smtClean="0"/>
              <a:t>Sacchetti</a:t>
            </a:r>
            <a:r>
              <a:rPr lang="en-US" i="1" dirty="0"/>
              <a:t> </a:t>
            </a:r>
            <a:endParaRPr lang="en-US" i="1" dirty="0" smtClean="0"/>
          </a:p>
          <a:p>
            <a:r>
              <a:rPr lang="en-US" i="1" dirty="0" smtClean="0"/>
              <a:t>			</a:t>
            </a:r>
            <a:r>
              <a:rPr lang="en-US" i="1" dirty="0" err="1" smtClean="0"/>
              <a:t>Dr</a:t>
            </a:r>
            <a:r>
              <a:rPr lang="en-US" i="1" dirty="0" smtClean="0"/>
              <a:t> </a:t>
            </a:r>
            <a:r>
              <a:rPr lang="en-US" i="1" dirty="0"/>
              <a:t>Alba </a:t>
            </a:r>
            <a:r>
              <a:rPr lang="en-US" i="1" dirty="0" err="1" smtClean="0"/>
              <a:t>Rongoni</a:t>
            </a:r>
            <a:endParaRPr lang="en-US" i="1" dirty="0"/>
          </a:p>
          <a:p>
            <a:endParaRPr lang="en-US" sz="2000" i="1" dirty="0"/>
          </a:p>
          <a:p>
            <a:r>
              <a:rPr lang="en-US" sz="2000" i="1" dirty="0" smtClean="0"/>
              <a:t>	Tested a new device for the radon measurement</a:t>
            </a:r>
          </a:p>
          <a:p>
            <a:endParaRPr lang="en-US" sz="2400" b="1" dirty="0" smtClean="0">
              <a:latin typeface="Apple Chancery"/>
              <a:cs typeface="Apple Chancery"/>
            </a:endParaRPr>
          </a:p>
          <a:p>
            <a:pPr marL="342900" indent="-342900">
              <a:buFont typeface="Arial"/>
              <a:buChar char="•"/>
            </a:pPr>
            <a:r>
              <a:rPr lang="en-US" sz="2400" b="1" dirty="0" smtClean="0">
                <a:latin typeface="Apple Chancery"/>
                <a:cs typeface="Apple Chancery"/>
              </a:rPr>
              <a:t>Master degree   (2014)</a:t>
            </a:r>
          </a:p>
          <a:p>
            <a:endParaRPr lang="en-US" sz="2000" dirty="0" smtClean="0"/>
          </a:p>
          <a:p>
            <a:r>
              <a:rPr lang="en-US" sz="2000" b="1" i="1" dirty="0" smtClean="0"/>
              <a:t>	Measurements </a:t>
            </a:r>
            <a:r>
              <a:rPr lang="en-US" sz="2000" b="1" i="1" dirty="0"/>
              <a:t>of </a:t>
            </a:r>
            <a:r>
              <a:rPr lang="en-US" sz="2000" b="1" i="1" dirty="0" smtClean="0"/>
              <a:t>protons </a:t>
            </a:r>
            <a:r>
              <a:rPr lang="en-US" sz="2000" b="1" i="1" dirty="0"/>
              <a:t>flux in </a:t>
            </a:r>
            <a:r>
              <a:rPr lang="en-US" sz="2000" b="1" i="1" dirty="0" smtClean="0"/>
              <a:t>Cosmic Ray </a:t>
            </a:r>
            <a:r>
              <a:rPr lang="en-US" sz="2000" b="1" i="1" dirty="0"/>
              <a:t>at low </a:t>
            </a:r>
            <a:r>
              <a:rPr lang="en-US" sz="2000" b="1" i="1" dirty="0" smtClean="0"/>
              <a:t>	energy 	with AMS</a:t>
            </a:r>
            <a:r>
              <a:rPr lang="en-US" sz="2000" b="1" i="1" dirty="0"/>
              <a:t>-02 </a:t>
            </a:r>
            <a:r>
              <a:rPr lang="en-US" sz="2000" b="1" i="1" dirty="0" smtClean="0"/>
              <a:t>experiment</a:t>
            </a:r>
          </a:p>
          <a:p>
            <a:endParaRPr lang="en-US" sz="2000" dirty="0"/>
          </a:p>
          <a:p>
            <a:r>
              <a:rPr lang="en-US" sz="2000" i="1" dirty="0" smtClean="0"/>
              <a:t>	</a:t>
            </a:r>
            <a:r>
              <a:rPr lang="en-US" i="1" dirty="0" smtClean="0"/>
              <a:t>Tutors	 Dr. </a:t>
            </a:r>
            <a:r>
              <a:rPr lang="en-US" i="1" dirty="0" err="1"/>
              <a:t>Emanuele</a:t>
            </a:r>
            <a:r>
              <a:rPr lang="en-US" i="1" dirty="0"/>
              <a:t> </a:t>
            </a:r>
            <a:r>
              <a:rPr lang="en-US" i="1" dirty="0" err="1"/>
              <a:t>Fiandrini</a:t>
            </a:r>
            <a:endParaRPr lang="en-US" i="1" dirty="0"/>
          </a:p>
          <a:p>
            <a:r>
              <a:rPr lang="en-US" i="1" dirty="0" smtClean="0"/>
              <a:t>			 Dr. </a:t>
            </a:r>
            <a:r>
              <a:rPr lang="en-US" i="1" dirty="0" err="1"/>
              <a:t>Domenico</a:t>
            </a:r>
            <a:r>
              <a:rPr lang="en-US" i="1" dirty="0"/>
              <a:t> </a:t>
            </a:r>
            <a:r>
              <a:rPr lang="en-US" i="1" dirty="0" err="1" smtClean="0"/>
              <a:t>D’Urso</a:t>
            </a:r>
            <a:endParaRPr lang="en-US" i="1" dirty="0"/>
          </a:p>
          <a:p>
            <a:endParaRPr lang="en-US" dirty="0" smtClean="0"/>
          </a:p>
          <a:p>
            <a:r>
              <a:rPr lang="en-US" dirty="0" smtClean="0"/>
              <a:t>	 </a:t>
            </a:r>
            <a:r>
              <a:rPr lang="en-US" sz="2000" dirty="0" smtClean="0"/>
              <a:t>Analyzed AMS detector’s data </a:t>
            </a:r>
            <a:r>
              <a:rPr lang="en-US" dirty="0" smtClean="0"/>
              <a:t>. </a:t>
            </a:r>
            <a:r>
              <a:rPr lang="en-US" sz="2000" i="1" dirty="0" smtClean="0"/>
              <a:t>First work with AMS</a:t>
            </a:r>
            <a:endParaRPr lang="en-US" sz="2000" i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224043" y="3243501"/>
            <a:ext cx="3366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254648" y="6364595"/>
            <a:ext cx="3366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011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nza tito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18" y="1446904"/>
            <a:ext cx="5355001" cy="38860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049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6600"/>
                </a:solidFill>
                <a:latin typeface="Apple Chancery"/>
                <a:cs typeface="Apple Chancery"/>
              </a:rPr>
              <a:t>AMS Collaboration</a:t>
            </a:r>
            <a:endParaRPr lang="en-US" sz="3200" b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51016" y="1406944"/>
            <a:ext cx="5385603" cy="3886099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Tricolo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900" y="4467590"/>
            <a:ext cx="3543300" cy="1905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75900" y="4468352"/>
            <a:ext cx="3543300" cy="1905000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025137" y="1676001"/>
            <a:ext cx="304047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Leader : </a:t>
            </a:r>
          </a:p>
          <a:p>
            <a:pPr algn="ctr"/>
            <a:r>
              <a:rPr lang="en-US" sz="2000" b="1" i="1" dirty="0" smtClean="0"/>
              <a:t>Nobel Laureate                Prof. Samuel Ting</a:t>
            </a:r>
          </a:p>
          <a:p>
            <a:pPr algn="ctr"/>
            <a:endParaRPr lang="en-US" sz="2000" b="1" i="1" dirty="0" smtClean="0"/>
          </a:p>
          <a:p>
            <a:pPr algn="ctr"/>
            <a:r>
              <a:rPr lang="en-US" sz="2000" b="1" i="1" dirty="0" smtClean="0"/>
              <a:t>16 Nations</a:t>
            </a:r>
          </a:p>
          <a:p>
            <a:pPr algn="ctr"/>
            <a:r>
              <a:rPr lang="en-US" sz="2000" b="1" i="1" dirty="0" smtClean="0"/>
              <a:t>57 Institutes</a:t>
            </a:r>
          </a:p>
          <a:p>
            <a:pPr algn="ctr"/>
            <a:r>
              <a:rPr lang="en-US" sz="2000" b="1" i="1" dirty="0" smtClean="0"/>
              <a:t>About 600 scientists</a:t>
            </a:r>
          </a:p>
          <a:p>
            <a:pPr algn="ctr"/>
            <a:endParaRPr lang="en-US" sz="20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5697" y="5293043"/>
            <a:ext cx="2942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2507564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1913" y="1290262"/>
            <a:ext cx="8459328" cy="3769972"/>
          </a:xfrm>
          <a:prstGeom prst="rect">
            <a:avLst/>
          </a:prstGeom>
          <a:solidFill>
            <a:schemeClr val="accent1">
              <a:alpha val="2500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12062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6600"/>
                </a:solidFill>
                <a:latin typeface="Apple Chancery"/>
                <a:cs typeface="Apple Chancery"/>
              </a:rPr>
              <a:t>The importance of  AMS Collaboration</a:t>
            </a:r>
            <a:endParaRPr lang="en-US" sz="3200" b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0338" y="1366376"/>
            <a:ext cx="80786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sz="2400" b="1" i="1" dirty="0" smtClean="0"/>
              <a:t>   Important </a:t>
            </a:r>
            <a:r>
              <a:rPr lang="en-US" sz="2400" b="1" i="1" dirty="0"/>
              <a:t>international context</a:t>
            </a:r>
          </a:p>
          <a:p>
            <a:endParaRPr lang="it-IT" sz="2400" b="1" i="1" dirty="0"/>
          </a:p>
          <a:p>
            <a:pPr marL="342900" indent="-342900">
              <a:buFont typeface="Arial"/>
              <a:buChar char="•"/>
            </a:pPr>
            <a:r>
              <a:rPr lang="it-IT" sz="2400" b="1" i="1" dirty="0"/>
              <a:t> </a:t>
            </a:r>
            <a:r>
              <a:rPr lang="it-IT" sz="2400" b="1" i="1" dirty="0" smtClean="0"/>
              <a:t>  To </a:t>
            </a:r>
            <a:r>
              <a:rPr lang="it-IT" sz="2400" b="1" i="1" dirty="0" err="1" smtClean="0"/>
              <a:t>improve</a:t>
            </a:r>
            <a:r>
              <a:rPr lang="it-IT" sz="2400" b="1" i="1" dirty="0" smtClean="0"/>
              <a:t> </a:t>
            </a:r>
            <a:r>
              <a:rPr lang="it-IT" sz="2400" b="1" i="1" dirty="0" err="1" smtClean="0"/>
              <a:t>my</a:t>
            </a:r>
            <a:r>
              <a:rPr lang="it-IT" sz="2400" b="1" i="1" dirty="0" smtClean="0"/>
              <a:t> background of </a:t>
            </a:r>
            <a:r>
              <a:rPr lang="it-IT" sz="2400" b="1" i="1" dirty="0" err="1" smtClean="0"/>
              <a:t>Cosmic</a:t>
            </a:r>
            <a:r>
              <a:rPr lang="it-IT" sz="2400" b="1" i="1" dirty="0" smtClean="0"/>
              <a:t> </a:t>
            </a:r>
            <a:r>
              <a:rPr lang="it-IT" sz="2400" b="1" i="1" dirty="0" err="1" smtClean="0"/>
              <a:t>Ray</a:t>
            </a:r>
            <a:r>
              <a:rPr lang="it-IT" sz="2400" b="1" i="1" dirty="0" smtClean="0"/>
              <a:t> </a:t>
            </a:r>
            <a:r>
              <a:rPr lang="it-IT" sz="2400" b="1" i="1" dirty="0" err="1" smtClean="0"/>
              <a:t>physics</a:t>
            </a:r>
            <a:endParaRPr lang="it-IT" sz="2400" b="1" i="1" dirty="0" smtClean="0"/>
          </a:p>
          <a:p>
            <a:endParaRPr lang="it-IT" sz="2400" b="1" i="1" dirty="0" smtClean="0"/>
          </a:p>
          <a:p>
            <a:pPr marL="342900" indent="-342900">
              <a:buFont typeface="Arial"/>
              <a:buChar char="•"/>
            </a:pPr>
            <a:r>
              <a:rPr lang="it-IT" sz="2400" b="1" i="1" dirty="0" smtClean="0"/>
              <a:t>   To </a:t>
            </a:r>
            <a:r>
              <a:rPr lang="it-IT" sz="2400" b="1" i="1" dirty="0" err="1" smtClean="0"/>
              <a:t>improve</a:t>
            </a:r>
            <a:r>
              <a:rPr lang="it-IT" sz="2400" b="1" i="1" dirty="0" smtClean="0"/>
              <a:t> </a:t>
            </a:r>
            <a:r>
              <a:rPr lang="it-IT" sz="2400" b="1" i="1" dirty="0" err="1" smtClean="0"/>
              <a:t>my</a:t>
            </a:r>
            <a:r>
              <a:rPr lang="it-IT" sz="2400" b="1" i="1" dirty="0" smtClean="0"/>
              <a:t> data </a:t>
            </a:r>
            <a:r>
              <a:rPr lang="it-IT" sz="2400" b="1" i="1" dirty="0" err="1" smtClean="0"/>
              <a:t>analysis</a:t>
            </a:r>
            <a:r>
              <a:rPr lang="it-IT" sz="2400" b="1" i="1" dirty="0" smtClean="0"/>
              <a:t> </a:t>
            </a:r>
            <a:r>
              <a:rPr lang="it-IT" sz="2400" b="1" i="1" dirty="0" err="1" smtClean="0"/>
              <a:t>skills</a:t>
            </a:r>
            <a:endParaRPr lang="it-IT" sz="2400" b="1" i="1" dirty="0" smtClean="0"/>
          </a:p>
          <a:p>
            <a:endParaRPr lang="it-IT" sz="2400" b="1" i="1" dirty="0" smtClean="0"/>
          </a:p>
          <a:p>
            <a:pPr marL="342900" indent="-342900">
              <a:buFont typeface="Arial"/>
              <a:buChar char="•"/>
            </a:pPr>
            <a:r>
              <a:rPr lang="it-IT" sz="2400" b="1" i="1" dirty="0"/>
              <a:t>   </a:t>
            </a:r>
            <a:r>
              <a:rPr lang="it-IT" sz="2400" b="1" i="1" dirty="0" err="1" smtClean="0"/>
              <a:t>Contribution</a:t>
            </a:r>
            <a:r>
              <a:rPr lang="it-IT" sz="2400" b="1" i="1" dirty="0" smtClean="0"/>
              <a:t> </a:t>
            </a:r>
            <a:r>
              <a:rPr lang="it-IT" sz="2400" b="1" i="1" dirty="0"/>
              <a:t>to the </a:t>
            </a:r>
            <a:r>
              <a:rPr lang="it-IT" sz="2400" b="1" i="1" dirty="0" err="1" smtClean="0"/>
              <a:t>publication</a:t>
            </a:r>
            <a:r>
              <a:rPr lang="it-IT" sz="2400" b="1" i="1" dirty="0" smtClean="0"/>
              <a:t> of 1 </a:t>
            </a:r>
            <a:r>
              <a:rPr lang="it-IT" sz="2400" b="1" i="1" dirty="0" err="1" smtClean="0"/>
              <a:t>paper</a:t>
            </a:r>
            <a:endParaRPr lang="it-IT" sz="2400" b="1" i="1" dirty="0" smtClean="0"/>
          </a:p>
          <a:p>
            <a:pPr marL="342900" indent="-342900">
              <a:buFont typeface="Arial"/>
              <a:buChar char="•"/>
            </a:pPr>
            <a:endParaRPr lang="it-IT" sz="2400" b="1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806313" y="6099486"/>
            <a:ext cx="6020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PhD with AMS Collaboration</a:t>
            </a:r>
            <a:endParaRPr lang="en-US" sz="2000" b="1" dirty="0"/>
          </a:p>
        </p:txBody>
      </p:sp>
      <p:sp>
        <p:nvSpPr>
          <p:cNvPr id="13" name="Down Arrow 12"/>
          <p:cNvSpPr/>
          <p:nvPr/>
        </p:nvSpPr>
        <p:spPr>
          <a:xfrm>
            <a:off x="4013485" y="5268448"/>
            <a:ext cx="674140" cy="76831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10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99285" y="5203153"/>
            <a:ext cx="8187765" cy="1107158"/>
          </a:xfrm>
          <a:prstGeom prst="rect">
            <a:avLst/>
          </a:prstGeom>
          <a:solidFill>
            <a:schemeClr val="accent1">
              <a:alpha val="3000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3524" y="859944"/>
            <a:ext cx="8467326" cy="1256844"/>
          </a:xfrm>
          <a:prstGeom prst="rect">
            <a:avLst/>
          </a:prstGeom>
          <a:solidFill>
            <a:schemeClr val="accent1">
              <a:alpha val="3000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19412" y="119533"/>
            <a:ext cx="626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6600"/>
                </a:solidFill>
                <a:latin typeface="Apple Chancery"/>
                <a:cs typeface="Apple Chancery"/>
              </a:rPr>
              <a:t>The AMS-02 Experiment</a:t>
            </a:r>
            <a:endParaRPr lang="en-US" sz="3600" b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477" y="956242"/>
            <a:ext cx="818776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</a:t>
            </a:r>
            <a:r>
              <a:rPr lang="en-US" sz="2000" dirty="0" smtClean="0"/>
              <a:t>main goal of AMS Collaboration is the study of the </a:t>
            </a:r>
            <a:r>
              <a:rPr lang="en-US" sz="2000" dirty="0"/>
              <a:t>universe and </a:t>
            </a:r>
            <a:r>
              <a:rPr lang="en-US" sz="2000" dirty="0" smtClean="0"/>
              <a:t>its origins</a:t>
            </a:r>
            <a:r>
              <a:rPr lang="en-US" sz="2000" dirty="0"/>
              <a:t>, </a:t>
            </a:r>
            <a:r>
              <a:rPr lang="en-US" sz="2000" dirty="0" smtClean="0"/>
              <a:t>searching </a:t>
            </a:r>
            <a:r>
              <a:rPr lang="en-US" sz="2000" dirty="0" smtClean="0"/>
              <a:t>for primordial antimatter </a:t>
            </a:r>
            <a:r>
              <a:rPr lang="en-US" sz="2000" dirty="0" smtClean="0"/>
              <a:t>and </a:t>
            </a:r>
            <a:r>
              <a:rPr lang="en-US" sz="2000" dirty="0"/>
              <a:t>dark </a:t>
            </a:r>
            <a:r>
              <a:rPr lang="en-US" sz="2000" dirty="0" smtClean="0"/>
              <a:t>matter, and a precise </a:t>
            </a:r>
            <a:r>
              <a:rPr lang="en-US" sz="2000" dirty="0"/>
              <a:t>measurement of </a:t>
            </a:r>
            <a:r>
              <a:rPr lang="en-US" sz="2000" dirty="0" smtClean="0"/>
              <a:t>Cosmic Ray fluxes up to </a:t>
            </a:r>
            <a:r>
              <a:rPr lang="en-US" sz="2000" dirty="0" smtClean="0"/>
              <a:t>Fe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pPr algn="ctr"/>
            <a:r>
              <a:rPr lang="en-US" sz="2000" dirty="0"/>
              <a:t>AMS-02 (Alpha Magnetic Spectrometer) is a particle detector designed to operate </a:t>
            </a:r>
            <a:r>
              <a:rPr lang="en-US" sz="2000" dirty="0" smtClean="0"/>
              <a:t>onboard the International Space Station (ISS). </a:t>
            </a:r>
            <a:endParaRPr lang="en-US" sz="2000" dirty="0"/>
          </a:p>
          <a:p>
            <a:pPr algn="ctr"/>
            <a:r>
              <a:rPr lang="en-US" sz="2000" dirty="0"/>
              <a:t>Installed on ISS on May 2011.</a:t>
            </a:r>
          </a:p>
          <a:p>
            <a:endParaRPr lang="en-US" sz="2000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166" y="2382273"/>
            <a:ext cx="3660588" cy="2475454"/>
          </a:xfrm>
          <a:prstGeom prst="rect">
            <a:avLst/>
          </a:prstGeom>
        </p:spPr>
      </p:pic>
      <p:pic>
        <p:nvPicPr>
          <p:cNvPr id="7" name="Picture 6" descr="AMS-0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73" y="2397214"/>
            <a:ext cx="3660588" cy="243063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8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tangolo 29"/>
          <p:cNvSpPr/>
          <p:nvPr/>
        </p:nvSpPr>
        <p:spPr bwMode="auto">
          <a:xfrm>
            <a:off x="481970" y="4770735"/>
            <a:ext cx="4290116" cy="720833"/>
          </a:xfrm>
          <a:prstGeom prst="rect">
            <a:avLst/>
          </a:prstGeom>
          <a:solidFill>
            <a:srgbClr val="67C6E0">
              <a:alpha val="27000"/>
            </a:srgb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0" name="Rettangolo 19"/>
          <p:cNvSpPr/>
          <p:nvPr/>
        </p:nvSpPr>
        <p:spPr bwMode="auto">
          <a:xfrm>
            <a:off x="468273" y="3206469"/>
            <a:ext cx="4303813" cy="1390584"/>
          </a:xfrm>
          <a:prstGeom prst="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1" name="Rettangolo 20"/>
          <p:cNvSpPr/>
          <p:nvPr/>
        </p:nvSpPr>
        <p:spPr bwMode="auto">
          <a:xfrm>
            <a:off x="454825" y="2054481"/>
            <a:ext cx="4317261" cy="1041319"/>
          </a:xfrm>
          <a:prstGeom prst="rect">
            <a:avLst/>
          </a:prstGeom>
          <a:solidFill>
            <a:schemeClr val="accent1">
              <a:alpha val="40000"/>
            </a:scheme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9" name="Rettangolo 28"/>
          <p:cNvSpPr/>
          <p:nvPr/>
        </p:nvSpPr>
        <p:spPr bwMode="auto">
          <a:xfrm>
            <a:off x="1089516" y="3027587"/>
            <a:ext cx="3682570" cy="1945035"/>
          </a:xfrm>
          <a:prstGeom prst="rect">
            <a:avLst/>
          </a:prstGeom>
          <a:solidFill>
            <a:schemeClr val="accent2">
              <a:lumMod val="20000"/>
              <a:lumOff val="80000"/>
              <a:alpha val="3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2310778" y="316967"/>
            <a:ext cx="4094774" cy="35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84" tIns="40092" rIns="80184" bIns="40092">
            <a:spAutoFit/>
          </a:bodyPr>
          <a:lstStyle/>
          <a:p>
            <a:pPr algn="ctr">
              <a:spcBef>
                <a:spcPct val="50000"/>
              </a:spcBef>
            </a:pPr>
            <a:endParaRPr lang="it-IT">
              <a:solidFill>
                <a:srgbClr val="FF9900"/>
              </a:solidFill>
              <a:cs typeface="Arial" pitchFamily="34" charset="0"/>
            </a:endParaRPr>
          </a:p>
        </p:txBody>
      </p:sp>
      <p:sp>
        <p:nvSpPr>
          <p:cNvPr id="9222" name="Rectangle 9"/>
          <p:cNvSpPr>
            <a:spLocks noChangeArrowheads="1"/>
          </p:cNvSpPr>
          <p:nvPr/>
        </p:nvSpPr>
        <p:spPr bwMode="auto">
          <a:xfrm>
            <a:off x="2921735" y="183499"/>
            <a:ext cx="2685437" cy="61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84" tIns="40092" rIns="80184" bIns="40092">
            <a:spAutoFit/>
          </a:bodyPr>
          <a:lstStyle/>
          <a:p>
            <a:r>
              <a:rPr lang="it-IT" sz="3500" b="1" dirty="0" err="1" smtClean="0">
                <a:solidFill>
                  <a:srgbClr val="FF6600"/>
                </a:solidFill>
                <a:latin typeface="Apple Chancery"/>
                <a:cs typeface="Apple Chancery"/>
              </a:rPr>
              <a:t>Cosmic</a:t>
            </a:r>
            <a:r>
              <a:rPr lang="it-IT" sz="3500" b="1" dirty="0" smtClean="0">
                <a:solidFill>
                  <a:srgbClr val="FF6600"/>
                </a:solidFill>
                <a:latin typeface="Apple Chancery"/>
                <a:cs typeface="Apple Chancery"/>
              </a:rPr>
              <a:t> </a:t>
            </a:r>
            <a:r>
              <a:rPr lang="it-IT" sz="3500" b="1" dirty="0" err="1" smtClean="0">
                <a:solidFill>
                  <a:srgbClr val="FF6600"/>
                </a:solidFill>
                <a:latin typeface="Apple Chancery"/>
                <a:cs typeface="Apple Chancery"/>
              </a:rPr>
              <a:t>Rays</a:t>
            </a:r>
            <a:endParaRPr lang="it-IT" sz="3500" b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pic>
        <p:nvPicPr>
          <p:cNvPr id="9223" name="Picture 3" descr="solar-mod"/>
          <p:cNvPicPr>
            <a:picLocks noChangeAspect="1" noChangeArrowheads="1"/>
          </p:cNvPicPr>
          <p:nvPr/>
        </p:nvPicPr>
        <p:blipFill>
          <a:blip r:embed="rId3"/>
          <a:srcRect b="6107"/>
          <a:stretch>
            <a:fillRect/>
          </a:stretch>
        </p:blipFill>
        <p:spPr bwMode="auto">
          <a:xfrm>
            <a:off x="4930372" y="966163"/>
            <a:ext cx="3490688" cy="531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CasellaDiTesto 25"/>
          <p:cNvSpPr txBox="1">
            <a:spLocks noChangeArrowheads="1"/>
          </p:cNvSpPr>
          <p:nvPr/>
        </p:nvSpPr>
        <p:spPr bwMode="auto">
          <a:xfrm>
            <a:off x="450386" y="1002227"/>
            <a:ext cx="4350697" cy="500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84" tIns="40092" rIns="80184" bIns="40092">
            <a:spAutoFit/>
          </a:bodyPr>
          <a:lstStyle/>
          <a:p>
            <a:r>
              <a:rPr lang="it-IT" sz="2400" b="1" i="1" dirty="0" err="1" smtClean="0">
                <a:solidFill>
                  <a:schemeClr val="tx1"/>
                </a:solidFill>
                <a:cs typeface="Apple Chancery"/>
              </a:rPr>
              <a:t>Isotropic</a:t>
            </a:r>
            <a:r>
              <a:rPr lang="it-IT" sz="2400" b="1" i="1" dirty="0" smtClean="0">
                <a:solidFill>
                  <a:schemeClr val="tx1"/>
                </a:solidFill>
                <a:cs typeface="Apple Chancery"/>
              </a:rPr>
              <a:t> and </a:t>
            </a:r>
            <a:r>
              <a:rPr lang="it-IT" sz="2400" b="1" i="1" dirty="0" err="1" smtClean="0">
                <a:solidFill>
                  <a:schemeClr val="tx1"/>
                </a:solidFill>
                <a:cs typeface="Apple Chancery"/>
              </a:rPr>
              <a:t>continuous</a:t>
            </a:r>
            <a:r>
              <a:rPr lang="it-IT" sz="2400" b="1" i="1" dirty="0" smtClean="0">
                <a:solidFill>
                  <a:schemeClr val="tx1"/>
                </a:solidFill>
                <a:cs typeface="Apple Chancery"/>
              </a:rPr>
              <a:t> </a:t>
            </a:r>
            <a:r>
              <a:rPr lang="it-IT" sz="2400" b="1" i="1" dirty="0" err="1" smtClean="0">
                <a:solidFill>
                  <a:schemeClr val="tx1"/>
                </a:solidFill>
                <a:cs typeface="Apple Chancery"/>
              </a:rPr>
              <a:t>flux</a:t>
            </a:r>
            <a:r>
              <a:rPr lang="it-IT" sz="2400" b="1" i="1" dirty="0" smtClean="0">
                <a:solidFill>
                  <a:schemeClr val="tx1"/>
                </a:solidFill>
                <a:cs typeface="Apple Chancery"/>
              </a:rPr>
              <a:t> of </a:t>
            </a:r>
            <a:r>
              <a:rPr lang="it-IT" sz="2400" b="1" i="1" dirty="0" err="1" smtClean="0">
                <a:solidFill>
                  <a:schemeClr val="tx1"/>
                </a:solidFill>
                <a:cs typeface="Apple Chancery"/>
              </a:rPr>
              <a:t>particles</a:t>
            </a:r>
            <a:r>
              <a:rPr lang="it-IT" sz="2400" b="1" i="1" dirty="0" smtClean="0">
                <a:solidFill>
                  <a:schemeClr val="tx1"/>
                </a:solidFill>
                <a:cs typeface="Apple Chancery"/>
              </a:rPr>
              <a:t> from: </a:t>
            </a:r>
          </a:p>
          <a:p>
            <a:r>
              <a:rPr lang="it-IT" sz="2000" b="1" i="1" dirty="0">
                <a:latin typeface="Apple Chancery"/>
                <a:cs typeface="Apple Chancery"/>
              </a:rPr>
              <a:t>	</a:t>
            </a:r>
          </a:p>
          <a:p>
            <a:r>
              <a:rPr lang="it-IT" sz="2000" b="1" dirty="0" smtClean="0">
                <a:solidFill>
                  <a:schemeClr val="tx1"/>
                </a:solidFill>
              </a:rPr>
              <a:t>Solar component </a:t>
            </a:r>
          </a:p>
          <a:p>
            <a:r>
              <a:rPr lang="it-IT" sz="2000" b="1" dirty="0" smtClean="0"/>
              <a:t>	</a:t>
            </a:r>
            <a:r>
              <a:rPr lang="it-IT" sz="2000" b="1" dirty="0" err="1" smtClean="0">
                <a:solidFill>
                  <a:schemeClr val="tx1"/>
                </a:solidFill>
              </a:rPr>
              <a:t>composed</a:t>
            </a:r>
            <a:r>
              <a:rPr lang="it-IT" sz="2000" b="1" dirty="0" smtClean="0">
                <a:solidFill>
                  <a:schemeClr val="tx1"/>
                </a:solidFill>
              </a:rPr>
              <a:t> by </a:t>
            </a:r>
            <a:r>
              <a:rPr lang="it-IT" sz="2000" b="1" dirty="0" err="1" smtClean="0">
                <a:solidFill>
                  <a:schemeClr val="tx1"/>
                </a:solidFill>
              </a:rPr>
              <a:t>protons</a:t>
            </a:r>
            <a:r>
              <a:rPr lang="it-IT" sz="2000" b="1" dirty="0" smtClean="0">
                <a:solidFill>
                  <a:schemeClr val="tx1"/>
                </a:solidFill>
              </a:rPr>
              <a:t>, </a:t>
            </a:r>
            <a:r>
              <a:rPr lang="it-IT" sz="2000" b="1" dirty="0" err="1" smtClean="0">
                <a:solidFill>
                  <a:schemeClr val="tx1"/>
                </a:solidFill>
              </a:rPr>
              <a:t>electrons</a:t>
            </a:r>
            <a:r>
              <a:rPr lang="it-IT" sz="2000" b="1" dirty="0" smtClean="0">
                <a:solidFill>
                  <a:schemeClr val="tx1"/>
                </a:solidFill>
              </a:rPr>
              <a:t>, small 	</a:t>
            </a:r>
            <a:r>
              <a:rPr lang="it-IT" sz="2000" b="1" dirty="0" err="1" smtClean="0">
                <a:solidFill>
                  <a:schemeClr val="tx1"/>
                </a:solidFill>
              </a:rPr>
              <a:t>tracks</a:t>
            </a:r>
            <a:r>
              <a:rPr lang="it-IT" sz="2000" b="1" dirty="0" smtClean="0">
                <a:solidFill>
                  <a:schemeClr val="tx1"/>
                </a:solidFill>
              </a:rPr>
              <a:t> of nuclei</a:t>
            </a:r>
          </a:p>
          <a:p>
            <a:endParaRPr lang="it-IT" b="1" dirty="0" smtClean="0">
              <a:solidFill>
                <a:schemeClr val="tx1"/>
              </a:solidFill>
            </a:endParaRPr>
          </a:p>
          <a:p>
            <a:r>
              <a:rPr lang="it-IT" sz="2000" b="1" dirty="0" err="1" smtClean="0">
                <a:solidFill>
                  <a:schemeClr val="tx1"/>
                </a:solidFill>
              </a:rPr>
              <a:t>Galactic</a:t>
            </a:r>
            <a:r>
              <a:rPr lang="it-IT" sz="2000" b="1" dirty="0" smtClean="0">
                <a:solidFill>
                  <a:schemeClr val="tx1"/>
                </a:solidFill>
              </a:rPr>
              <a:t> and extra-</a:t>
            </a:r>
            <a:r>
              <a:rPr lang="it-IT" sz="2000" b="1" dirty="0" err="1" smtClean="0">
                <a:solidFill>
                  <a:schemeClr val="tx1"/>
                </a:solidFill>
              </a:rPr>
              <a:t>galactic</a:t>
            </a:r>
            <a:r>
              <a:rPr lang="it-IT" sz="2000" b="1" dirty="0" smtClean="0">
                <a:solidFill>
                  <a:schemeClr val="tx1"/>
                </a:solidFill>
              </a:rPr>
              <a:t> component</a:t>
            </a:r>
          </a:p>
          <a:p>
            <a:r>
              <a:rPr lang="it-IT" sz="2000" b="1" dirty="0" smtClean="0">
                <a:solidFill>
                  <a:schemeClr val="tx1"/>
                </a:solidFill>
              </a:rPr>
              <a:t> 	</a:t>
            </a:r>
            <a:r>
              <a:rPr lang="it-IT" sz="2000" b="1" dirty="0" err="1" smtClean="0">
                <a:solidFill>
                  <a:schemeClr val="tx1"/>
                </a:solidFill>
              </a:rPr>
              <a:t>composed</a:t>
            </a:r>
            <a:r>
              <a:rPr lang="it-IT" sz="2000" b="1" dirty="0" smtClean="0">
                <a:solidFill>
                  <a:schemeClr val="tx1"/>
                </a:solidFill>
              </a:rPr>
              <a:t> by 90% </a:t>
            </a:r>
            <a:r>
              <a:rPr lang="it-IT" sz="2000" b="1" dirty="0" err="1" smtClean="0">
                <a:solidFill>
                  <a:schemeClr val="tx1"/>
                </a:solidFill>
              </a:rPr>
              <a:t>protons</a:t>
            </a:r>
            <a:r>
              <a:rPr lang="it-IT" sz="2000" b="1" dirty="0" smtClean="0">
                <a:solidFill>
                  <a:schemeClr val="tx1"/>
                </a:solidFill>
              </a:rPr>
              <a:t>, 8% 	</a:t>
            </a:r>
            <a:r>
              <a:rPr lang="it-IT" sz="2000" b="1" dirty="0" err="1" smtClean="0">
                <a:solidFill>
                  <a:schemeClr val="tx1"/>
                </a:solidFill>
              </a:rPr>
              <a:t>helium</a:t>
            </a:r>
            <a:r>
              <a:rPr lang="it-IT" sz="2000" b="1" dirty="0" smtClean="0">
                <a:solidFill>
                  <a:schemeClr val="tx1"/>
                </a:solidFill>
              </a:rPr>
              <a:t>, 2% </a:t>
            </a:r>
            <a:r>
              <a:rPr lang="it-IT" sz="2000" b="1" dirty="0" err="1" smtClean="0">
                <a:solidFill>
                  <a:schemeClr val="tx1"/>
                </a:solidFill>
              </a:rPr>
              <a:t>electrons</a:t>
            </a:r>
            <a:r>
              <a:rPr lang="it-IT" sz="2000" b="1" dirty="0" smtClean="0">
                <a:solidFill>
                  <a:schemeClr val="tx1"/>
                </a:solidFill>
              </a:rPr>
              <a:t>, </a:t>
            </a:r>
            <a:r>
              <a:rPr lang="it-IT" sz="2000" b="1" dirty="0" err="1" smtClean="0">
                <a:solidFill>
                  <a:schemeClr val="tx1"/>
                </a:solidFill>
              </a:rPr>
              <a:t>positrons</a:t>
            </a:r>
            <a:r>
              <a:rPr lang="it-IT" sz="2000" b="1" dirty="0" smtClean="0">
                <a:solidFill>
                  <a:schemeClr val="tx1"/>
                </a:solidFill>
              </a:rPr>
              <a:t> </a:t>
            </a:r>
            <a:r>
              <a:rPr lang="it-IT" sz="2000" b="1" dirty="0" smtClean="0"/>
              <a:t>and</a:t>
            </a:r>
            <a:r>
              <a:rPr lang="it-IT" sz="2000" b="1" dirty="0" smtClean="0">
                <a:solidFill>
                  <a:schemeClr val="tx1"/>
                </a:solidFill>
              </a:rPr>
              <a:t> 	nuclei  </a:t>
            </a:r>
            <a:r>
              <a:rPr lang="it-IT" sz="2000" b="1" dirty="0" smtClean="0"/>
              <a:t>with </a:t>
            </a:r>
            <a:r>
              <a:rPr lang="it-IT" sz="2000" b="1" dirty="0" err="1" smtClean="0">
                <a:solidFill>
                  <a:schemeClr val="tx1"/>
                </a:solidFill>
              </a:rPr>
              <a:t>Z</a:t>
            </a:r>
            <a:r>
              <a:rPr lang="it-IT" sz="2000" b="1" dirty="0" smtClean="0">
                <a:solidFill>
                  <a:schemeClr val="tx1"/>
                </a:solidFill>
              </a:rPr>
              <a:t>&gt;2</a:t>
            </a:r>
          </a:p>
          <a:p>
            <a:endParaRPr lang="it-IT" sz="2000" b="1" dirty="0" smtClean="0">
              <a:solidFill>
                <a:schemeClr val="tx1"/>
              </a:solidFill>
            </a:endParaRPr>
          </a:p>
          <a:p>
            <a:r>
              <a:rPr lang="it-IT" sz="2000" b="1" dirty="0" smtClean="0">
                <a:solidFill>
                  <a:schemeClr val="tx1"/>
                </a:solidFill>
              </a:rPr>
              <a:t> </a:t>
            </a:r>
            <a:r>
              <a:rPr lang="it-IT" sz="2000" b="1" dirty="0" err="1"/>
              <a:t>T</a:t>
            </a:r>
            <a:r>
              <a:rPr lang="it-IT" sz="2000" b="1" dirty="0" err="1" smtClean="0">
                <a:solidFill>
                  <a:schemeClr val="tx1"/>
                </a:solidFill>
              </a:rPr>
              <a:t>rapped</a:t>
            </a:r>
            <a:r>
              <a:rPr lang="it-IT" sz="2000" b="1" dirty="0" smtClean="0">
                <a:solidFill>
                  <a:schemeClr val="tx1"/>
                </a:solidFill>
              </a:rPr>
              <a:t> in the </a:t>
            </a:r>
            <a:r>
              <a:rPr lang="it-IT" sz="2000" b="1" dirty="0" err="1" smtClean="0">
                <a:solidFill>
                  <a:schemeClr val="tx1"/>
                </a:solidFill>
              </a:rPr>
              <a:t>geomagnetic</a:t>
            </a:r>
            <a:r>
              <a:rPr lang="it-IT" sz="2000" b="1" dirty="0" smtClean="0"/>
              <a:t> </a:t>
            </a:r>
            <a:r>
              <a:rPr lang="it-IT" sz="2000" b="1" dirty="0" err="1" smtClean="0">
                <a:solidFill>
                  <a:schemeClr val="tx1"/>
                </a:solidFill>
              </a:rPr>
              <a:t>field</a:t>
            </a:r>
            <a:r>
              <a:rPr lang="it-IT" sz="2000" b="1" dirty="0" smtClean="0">
                <a:solidFill>
                  <a:schemeClr val="tx1"/>
                </a:solidFill>
              </a:rPr>
              <a:t> 	(</a:t>
            </a:r>
            <a:r>
              <a:rPr lang="it-IT" sz="2000" b="1" dirty="0" err="1" smtClean="0">
                <a:solidFill>
                  <a:schemeClr val="tx1"/>
                </a:solidFill>
              </a:rPr>
              <a:t>protons</a:t>
            </a:r>
            <a:r>
              <a:rPr lang="it-IT" sz="2000" b="1" dirty="0" smtClean="0">
                <a:solidFill>
                  <a:schemeClr val="tx1"/>
                </a:solidFill>
              </a:rPr>
              <a:t> and </a:t>
            </a:r>
            <a:r>
              <a:rPr lang="it-IT" sz="2000" b="1" dirty="0" err="1" smtClean="0">
                <a:solidFill>
                  <a:schemeClr val="tx1"/>
                </a:solidFill>
              </a:rPr>
              <a:t>electrons</a:t>
            </a:r>
            <a:r>
              <a:rPr lang="it-IT" sz="2000" b="1" dirty="0" smtClean="0">
                <a:solidFill>
                  <a:schemeClr val="tx1"/>
                </a:solidFill>
              </a:rPr>
              <a:t>)</a:t>
            </a:r>
          </a:p>
          <a:p>
            <a:endParaRPr lang="it-IT" b="1" dirty="0" smtClean="0">
              <a:solidFill>
                <a:schemeClr val="tx1"/>
              </a:solidFill>
            </a:endParaRPr>
          </a:p>
          <a:p>
            <a:endParaRPr lang="it-IT" b="1" dirty="0" smtClean="0">
              <a:solidFill>
                <a:schemeClr val="tx1"/>
              </a:solidFill>
            </a:endParaRPr>
          </a:p>
        </p:txBody>
      </p:sp>
      <p:sp>
        <p:nvSpPr>
          <p:cNvPr id="13" name="Rettangolo 12"/>
          <p:cNvSpPr/>
          <p:nvPr/>
        </p:nvSpPr>
        <p:spPr bwMode="auto">
          <a:xfrm>
            <a:off x="5549539" y="3104828"/>
            <a:ext cx="733154" cy="3241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9" name="Rettangolo 18"/>
          <p:cNvSpPr/>
          <p:nvPr/>
        </p:nvSpPr>
        <p:spPr bwMode="auto">
          <a:xfrm>
            <a:off x="6252198" y="1094957"/>
            <a:ext cx="1994805" cy="4912123"/>
          </a:xfrm>
          <a:prstGeom prst="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2" name="Rettangolo 21"/>
          <p:cNvSpPr/>
          <p:nvPr/>
        </p:nvSpPr>
        <p:spPr bwMode="auto">
          <a:xfrm rot="16200000">
            <a:off x="3360761" y="3100447"/>
            <a:ext cx="4927421" cy="916443"/>
          </a:xfrm>
          <a:prstGeom prst="rect">
            <a:avLst/>
          </a:prstGeom>
          <a:solidFill>
            <a:schemeClr val="accent1"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7443521" y="6346553"/>
            <a:ext cx="1221924" cy="265652"/>
          </a:xfrm>
          <a:prstGeom prst="rect">
            <a:avLst/>
          </a:prstGeom>
          <a:solidFill>
            <a:schemeClr val="bg1"/>
          </a:solidFill>
        </p:spPr>
        <p:txBody>
          <a:bodyPr wrap="square" lIns="80184" tIns="40092" rIns="80184" bIns="40092" rtlCol="0">
            <a:spAutoFit/>
          </a:bodyPr>
          <a:lstStyle/>
          <a:p>
            <a:r>
              <a:rPr lang="it-IT" sz="1200" b="1" dirty="0"/>
              <a:t>Energia (</a:t>
            </a:r>
            <a:r>
              <a:rPr lang="it-IT" sz="1200" b="1" dirty="0" err="1"/>
              <a:t>eV</a:t>
            </a:r>
            <a:r>
              <a:rPr lang="it-IT" sz="1200" b="1" dirty="0"/>
              <a:t>/n)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5305154" y="6080900"/>
            <a:ext cx="417898" cy="265652"/>
          </a:xfrm>
          <a:prstGeom prst="rect">
            <a:avLst/>
          </a:prstGeom>
          <a:solidFill>
            <a:schemeClr val="bg1"/>
          </a:solidFill>
        </p:spPr>
        <p:txBody>
          <a:bodyPr wrap="square" lIns="80184" tIns="40092" rIns="80184" bIns="40092" rtlCol="0">
            <a:spAutoFit/>
          </a:bodyPr>
          <a:lstStyle/>
          <a:p>
            <a:r>
              <a:rPr lang="it-IT" sz="1200" b="1" dirty="0"/>
              <a:t>10</a:t>
            </a:r>
            <a:r>
              <a:rPr lang="it-IT" sz="1200" b="1" baseline="30000" dirty="0"/>
              <a:t>3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5742603" y="6087214"/>
            <a:ext cx="417898" cy="265652"/>
          </a:xfrm>
          <a:prstGeom prst="rect">
            <a:avLst/>
          </a:prstGeom>
          <a:solidFill>
            <a:schemeClr val="bg1"/>
          </a:solidFill>
        </p:spPr>
        <p:txBody>
          <a:bodyPr wrap="square" lIns="80184" tIns="40092" rIns="80184" bIns="40092" rtlCol="0">
            <a:spAutoFit/>
          </a:bodyPr>
          <a:lstStyle/>
          <a:p>
            <a:r>
              <a:rPr lang="it-IT" sz="1200" b="1" dirty="0"/>
              <a:t>10</a:t>
            </a:r>
            <a:r>
              <a:rPr lang="it-IT" sz="1200" b="1" baseline="30000" dirty="0"/>
              <a:t>6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6240273" y="6099574"/>
            <a:ext cx="417898" cy="265652"/>
          </a:xfrm>
          <a:prstGeom prst="rect">
            <a:avLst/>
          </a:prstGeom>
          <a:solidFill>
            <a:schemeClr val="bg1"/>
          </a:solidFill>
        </p:spPr>
        <p:txBody>
          <a:bodyPr wrap="square" lIns="80184" tIns="40092" rIns="80184" bIns="40092" rtlCol="0">
            <a:spAutoFit/>
          </a:bodyPr>
          <a:lstStyle/>
          <a:p>
            <a:r>
              <a:rPr lang="it-IT" sz="1200" b="1" dirty="0"/>
              <a:t>10</a:t>
            </a:r>
            <a:r>
              <a:rPr lang="it-IT" sz="1200" b="1" baseline="30000" dirty="0"/>
              <a:t>9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6659046" y="6087214"/>
            <a:ext cx="478994" cy="265652"/>
          </a:xfrm>
          <a:prstGeom prst="rect">
            <a:avLst/>
          </a:prstGeom>
          <a:solidFill>
            <a:schemeClr val="bg1"/>
          </a:solidFill>
        </p:spPr>
        <p:txBody>
          <a:bodyPr wrap="square" lIns="80184" tIns="40092" rIns="80184" bIns="40092" rtlCol="0">
            <a:spAutoFit/>
          </a:bodyPr>
          <a:lstStyle/>
          <a:p>
            <a:r>
              <a:rPr lang="it-IT" sz="1200" b="1" dirty="0"/>
              <a:t>10</a:t>
            </a:r>
            <a:r>
              <a:rPr lang="it-IT" sz="1200" b="1" baseline="30000" dirty="0"/>
              <a:t>12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7076943" y="6087214"/>
            <a:ext cx="549866" cy="265652"/>
          </a:xfrm>
          <a:prstGeom prst="rect">
            <a:avLst/>
          </a:prstGeom>
          <a:solidFill>
            <a:schemeClr val="bg1"/>
          </a:solidFill>
        </p:spPr>
        <p:txBody>
          <a:bodyPr wrap="square" lIns="80184" tIns="40092" rIns="80184" bIns="40092" rtlCol="0">
            <a:spAutoFit/>
          </a:bodyPr>
          <a:lstStyle/>
          <a:p>
            <a:r>
              <a:rPr lang="it-IT" sz="1200" b="1" dirty="0"/>
              <a:t>10</a:t>
            </a:r>
            <a:r>
              <a:rPr lang="it-IT" sz="1200" b="1" baseline="30000" dirty="0"/>
              <a:t>15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7504617" y="6087214"/>
            <a:ext cx="549866" cy="265652"/>
          </a:xfrm>
          <a:prstGeom prst="rect">
            <a:avLst/>
          </a:prstGeom>
          <a:solidFill>
            <a:schemeClr val="bg1"/>
          </a:solidFill>
        </p:spPr>
        <p:txBody>
          <a:bodyPr wrap="square" lIns="80184" tIns="40092" rIns="80184" bIns="40092" rtlCol="0">
            <a:spAutoFit/>
          </a:bodyPr>
          <a:lstStyle/>
          <a:p>
            <a:r>
              <a:rPr lang="it-IT" sz="1200" b="1" dirty="0"/>
              <a:t>10</a:t>
            </a:r>
            <a:r>
              <a:rPr lang="it-IT" sz="1200" b="1" baseline="30000" dirty="0"/>
              <a:t>18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7993386" y="6087214"/>
            <a:ext cx="549866" cy="265652"/>
          </a:xfrm>
          <a:prstGeom prst="rect">
            <a:avLst/>
          </a:prstGeom>
          <a:solidFill>
            <a:schemeClr val="bg1"/>
          </a:solidFill>
        </p:spPr>
        <p:txBody>
          <a:bodyPr wrap="square" lIns="80184" tIns="40092" rIns="80184" bIns="40092" rtlCol="0">
            <a:spAutoFit/>
          </a:bodyPr>
          <a:lstStyle/>
          <a:p>
            <a:r>
              <a:rPr lang="it-IT" sz="1200" b="1" dirty="0"/>
              <a:t>10</a:t>
            </a:r>
            <a:r>
              <a:rPr lang="it-IT" sz="1200" b="1" baseline="30000" dirty="0"/>
              <a:t>21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65DB10E8-D12D-4517-82D8-EC48E1A60307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259973" y="5033818"/>
            <a:ext cx="2145579" cy="10328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1970" y="5667063"/>
            <a:ext cx="38940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Interesting range (0.5-30 </a:t>
            </a:r>
            <a:r>
              <a:rPr lang="en-US" b="1" dirty="0" err="1" smtClean="0"/>
              <a:t>GeV</a:t>
            </a:r>
            <a:r>
              <a:rPr lang="en-US" b="1" dirty="0" smtClean="0"/>
              <a:t>) for my Analysis ; range influenced by Solar Activity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027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/>
          <p:nvPr/>
        </p:nvSpPr>
        <p:spPr bwMode="auto">
          <a:xfrm>
            <a:off x="554166" y="4196567"/>
            <a:ext cx="8244981" cy="1022731"/>
          </a:xfrm>
          <a:prstGeom prst="rect">
            <a:avLst/>
          </a:prstGeom>
          <a:solidFill>
            <a:schemeClr val="accent1">
              <a:alpha val="35000"/>
            </a:scheme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it-IT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rPr>
              <a:t>  </a:t>
            </a:r>
            <a:endParaRPr lang="it-IT" sz="1600" dirty="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2310778" y="316967"/>
            <a:ext cx="4094774" cy="357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84" tIns="40092" rIns="80184" bIns="40092">
            <a:spAutoFit/>
          </a:bodyPr>
          <a:lstStyle/>
          <a:p>
            <a:pPr algn="ctr">
              <a:spcBef>
                <a:spcPct val="50000"/>
              </a:spcBef>
              <a:buFont typeface="Times New Roman" charset="0"/>
              <a:buNone/>
            </a:pPr>
            <a:endParaRPr lang="it-IT">
              <a:solidFill>
                <a:srgbClr val="FF99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3797" name="Rectangle 9"/>
          <p:cNvSpPr>
            <a:spLocks noChangeArrowheads="1"/>
          </p:cNvSpPr>
          <p:nvPr/>
        </p:nvSpPr>
        <p:spPr bwMode="auto">
          <a:xfrm>
            <a:off x="1739151" y="290592"/>
            <a:ext cx="5986761" cy="61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84" tIns="40092" rIns="80184" bIns="40092">
            <a:spAutoFit/>
          </a:bodyPr>
          <a:lstStyle/>
          <a:p>
            <a:pPr>
              <a:buFont typeface="Times New Roman" charset="0"/>
              <a:buNone/>
            </a:pPr>
            <a:r>
              <a:rPr lang="it-IT" sz="3500" b="1" i="1" dirty="0" smtClean="0">
                <a:solidFill>
                  <a:srgbClr val="FF6600"/>
                </a:solidFill>
                <a:latin typeface="Apple Chancery"/>
                <a:ea typeface="ＭＳ Ｐゴシック" charset="0"/>
                <a:cs typeface="Apple Chancery"/>
              </a:rPr>
              <a:t>Solar </a:t>
            </a:r>
            <a:r>
              <a:rPr lang="it-IT" sz="3500" b="1" i="1" dirty="0" err="1" smtClean="0">
                <a:solidFill>
                  <a:srgbClr val="FF6600"/>
                </a:solidFill>
                <a:latin typeface="Apple Chancery"/>
                <a:ea typeface="ＭＳ Ｐゴシック" charset="0"/>
                <a:cs typeface="Apple Chancery"/>
              </a:rPr>
              <a:t>Cycles</a:t>
            </a:r>
            <a:r>
              <a:rPr lang="it-IT" sz="3500" b="1" i="1" dirty="0" smtClean="0">
                <a:solidFill>
                  <a:srgbClr val="FF6600"/>
                </a:solidFill>
                <a:latin typeface="Apple Chancery"/>
                <a:ea typeface="ＭＳ Ｐゴシック" charset="0"/>
                <a:cs typeface="Apple Chancery"/>
              </a:rPr>
              <a:t> and </a:t>
            </a:r>
            <a:r>
              <a:rPr lang="it-IT" sz="3500" b="1" i="1" dirty="0" err="1" smtClean="0">
                <a:solidFill>
                  <a:srgbClr val="FF6600"/>
                </a:solidFill>
                <a:latin typeface="Apple Chancery"/>
                <a:ea typeface="ＭＳ Ｐゴシック" charset="0"/>
                <a:cs typeface="Apple Chancery"/>
              </a:rPr>
              <a:t>Modulation</a:t>
            </a:r>
            <a:endParaRPr lang="it-IT" sz="3500" b="1" i="1" dirty="0">
              <a:solidFill>
                <a:srgbClr val="FF6600"/>
              </a:solidFill>
              <a:latin typeface="Apple Chancery"/>
              <a:ea typeface="ＭＳ Ｐゴシック" charset="0"/>
              <a:cs typeface="Apple Chancery"/>
            </a:endParaRPr>
          </a:p>
        </p:txBody>
      </p:sp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258" y="1150217"/>
            <a:ext cx="3294531" cy="264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asellaDiTesto 23"/>
          <p:cNvSpPr txBox="1"/>
          <p:nvPr/>
        </p:nvSpPr>
        <p:spPr>
          <a:xfrm>
            <a:off x="4210522" y="1717521"/>
            <a:ext cx="4471163" cy="2235403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pPr marL="342900" indent="-342900">
              <a:buFont typeface="Arial"/>
              <a:buChar char="•"/>
              <a:tabLst>
                <a:tab pos="299297" algn="l"/>
                <a:tab pos="726665" algn="l"/>
                <a:tab pos="1155425" algn="l"/>
                <a:tab pos="1584186" algn="l"/>
                <a:tab pos="2012946" algn="l"/>
                <a:tab pos="2441706" algn="l"/>
                <a:tab pos="2870466" algn="l"/>
                <a:tab pos="3299227" algn="l"/>
                <a:tab pos="3727987" algn="l"/>
                <a:tab pos="4156747" algn="l"/>
                <a:tab pos="4585507" algn="l"/>
                <a:tab pos="5014268" algn="l"/>
                <a:tab pos="5443028" algn="l"/>
                <a:tab pos="5871788" algn="l"/>
                <a:tab pos="6300548" algn="l"/>
                <a:tab pos="6729309" algn="l"/>
                <a:tab pos="7158069" algn="l"/>
                <a:tab pos="7586829" algn="l"/>
                <a:tab pos="8015589" algn="l"/>
                <a:tab pos="8444350" algn="l"/>
                <a:tab pos="8873110" algn="l"/>
              </a:tabLst>
            </a:pPr>
            <a:r>
              <a:rPr lang="it-IT" sz="2000" dirty="0" smtClean="0"/>
              <a:t>Solar </a:t>
            </a:r>
            <a:r>
              <a:rPr lang="it-IT" sz="2000" dirty="0" err="1" smtClean="0"/>
              <a:t>wind</a:t>
            </a:r>
            <a:r>
              <a:rPr lang="it-IT" sz="2000" dirty="0" smtClean="0"/>
              <a:t> </a:t>
            </a:r>
            <a:r>
              <a:rPr lang="it-IT" sz="2000" dirty="0" err="1" smtClean="0"/>
              <a:t>generates</a:t>
            </a:r>
            <a:r>
              <a:rPr lang="it-IT" sz="2000" dirty="0" smtClean="0"/>
              <a:t> a </a:t>
            </a:r>
            <a:r>
              <a:rPr lang="it-IT" sz="2000" dirty="0" err="1" smtClean="0"/>
              <a:t>cavity</a:t>
            </a:r>
            <a:r>
              <a:rPr lang="it-IT" sz="2000" dirty="0" smtClean="0"/>
              <a:t> in the </a:t>
            </a:r>
            <a:r>
              <a:rPr lang="it-IT" sz="2000" dirty="0" err="1" smtClean="0"/>
              <a:t>interstellar</a:t>
            </a:r>
            <a:r>
              <a:rPr lang="it-IT" sz="2000" dirty="0" smtClean="0"/>
              <a:t> medium: </a:t>
            </a:r>
            <a:r>
              <a:rPr lang="it-IT" sz="2000" dirty="0" err="1" smtClean="0"/>
              <a:t>heliosphere</a:t>
            </a:r>
            <a:endParaRPr lang="it-IT" sz="2000" dirty="0" smtClean="0"/>
          </a:p>
          <a:p>
            <a:pPr>
              <a:tabLst>
                <a:tab pos="299297" algn="l"/>
                <a:tab pos="726665" algn="l"/>
                <a:tab pos="1155425" algn="l"/>
                <a:tab pos="1584186" algn="l"/>
                <a:tab pos="2012946" algn="l"/>
                <a:tab pos="2441706" algn="l"/>
                <a:tab pos="2870466" algn="l"/>
                <a:tab pos="3299227" algn="l"/>
                <a:tab pos="3727987" algn="l"/>
                <a:tab pos="4156747" algn="l"/>
                <a:tab pos="4585507" algn="l"/>
                <a:tab pos="5014268" algn="l"/>
                <a:tab pos="5443028" algn="l"/>
                <a:tab pos="5871788" algn="l"/>
                <a:tab pos="6300548" algn="l"/>
                <a:tab pos="6729309" algn="l"/>
                <a:tab pos="7158069" algn="l"/>
                <a:tab pos="7586829" algn="l"/>
                <a:tab pos="8015589" algn="l"/>
                <a:tab pos="8444350" algn="l"/>
                <a:tab pos="8873110" algn="l"/>
              </a:tabLst>
            </a:pPr>
            <a:endParaRPr lang="it-IT" sz="2000" dirty="0" smtClean="0"/>
          </a:p>
          <a:p>
            <a:pPr marL="342900" indent="-342900">
              <a:buFont typeface="Arial"/>
              <a:buChar char="•"/>
              <a:tabLst>
                <a:tab pos="299297" algn="l"/>
                <a:tab pos="726665" algn="l"/>
                <a:tab pos="1155425" algn="l"/>
                <a:tab pos="1584186" algn="l"/>
                <a:tab pos="2012946" algn="l"/>
                <a:tab pos="2441706" algn="l"/>
                <a:tab pos="2870466" algn="l"/>
                <a:tab pos="3299227" algn="l"/>
                <a:tab pos="3727987" algn="l"/>
                <a:tab pos="4156747" algn="l"/>
                <a:tab pos="4585507" algn="l"/>
                <a:tab pos="5014268" algn="l"/>
                <a:tab pos="5443028" algn="l"/>
                <a:tab pos="5871788" algn="l"/>
                <a:tab pos="6300548" algn="l"/>
                <a:tab pos="6729309" algn="l"/>
                <a:tab pos="7158069" algn="l"/>
                <a:tab pos="7586829" algn="l"/>
                <a:tab pos="8015589" algn="l"/>
                <a:tab pos="8444350" algn="l"/>
                <a:tab pos="8873110" algn="l"/>
              </a:tabLst>
            </a:pPr>
            <a:r>
              <a:rPr lang="it-IT" sz="2000" dirty="0" smtClean="0"/>
              <a:t>Solar </a:t>
            </a:r>
            <a:r>
              <a:rPr lang="it-IT" sz="2000" dirty="0" err="1" smtClean="0"/>
              <a:t>wind</a:t>
            </a:r>
            <a:r>
              <a:rPr lang="it-IT" sz="2000" dirty="0" smtClean="0"/>
              <a:t> </a:t>
            </a:r>
            <a:r>
              <a:rPr lang="it-IT" sz="2000" dirty="0" err="1" smtClean="0"/>
              <a:t>changes</a:t>
            </a:r>
            <a:r>
              <a:rPr lang="it-IT" sz="2000" dirty="0" smtClean="0"/>
              <a:t> in time </a:t>
            </a:r>
            <a:r>
              <a:rPr lang="it-IT" sz="2000" dirty="0" err="1" smtClean="0"/>
              <a:t>according</a:t>
            </a:r>
            <a:r>
              <a:rPr lang="it-IT" sz="2000" dirty="0" smtClean="0"/>
              <a:t> to Solar </a:t>
            </a:r>
            <a:r>
              <a:rPr lang="it-IT" sz="2000" dirty="0" smtClean="0"/>
              <a:t>Activity</a:t>
            </a:r>
          </a:p>
          <a:p>
            <a:pPr marL="299297" indent="-299297" algn="ctr">
              <a:tabLst>
                <a:tab pos="299297" algn="l"/>
                <a:tab pos="726665" algn="l"/>
                <a:tab pos="1155425" algn="l"/>
                <a:tab pos="1584186" algn="l"/>
                <a:tab pos="2012946" algn="l"/>
                <a:tab pos="2441706" algn="l"/>
                <a:tab pos="2870466" algn="l"/>
                <a:tab pos="3299227" algn="l"/>
                <a:tab pos="3727987" algn="l"/>
                <a:tab pos="4156747" algn="l"/>
                <a:tab pos="4585507" algn="l"/>
                <a:tab pos="5014268" algn="l"/>
                <a:tab pos="5443028" algn="l"/>
                <a:tab pos="5871788" algn="l"/>
                <a:tab pos="6300548" algn="l"/>
                <a:tab pos="6729309" algn="l"/>
                <a:tab pos="7158069" algn="l"/>
                <a:tab pos="7586829" algn="l"/>
                <a:tab pos="8015589" algn="l"/>
                <a:tab pos="8444350" algn="l"/>
                <a:tab pos="8873110" algn="l"/>
              </a:tabLst>
            </a:pPr>
            <a:endParaRPr lang="it-IT" sz="2000" dirty="0" smtClean="0"/>
          </a:p>
          <a:p>
            <a:pPr marL="299297" indent="-299297" algn="ctr">
              <a:tabLst>
                <a:tab pos="299297" algn="l"/>
                <a:tab pos="726665" algn="l"/>
                <a:tab pos="1155425" algn="l"/>
                <a:tab pos="1584186" algn="l"/>
                <a:tab pos="2012946" algn="l"/>
                <a:tab pos="2441706" algn="l"/>
                <a:tab pos="2870466" algn="l"/>
                <a:tab pos="3299227" algn="l"/>
                <a:tab pos="3727987" algn="l"/>
                <a:tab pos="4156747" algn="l"/>
                <a:tab pos="4585507" algn="l"/>
                <a:tab pos="5014268" algn="l"/>
                <a:tab pos="5443028" algn="l"/>
                <a:tab pos="5871788" algn="l"/>
                <a:tab pos="6300548" algn="l"/>
                <a:tab pos="6729309" algn="l"/>
                <a:tab pos="7158069" algn="l"/>
                <a:tab pos="7586829" algn="l"/>
                <a:tab pos="8015589" algn="l"/>
                <a:tab pos="8444350" algn="l"/>
                <a:tab pos="8873110" algn="l"/>
              </a:tabLst>
            </a:pPr>
            <a:endParaRPr lang="it-IT" sz="20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476703" y="4185989"/>
            <a:ext cx="8143489" cy="1004297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pPr marL="299297" indent="-299297" algn="ctr">
              <a:tabLst>
                <a:tab pos="299297" algn="l"/>
                <a:tab pos="726665" algn="l"/>
                <a:tab pos="1155425" algn="l"/>
                <a:tab pos="1584186" algn="l"/>
                <a:tab pos="2012946" algn="l"/>
                <a:tab pos="2441706" algn="l"/>
                <a:tab pos="2870466" algn="l"/>
                <a:tab pos="3299227" algn="l"/>
                <a:tab pos="3727987" algn="l"/>
                <a:tab pos="4156747" algn="l"/>
                <a:tab pos="4585507" algn="l"/>
                <a:tab pos="5014268" algn="l"/>
                <a:tab pos="5443028" algn="l"/>
                <a:tab pos="5871788" algn="l"/>
                <a:tab pos="6300548" algn="l"/>
                <a:tab pos="6729309" algn="l"/>
                <a:tab pos="7158069" algn="l"/>
                <a:tab pos="7586829" algn="l"/>
                <a:tab pos="8015589" algn="l"/>
                <a:tab pos="8444350" algn="l"/>
                <a:tab pos="8873110" algn="l"/>
              </a:tabLst>
            </a:pPr>
            <a:r>
              <a:rPr lang="it-IT" sz="2000" dirty="0" smtClean="0">
                <a:solidFill>
                  <a:srgbClr val="0000FF"/>
                </a:solidFill>
              </a:rPr>
              <a:t>	</a:t>
            </a:r>
            <a:r>
              <a:rPr lang="it-IT" sz="2000" dirty="0" err="1" smtClean="0">
                <a:solidFill>
                  <a:srgbClr val="000000"/>
                </a:solidFill>
              </a:rPr>
              <a:t>Cosmic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Rays</a:t>
            </a:r>
            <a:r>
              <a:rPr lang="it-IT" sz="2000" dirty="0" smtClean="0">
                <a:solidFill>
                  <a:srgbClr val="000000"/>
                </a:solidFill>
              </a:rPr>
              <a:t> must propagate in </a:t>
            </a:r>
            <a:r>
              <a:rPr lang="it-IT" sz="2000" dirty="0">
                <a:solidFill>
                  <a:srgbClr val="000000"/>
                </a:solidFill>
              </a:rPr>
              <a:t>the </a:t>
            </a:r>
            <a:r>
              <a:rPr lang="it-IT" sz="2000" dirty="0" err="1" smtClean="0">
                <a:solidFill>
                  <a:srgbClr val="000000"/>
                </a:solidFill>
              </a:rPr>
              <a:t>heliosphere</a:t>
            </a:r>
            <a:r>
              <a:rPr lang="it-IT" sz="2000" dirty="0" smtClean="0">
                <a:solidFill>
                  <a:srgbClr val="000000"/>
                </a:solidFill>
              </a:rPr>
              <a:t>: </a:t>
            </a:r>
            <a:r>
              <a:rPr lang="it-IT" sz="2000" dirty="0" smtClean="0">
                <a:solidFill>
                  <a:srgbClr val="000000"/>
                </a:solidFill>
              </a:rPr>
              <a:t>time </a:t>
            </a:r>
            <a:r>
              <a:rPr lang="it-IT" sz="2000" dirty="0" err="1" smtClean="0">
                <a:solidFill>
                  <a:srgbClr val="000000"/>
                </a:solidFill>
              </a:rPr>
              <a:t>variations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smtClean="0">
                <a:solidFill>
                  <a:srgbClr val="000000"/>
                </a:solidFill>
              </a:rPr>
              <a:t>of the Solar </a:t>
            </a:r>
            <a:r>
              <a:rPr lang="it-IT" sz="2000" dirty="0" err="1" smtClean="0">
                <a:solidFill>
                  <a:srgbClr val="000000"/>
                </a:solidFill>
              </a:rPr>
              <a:t>wind</a:t>
            </a:r>
            <a:r>
              <a:rPr lang="it-IT" sz="2000" dirty="0" smtClean="0">
                <a:solidFill>
                  <a:srgbClr val="000000"/>
                </a:solidFill>
              </a:rPr>
              <a:t> cause </a:t>
            </a:r>
            <a:r>
              <a:rPr lang="it-IT" sz="2000" dirty="0" err="1" smtClean="0">
                <a:solidFill>
                  <a:srgbClr val="000000"/>
                </a:solidFill>
              </a:rPr>
              <a:t>variations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smtClean="0">
                <a:solidFill>
                  <a:srgbClr val="000000"/>
                </a:solidFill>
              </a:rPr>
              <a:t>of the </a:t>
            </a:r>
            <a:r>
              <a:rPr lang="it-IT" sz="2000" dirty="0" err="1" smtClean="0">
                <a:solidFill>
                  <a:srgbClr val="000000"/>
                </a:solidFill>
              </a:rPr>
              <a:t>intensity</a:t>
            </a:r>
            <a:r>
              <a:rPr lang="it-IT" sz="2000" dirty="0" smtClean="0">
                <a:solidFill>
                  <a:srgbClr val="000000"/>
                </a:solidFill>
              </a:rPr>
              <a:t> of the </a:t>
            </a:r>
            <a:r>
              <a:rPr lang="it-IT" sz="2000" dirty="0" err="1" smtClean="0">
                <a:solidFill>
                  <a:srgbClr val="000000"/>
                </a:solidFill>
              </a:rPr>
              <a:t>cosmic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ray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flux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as</a:t>
            </a:r>
            <a:r>
              <a:rPr lang="it-IT" sz="2000" dirty="0" smtClean="0">
                <a:solidFill>
                  <a:srgbClr val="000000"/>
                </a:solidFill>
              </a:rPr>
              <a:t> a </a:t>
            </a:r>
            <a:r>
              <a:rPr lang="it-IT" sz="2000" dirty="0" err="1" smtClean="0">
                <a:solidFill>
                  <a:srgbClr val="000000"/>
                </a:solidFill>
              </a:rPr>
              <a:t>function</a:t>
            </a:r>
            <a:r>
              <a:rPr lang="it-IT" sz="2000" dirty="0" smtClean="0">
                <a:solidFill>
                  <a:srgbClr val="000000"/>
                </a:solidFill>
              </a:rPr>
              <a:t> of position </a:t>
            </a:r>
            <a:r>
              <a:rPr lang="it-IT" sz="2000" dirty="0" err="1" smtClean="0">
                <a:solidFill>
                  <a:srgbClr val="000000"/>
                </a:solidFill>
              </a:rPr>
              <a:t>at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energies</a:t>
            </a:r>
            <a:r>
              <a:rPr lang="it-IT" sz="2000" dirty="0" smtClean="0">
                <a:solidFill>
                  <a:srgbClr val="000000"/>
                </a:solidFill>
              </a:rPr>
              <a:t> &lt; 30 </a:t>
            </a:r>
            <a:r>
              <a:rPr lang="it-IT" sz="2000" dirty="0" err="1" smtClean="0">
                <a:solidFill>
                  <a:srgbClr val="000000"/>
                </a:solidFill>
              </a:rPr>
              <a:t>GeV</a:t>
            </a:r>
            <a:r>
              <a:rPr lang="it-IT" sz="2000" dirty="0" smtClean="0">
                <a:solidFill>
                  <a:srgbClr val="000000"/>
                </a:solidFill>
              </a:rPr>
              <a:t>  </a:t>
            </a:r>
            <a:endParaRPr lang="it-IT" sz="2000" dirty="0">
              <a:solidFill>
                <a:srgbClr val="000000"/>
              </a:solidFill>
            </a:endParaRPr>
          </a:p>
        </p:txBody>
      </p:sp>
      <p:sp>
        <p:nvSpPr>
          <p:cNvPr id="16" name="Segnaposto numero diapositiva 1"/>
          <p:cNvSpPr txBox="1">
            <a:spLocks/>
          </p:cNvSpPr>
          <p:nvPr/>
        </p:nvSpPr>
        <p:spPr>
          <a:xfrm>
            <a:off x="8799148" y="6460351"/>
            <a:ext cx="2127490" cy="4696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0184" tIns="40092" rIns="80184" bIns="40092"/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53728431-16B1-4AE9-A897-C61754798D49}" type="slidenum">
              <a:rPr lang="it-IT"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rPr>
              <a:pPr defTabSz="393959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7</a:t>
            </a:fld>
            <a:endParaRPr lang="it-IT" sz="1600" dirty="0">
              <a:solidFill>
                <a:schemeClr val="bg1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Freccia in giù 19"/>
          <p:cNvSpPr/>
          <p:nvPr/>
        </p:nvSpPr>
        <p:spPr bwMode="auto">
          <a:xfrm>
            <a:off x="4242765" y="5354824"/>
            <a:ext cx="500404" cy="697484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rgbClr val="FF6600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3786" y="6052308"/>
            <a:ext cx="87128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 smtClean="0">
                <a:solidFill>
                  <a:srgbClr val="FF6600"/>
                </a:solidFill>
              </a:rPr>
              <a:t>SOLAR MODULATION of </a:t>
            </a:r>
            <a:r>
              <a:rPr lang="it-IT" sz="2400" b="1" i="1" dirty="0" err="1" smtClean="0">
                <a:solidFill>
                  <a:srgbClr val="FF6600"/>
                </a:solidFill>
              </a:rPr>
              <a:t>Cosmic</a:t>
            </a:r>
            <a:r>
              <a:rPr lang="it-IT" sz="2400" b="1" i="1" dirty="0" smtClean="0">
                <a:solidFill>
                  <a:srgbClr val="FF6600"/>
                </a:solidFill>
              </a:rPr>
              <a:t> </a:t>
            </a:r>
            <a:r>
              <a:rPr lang="it-IT" sz="2400" b="1" i="1" dirty="0" err="1" smtClean="0">
                <a:solidFill>
                  <a:srgbClr val="FF6600"/>
                </a:solidFill>
              </a:rPr>
              <a:t>Rays</a:t>
            </a:r>
            <a:endParaRPr lang="it-IT" sz="2400" b="1" i="1" dirty="0" smtClean="0">
              <a:solidFill>
                <a:srgbClr val="FF6600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65DB10E8-D12D-4517-82D8-EC48E1A60307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52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14993" y="5582047"/>
            <a:ext cx="8558468" cy="774303"/>
          </a:xfrm>
          <a:prstGeom prst="rect">
            <a:avLst/>
          </a:prstGeom>
          <a:solidFill>
            <a:schemeClr val="accent1">
              <a:alpha val="30000"/>
            </a:schemeClr>
          </a:solidFill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ttangolo 19"/>
          <p:cNvSpPr/>
          <p:nvPr/>
        </p:nvSpPr>
        <p:spPr bwMode="auto">
          <a:xfrm>
            <a:off x="214992" y="1583670"/>
            <a:ext cx="3445596" cy="1899322"/>
          </a:xfrm>
          <a:prstGeom prst="rect">
            <a:avLst/>
          </a:prstGeom>
          <a:solidFill>
            <a:schemeClr val="accent1">
              <a:alpha val="40000"/>
            </a:scheme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8" name="Rettangolo 19"/>
          <p:cNvSpPr/>
          <p:nvPr/>
        </p:nvSpPr>
        <p:spPr bwMode="auto">
          <a:xfrm>
            <a:off x="214992" y="4225601"/>
            <a:ext cx="8606281" cy="901730"/>
          </a:xfrm>
          <a:prstGeom prst="rect">
            <a:avLst/>
          </a:prstGeom>
          <a:solidFill>
            <a:schemeClr val="accent1">
              <a:alpha val="40000"/>
            </a:scheme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4898" y="1835513"/>
            <a:ext cx="33886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Monitoring of </a:t>
            </a:r>
            <a:r>
              <a:rPr lang="en-US" sz="2000" dirty="0"/>
              <a:t>the </a:t>
            </a:r>
            <a:r>
              <a:rPr lang="en-US" sz="2000" dirty="0" smtClean="0"/>
              <a:t>detector POCC (Payload Operation Control Center)  situated at CERN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1931" y="4271878"/>
            <a:ext cx="8501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Development </a:t>
            </a:r>
            <a:r>
              <a:rPr lang="en-US" sz="2000" dirty="0"/>
              <a:t>of tools for the geomagnetic cutoff </a:t>
            </a:r>
            <a:r>
              <a:rPr lang="en-US" sz="2000" dirty="0" smtClean="0"/>
              <a:t>calculation to separate Galactic and </a:t>
            </a:r>
            <a:r>
              <a:rPr lang="en-US" sz="2000" dirty="0" smtClean="0"/>
              <a:t>local Trapped </a:t>
            </a:r>
            <a:r>
              <a:rPr lang="en-US" sz="2000" dirty="0" smtClean="0"/>
              <a:t>Cosmic </a:t>
            </a:r>
            <a:r>
              <a:rPr lang="en-US" sz="2000" dirty="0" smtClean="0"/>
              <a:t>Rays components at the AMS orbit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181417" y="283887"/>
            <a:ext cx="3899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6600"/>
                </a:solidFill>
                <a:latin typeface="Apple Chancery"/>
                <a:cs typeface="Apple Chancery"/>
              </a:rPr>
              <a:t>…</a:t>
            </a:r>
            <a:r>
              <a:rPr lang="en-US" sz="3600" b="1" dirty="0">
                <a:solidFill>
                  <a:srgbClr val="FF6600"/>
                </a:solidFill>
                <a:latin typeface="Apple Chancery"/>
                <a:cs typeface="Apple Chancery"/>
              </a:rPr>
              <a:t> </a:t>
            </a:r>
            <a:r>
              <a:rPr lang="en-US" sz="3600" b="1" dirty="0" smtClean="0">
                <a:solidFill>
                  <a:srgbClr val="FF6600"/>
                </a:solidFill>
                <a:latin typeface="Apple Chancery"/>
                <a:cs typeface="Apple Chancery"/>
              </a:rPr>
              <a:t>First Year</a:t>
            </a:r>
            <a:endParaRPr lang="en-US" sz="3600" b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pic>
        <p:nvPicPr>
          <p:cNvPr id="7" name="Picture 6" descr="IMG_1459-1024x76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162" y="1220797"/>
            <a:ext cx="4553130" cy="271277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71931" y="5768800"/>
            <a:ext cx="5840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Follow </a:t>
            </a:r>
            <a:r>
              <a:rPr lang="en-US" sz="2000" dirty="0" smtClean="0"/>
              <a:t>with profit the </a:t>
            </a:r>
            <a:r>
              <a:rPr lang="en-US" sz="2000" dirty="0" smtClean="0"/>
              <a:t>PhD </a:t>
            </a:r>
            <a:r>
              <a:rPr lang="en-US" sz="2000" dirty="0"/>
              <a:t>courses and </a:t>
            </a:r>
            <a:r>
              <a:rPr lang="en-US" sz="2000" dirty="0" smtClean="0"/>
              <a:t>PhD Schools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82702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9"/>
          <p:cNvSpPr/>
          <p:nvPr/>
        </p:nvSpPr>
        <p:spPr bwMode="auto">
          <a:xfrm>
            <a:off x="259162" y="4190438"/>
            <a:ext cx="8606281" cy="750115"/>
          </a:xfrm>
          <a:prstGeom prst="rect">
            <a:avLst/>
          </a:prstGeom>
          <a:solidFill>
            <a:schemeClr val="accent1">
              <a:alpha val="40000"/>
            </a:scheme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1" name="Rettangolo 19"/>
          <p:cNvSpPr/>
          <p:nvPr/>
        </p:nvSpPr>
        <p:spPr bwMode="auto">
          <a:xfrm>
            <a:off x="263542" y="3261785"/>
            <a:ext cx="8606281" cy="750115"/>
          </a:xfrm>
          <a:prstGeom prst="rect">
            <a:avLst/>
          </a:prstGeom>
          <a:solidFill>
            <a:schemeClr val="accent1">
              <a:alpha val="40000"/>
            </a:scheme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0" name="Rettangolo 19"/>
          <p:cNvSpPr/>
          <p:nvPr/>
        </p:nvSpPr>
        <p:spPr bwMode="auto">
          <a:xfrm>
            <a:off x="259162" y="2336675"/>
            <a:ext cx="8606281" cy="750115"/>
          </a:xfrm>
          <a:prstGeom prst="rect">
            <a:avLst/>
          </a:prstGeom>
          <a:solidFill>
            <a:schemeClr val="accent1">
              <a:alpha val="40000"/>
            </a:scheme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4" name="Rettangolo 19"/>
          <p:cNvSpPr/>
          <p:nvPr/>
        </p:nvSpPr>
        <p:spPr bwMode="auto">
          <a:xfrm>
            <a:off x="247864" y="1431635"/>
            <a:ext cx="8606281" cy="750115"/>
          </a:xfrm>
          <a:prstGeom prst="rect">
            <a:avLst/>
          </a:prstGeom>
          <a:solidFill>
            <a:schemeClr val="accent1">
              <a:alpha val="40000"/>
            </a:schemeClr>
          </a:solidFill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0184" tIns="40092" rIns="80184" bIns="40092" numCol="1" rtlCol="0" anchor="t" anchorCtr="0" compatLnSpc="1">
            <a:prstTxWarp prst="textNoShape">
              <a:avLst/>
            </a:prstTxWarp>
          </a:bodyPr>
          <a:lstStyle/>
          <a:p>
            <a:pPr defTabSz="39395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1600">
              <a:solidFill>
                <a:schemeClr val="bg1"/>
              </a:solidFill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9745" y="343651"/>
            <a:ext cx="8501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6600"/>
                </a:solidFill>
                <a:latin typeface="Apple Chancery"/>
                <a:cs typeface="Apple Chancery"/>
              </a:rPr>
              <a:t>…</a:t>
            </a:r>
            <a:r>
              <a:rPr lang="en-US" sz="3600" b="1" dirty="0" smtClean="0">
                <a:solidFill>
                  <a:srgbClr val="FF6600"/>
                </a:solidFill>
                <a:latin typeface="Apple Chancery"/>
                <a:cs typeface="Apple Chancery"/>
              </a:rPr>
              <a:t> Next years</a:t>
            </a:r>
            <a:endParaRPr lang="en-US" sz="3600" b="1" dirty="0">
              <a:solidFill>
                <a:srgbClr val="FF6600"/>
              </a:solidFill>
              <a:latin typeface="Apple Chancery"/>
              <a:cs typeface="Apple Chancery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812" y="1541796"/>
            <a:ext cx="850152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/>
              <a:t>measure the absolute flux of protons </a:t>
            </a:r>
            <a:r>
              <a:rPr lang="en-US" sz="2000" dirty="0" smtClean="0"/>
              <a:t>at very low </a:t>
            </a:r>
            <a:r>
              <a:rPr lang="en-US" sz="2000" dirty="0"/>
              <a:t>energy </a:t>
            </a:r>
            <a:r>
              <a:rPr lang="en-US" sz="2000" dirty="0" smtClean="0"/>
              <a:t>as </a:t>
            </a:r>
            <a:r>
              <a:rPr lang="en-US" sz="2000" dirty="0"/>
              <a:t>a function of </a:t>
            </a:r>
            <a:r>
              <a:rPr lang="en-US" sz="2000" dirty="0" smtClean="0"/>
              <a:t>time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separation </a:t>
            </a:r>
            <a:r>
              <a:rPr lang="en-US" sz="2000" dirty="0"/>
              <a:t>of the populations of galactic </a:t>
            </a:r>
            <a:r>
              <a:rPr lang="en-US" sz="2000" dirty="0" smtClean="0"/>
              <a:t>and trapped particles</a:t>
            </a:r>
          </a:p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correlation </a:t>
            </a:r>
            <a:r>
              <a:rPr lang="en-US" sz="2000" dirty="0"/>
              <a:t>with the parameters of </a:t>
            </a:r>
            <a:r>
              <a:rPr lang="en-US" sz="2000" dirty="0" smtClean="0"/>
              <a:t>solar activity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measure </a:t>
            </a:r>
            <a:r>
              <a:rPr lang="en-US" sz="2000" dirty="0"/>
              <a:t>of the </a:t>
            </a:r>
            <a:r>
              <a:rPr lang="en-US" sz="2000" dirty="0" smtClean="0"/>
              <a:t>flux of </a:t>
            </a:r>
            <a:r>
              <a:rPr lang="en-US" sz="2000" dirty="0"/>
              <a:t>protons trapped in the </a:t>
            </a:r>
            <a:r>
              <a:rPr lang="en-US" sz="2000" dirty="0" smtClean="0"/>
              <a:t>geomagnetic field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7C39-5612-C84E-B297-B4CF588ED1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6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2758</TotalTime>
  <Words>1280</Words>
  <Application>Microsoft Macintosh PowerPoint</Application>
  <PresentationFormat>On-screen Show (4:3)</PresentationFormat>
  <Paragraphs>266</Paragraphs>
  <Slides>19</Slides>
  <Notes>12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Rigidity Cut-off: allowed/forbidden trajectories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I.N.F.N.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jlbazo</dc:creator>
  <cp:lastModifiedBy>jlbazo</cp:lastModifiedBy>
  <cp:revision>159</cp:revision>
  <dcterms:created xsi:type="dcterms:W3CDTF">2015-02-09T11:55:59Z</dcterms:created>
  <dcterms:modified xsi:type="dcterms:W3CDTF">2015-02-12T23:42:24Z</dcterms:modified>
</cp:coreProperties>
</file>