
<file path=[Content_Types].xml><?xml version="1.0" encoding="utf-8"?>
<Types xmlns="http://schemas.openxmlformats.org/package/2006/content-types"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Default Extension="emf" ContentType="image/x-emf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11.xml" ContentType="application/vnd.openxmlformats-officedocument.presentationml.slideLayout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12.xml" ContentType="application/vnd.openxmlformats-officedocument.presentationml.notesSlide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xml" ContentType="application/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theme/theme3.xml" ContentType="application/vnd.openxmlformats-officedocument.theme+xml"/>
  <Default Extension="pdf" ContentType="application/pdf"/>
  <Override PartName="/ppt/notesSlides/notesSlide6.xml" ContentType="application/vnd.openxmlformats-officedocument.presentationml.notesSlide+xml"/>
  <Default Extension="gif" ContentType="image/gif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Default Extension="vml" ContentType="application/vnd.openxmlformats-officedocument.vmlDrawing"/>
  <Override PartName="/ppt/slides/slide3.xml" ContentType="application/vnd.openxmlformats-officedocument.presentationml.slide+xml"/>
  <Override PartName="/ppt/notesSlides/notesSlide14.xml" ContentType="application/vnd.openxmlformats-officedocument.presentationml.notesSlide+xml"/>
  <Override PartName="/ppt/slideLayouts/slideLayout3.xml" ContentType="application/vnd.openxmlformats-officedocument.presentationml.slideLayout+xml"/>
  <Override PartName="/ppt/embeddings/Microsoft_Equation1.bin" ContentType="application/vnd.openxmlformats-officedocument.oleObjec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notesSlides/notesSlide1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Default Extension="bin" ContentType="application/vnd.openxmlformats-officedocument.presentationml.printerSettings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62" r:id="rId4"/>
    <p:sldId id="265" r:id="rId5"/>
    <p:sldId id="261" r:id="rId6"/>
    <p:sldId id="258" r:id="rId7"/>
    <p:sldId id="263" r:id="rId8"/>
    <p:sldId id="270" r:id="rId9"/>
    <p:sldId id="269" r:id="rId10"/>
    <p:sldId id="271" r:id="rId11"/>
    <p:sldId id="264" r:id="rId12"/>
    <p:sldId id="274" r:id="rId13"/>
    <p:sldId id="273" r:id="rId14"/>
    <p:sldId id="275" r:id="rId15"/>
    <p:sldId id="272" r:id="rId16"/>
    <p:sldId id="266" r:id="rId17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8B120F"/>
    <a:srgbClr val="87131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70492" autoAdjust="0"/>
  </p:normalViewPr>
  <p:slideViewPr>
    <p:cSldViewPr snapToObjects="1">
      <p:cViewPr varScale="1">
        <p:scale>
          <a:sx n="71" d="100"/>
          <a:sy n="71" d="100"/>
        </p:scale>
        <p:origin x="-142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959D6-6586-114D-8FB0-81E83593CB4D}" type="datetime1">
              <a:rPr lang="it-IT" smtClean="0"/>
              <a:pPr/>
              <a:t>13-02-2015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 smtClean="0"/>
              <a:t>Marta Crispoltoni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773CF-1034-F247-9046-5EC8C8164B67}" type="slidenum">
              <a:rPr lang="it-IT" smtClean="0"/>
              <a:pPr/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48B408-0334-BD4A-8BE1-92C9BFB82837}" type="datetime1">
              <a:rPr lang="it-IT" smtClean="0"/>
              <a:pPr/>
              <a:t>13-02-2015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 smtClean="0"/>
              <a:t>Marta Crispoltoni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42521-7BCD-D94C-A7EF-98A8AADFE16A}" type="slidenum">
              <a:rPr lang="it-IT" smtClean="0"/>
              <a:pPr/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Good</a:t>
            </a:r>
            <a:r>
              <a:rPr lang="it-IT" dirty="0" smtClean="0"/>
              <a:t> </a:t>
            </a:r>
            <a:r>
              <a:rPr lang="it-IT" dirty="0" err="1" smtClean="0"/>
              <a:t>morning</a:t>
            </a:r>
            <a:r>
              <a:rPr lang="it-IT" dirty="0" smtClean="0"/>
              <a:t> I’</a:t>
            </a:r>
            <a:r>
              <a:rPr lang="it-IT" dirty="0" err="1" smtClean="0"/>
              <a:t>m</a:t>
            </a:r>
            <a:r>
              <a:rPr lang="it-IT" dirty="0" smtClean="0"/>
              <a:t> Marta </a:t>
            </a:r>
            <a:r>
              <a:rPr lang="it-IT" dirty="0" err="1" smtClean="0"/>
              <a:t>Crispoltoni</a:t>
            </a:r>
            <a:r>
              <a:rPr lang="it-IT" baseline="0" dirty="0" smtClean="0"/>
              <a:t> a </a:t>
            </a:r>
            <a:r>
              <a:rPr lang="it-IT" baseline="0" dirty="0" err="1" smtClean="0"/>
              <a:t>PhD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student</a:t>
            </a:r>
            <a:r>
              <a:rPr lang="it-IT" baseline="0" dirty="0" smtClean="0"/>
              <a:t> on </a:t>
            </a:r>
            <a:r>
              <a:rPr lang="it-IT" baseline="0" dirty="0" err="1" smtClean="0"/>
              <a:t>Physics</a:t>
            </a:r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At the end</a:t>
            </a:r>
            <a:r>
              <a:rPr lang="it-IT" baseline="0" dirty="0" smtClean="0"/>
              <a:t> i continue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monitoring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ams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subdetectors</a:t>
            </a:r>
            <a:r>
              <a:rPr lang="it-IT" baseline="0" dirty="0" smtClean="0"/>
              <a:t> status at CERN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improve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knowledge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about</a:t>
            </a:r>
            <a:r>
              <a:rPr lang="it-IT" baseline="0" dirty="0" smtClean="0"/>
              <a:t> detector  </a:t>
            </a:r>
            <a:endParaRPr lang="it-IT" dirty="0" smtClean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In </a:t>
            </a:r>
            <a:r>
              <a:rPr lang="it-IT" dirty="0" err="1" smtClean="0"/>
              <a:t>cocnlusion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far future i propose </a:t>
            </a:r>
            <a:r>
              <a:rPr lang="it-IT" dirty="0" err="1" smtClean="0"/>
              <a:t>to</a:t>
            </a:r>
            <a:r>
              <a:rPr lang="it-IT" dirty="0" smtClean="0"/>
              <a:t> continue </a:t>
            </a:r>
            <a:r>
              <a:rPr lang="it-IT" dirty="0" err="1" smtClean="0"/>
              <a:t>all</a:t>
            </a:r>
            <a:r>
              <a:rPr lang="it-IT" dirty="0" smtClean="0"/>
              <a:t> electron </a:t>
            </a:r>
            <a:r>
              <a:rPr lang="it-IT" dirty="0" err="1" smtClean="0"/>
              <a:t>analysis</a:t>
            </a:r>
            <a:r>
              <a:rPr lang="it-IT" dirty="0" smtClean="0"/>
              <a:t> </a:t>
            </a:r>
            <a:r>
              <a:rPr lang="it-IT" dirty="0" err="1" smtClean="0"/>
              <a:t>with</a:t>
            </a:r>
            <a:r>
              <a:rPr lang="it-IT" dirty="0" smtClean="0"/>
              <a:t> </a:t>
            </a:r>
            <a:r>
              <a:rPr lang="it-IT" dirty="0" err="1" smtClean="0"/>
              <a:t>measaurment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flux</a:t>
            </a:r>
            <a:r>
              <a:rPr lang="it-IT" baseline="0" dirty="0" smtClean="0"/>
              <a:t> at high </a:t>
            </a:r>
            <a:r>
              <a:rPr lang="it-IT" baseline="0" dirty="0" err="1" smtClean="0"/>
              <a:t>energies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time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variation</a:t>
            </a:r>
            <a:r>
              <a:rPr lang="it-IT" baseline="0" dirty="0" smtClean="0"/>
              <a:t> and so low </a:t>
            </a:r>
            <a:r>
              <a:rPr lang="it-IT" baseline="0" dirty="0" err="1" smtClean="0"/>
              <a:t>energies</a:t>
            </a:r>
            <a:r>
              <a:rPr lang="it-IT" baseline="0" dirty="0" smtClean="0"/>
              <a:t> </a:t>
            </a:r>
          </a:p>
          <a:p>
            <a:r>
              <a:rPr lang="it-IT" baseline="0" dirty="0" smtClean="0"/>
              <a:t>I </a:t>
            </a:r>
            <a:r>
              <a:rPr lang="it-IT" baseline="0" dirty="0" err="1" smtClean="0"/>
              <a:t>want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continue </a:t>
            </a:r>
            <a:r>
              <a:rPr lang="it-IT" baseline="0" dirty="0" err="1" smtClean="0"/>
              <a:t>shifts</a:t>
            </a:r>
            <a:r>
              <a:rPr lang="it-IT" baseline="0" dirty="0" smtClean="0"/>
              <a:t> at </a:t>
            </a:r>
            <a:r>
              <a:rPr lang="it-IT" baseline="0" dirty="0" err="1" smtClean="0"/>
              <a:t>pocc</a:t>
            </a:r>
            <a:r>
              <a:rPr lang="it-IT" baseline="0" dirty="0" smtClean="0"/>
              <a:t> and i </a:t>
            </a:r>
            <a:r>
              <a:rPr lang="it-IT" baseline="0" dirty="0" err="1" smtClean="0"/>
              <a:t>want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obtain</a:t>
            </a:r>
            <a:r>
              <a:rPr lang="it-IT" baseline="0" dirty="0" smtClean="0"/>
              <a:t> a </a:t>
            </a:r>
            <a:r>
              <a:rPr lang="it-IT" baseline="0" dirty="0" err="1" smtClean="0"/>
              <a:t>name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tracker</a:t>
            </a:r>
            <a:r>
              <a:rPr lang="it-IT" baseline="0" dirty="0" smtClean="0"/>
              <a:t> expert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encourage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inclusion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international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environment</a:t>
            </a:r>
            <a:r>
              <a:rPr lang="it-IT" baseline="0" dirty="0" smtClean="0"/>
              <a:t> </a:t>
            </a:r>
          </a:p>
          <a:p>
            <a:endParaRPr lang="it-IT" baseline="0" dirty="0" smtClean="0"/>
          </a:p>
          <a:p>
            <a:r>
              <a:rPr lang="it-IT" baseline="0" dirty="0" smtClean="0"/>
              <a:t>At the end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analysis</a:t>
            </a:r>
            <a:r>
              <a:rPr lang="it-IT" baseline="0" dirty="0" smtClean="0"/>
              <a:t> data work </a:t>
            </a:r>
            <a:r>
              <a:rPr lang="it-IT" baseline="0" dirty="0" err="1" smtClean="0"/>
              <a:t>we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must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develop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tools</a:t>
            </a:r>
            <a:r>
              <a:rPr lang="it-IT" baseline="0" dirty="0" smtClean="0"/>
              <a:t>.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In the last slide I propose the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natural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conseguents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</a:t>
            </a:r>
            <a:r>
              <a:rPr lang="it-IT" baseline="0" dirty="0" smtClean="0"/>
              <a:t> electron </a:t>
            </a:r>
            <a:r>
              <a:rPr lang="it-IT" baseline="0" dirty="0" err="1" smtClean="0"/>
              <a:t>flux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mesaurements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study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all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alectron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absolute</a:t>
            </a:r>
            <a:r>
              <a:rPr lang="it-IT" baseline="0" dirty="0" smtClean="0"/>
              <a:t> in high </a:t>
            </a:r>
            <a:r>
              <a:rPr lang="it-IT" baseline="0" dirty="0" err="1" smtClean="0"/>
              <a:t>energy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discriminate the </a:t>
            </a:r>
            <a:r>
              <a:rPr lang="it-IT" baseline="0" dirty="0" err="1" smtClean="0"/>
              <a:t>differential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theoretic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models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about</a:t>
            </a:r>
            <a:r>
              <a:rPr lang="it-IT" baseline="0" dirty="0" smtClean="0"/>
              <a:t> dm and </a:t>
            </a:r>
            <a:r>
              <a:rPr lang="it-IT" baseline="0" dirty="0" err="1" smtClean="0"/>
              <a:t>exotic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sources</a:t>
            </a:r>
            <a:endParaRPr lang="it-IT" baseline="0" dirty="0" smtClean="0"/>
          </a:p>
          <a:p>
            <a:r>
              <a:rPr lang="it-IT" baseline="0" dirty="0" smtClean="0"/>
              <a:t> </a:t>
            </a:r>
            <a:r>
              <a:rPr lang="it-IT" baseline="0" dirty="0" err="1" smtClean="0"/>
              <a:t>study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time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vsriation</a:t>
            </a:r>
            <a:r>
              <a:rPr lang="it-IT" baseline="0" dirty="0" smtClean="0"/>
              <a:t> in low </a:t>
            </a:r>
            <a:r>
              <a:rPr lang="it-IT" baseline="0" dirty="0" err="1" smtClean="0"/>
              <a:t>energy</a:t>
            </a:r>
            <a:r>
              <a:rPr lang="it-IT" baseline="0" dirty="0" smtClean="0"/>
              <a:t> in relation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solar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attivity</a:t>
            </a:r>
            <a:r>
              <a:rPr lang="it-IT" baseline="0" dirty="0" smtClean="0"/>
              <a:t> </a:t>
            </a:r>
          </a:p>
          <a:p>
            <a:endParaRPr lang="it-IT" baseline="0" dirty="0" smtClean="0"/>
          </a:p>
          <a:p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obtsin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previous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meaure</a:t>
            </a:r>
            <a:r>
              <a:rPr lang="it-IT" baseline="0" dirty="0" smtClean="0"/>
              <a:t> </a:t>
            </a:r>
          </a:p>
          <a:p>
            <a:r>
              <a:rPr lang="it-IT" baseline="0" dirty="0" smtClean="0"/>
              <a:t>  </a:t>
            </a:r>
          </a:p>
          <a:p>
            <a:r>
              <a:rPr lang="it-IT" baseline="0" dirty="0" smtClean="0"/>
              <a:t>I </a:t>
            </a:r>
            <a:r>
              <a:rPr lang="it-IT" baseline="0" dirty="0" err="1" smtClean="0"/>
              <a:t>prodpose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contnue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inclion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inrnational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environment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tshift</a:t>
            </a:r>
            <a:r>
              <a:rPr lang="it-IT" baseline="0" dirty="0" smtClean="0"/>
              <a:t> and the figure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tarcjer</a:t>
            </a:r>
            <a:r>
              <a:rPr lang="it-IT" baseline="0" dirty="0" smtClean="0"/>
              <a:t> expert </a:t>
            </a:r>
            <a:r>
              <a:rPr lang="it-IT" baseline="0" dirty="0" err="1" smtClean="0"/>
              <a:t>conseguently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necessery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multivarated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analysis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implementation</a:t>
            </a:r>
            <a:r>
              <a:rPr lang="it-IT" baseline="0" dirty="0" smtClean="0"/>
              <a:t> </a:t>
            </a:r>
          </a:p>
          <a:p>
            <a:endParaRPr lang="it-IT" baseline="0" dirty="0" smtClean="0"/>
          </a:p>
          <a:p>
            <a:r>
              <a:rPr lang="it-IT" baseline="0" dirty="0" smtClean="0"/>
              <a:t>At the end the </a:t>
            </a:r>
            <a:r>
              <a:rPr lang="it-IT" baseline="0" dirty="0" err="1" smtClean="0"/>
              <a:t>princpel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objetive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will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be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choose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thesis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argument</a:t>
            </a:r>
            <a:r>
              <a:rPr lang="it-IT" baseline="0" dirty="0" smtClean="0"/>
              <a:t>. </a:t>
            </a:r>
          </a:p>
          <a:p>
            <a:r>
              <a:rPr lang="it-IT" baseline="0" dirty="0" smtClean="0"/>
              <a:t> </a:t>
            </a:r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L’interazione</a:t>
            </a:r>
            <a:r>
              <a:rPr lang="en-US" dirty="0" smtClean="0"/>
              <a:t> con </a:t>
            </a:r>
            <a:r>
              <a:rPr lang="en-US" dirty="0" err="1" smtClean="0"/>
              <a:t>il</a:t>
            </a:r>
            <a:r>
              <a:rPr lang="en-US" dirty="0" smtClean="0"/>
              <a:t> mezzo </a:t>
            </a:r>
            <a:r>
              <a:rPr lang="en-US" dirty="0" err="1" smtClean="0"/>
              <a:t>interstellare</a:t>
            </a:r>
            <a:r>
              <a:rPr lang="en-US" dirty="0" smtClean="0"/>
              <a:t>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materia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radiazione</a:t>
            </a:r>
            <a:r>
              <a:rPr lang="en-US" baseline="0" dirty="0" smtClean="0"/>
              <a:t> e </a:t>
            </a:r>
            <a:r>
              <a:rPr lang="en-US" baseline="0" dirty="0" err="1" smtClean="0"/>
              <a:t>campi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magnetici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modifica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composizione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delle</a:t>
            </a:r>
            <a:r>
              <a:rPr lang="en-US" baseline="0" dirty="0" smtClean="0"/>
              <a:t> specie </a:t>
            </a:r>
            <a:r>
              <a:rPr lang="en-US" baseline="0" dirty="0" err="1" smtClean="0"/>
              <a:t>ed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loro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spettro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energetico</a:t>
            </a:r>
            <a:r>
              <a:rPr lang="en-US" baseline="0" dirty="0" smtClean="0"/>
              <a:t>.</a:t>
            </a:r>
          </a:p>
          <a:p>
            <a:r>
              <a:rPr lang="en-US" baseline="0" dirty="0" err="1" smtClean="0"/>
              <a:t>Questo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viene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descritto</a:t>
            </a:r>
            <a:r>
              <a:rPr lang="en-US" baseline="0" dirty="0" smtClean="0"/>
              <a:t> in </a:t>
            </a:r>
            <a:r>
              <a:rPr lang="en-US" baseline="0" dirty="0" err="1" smtClean="0"/>
              <a:t>maniera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analitica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dall’equazione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diffusione</a:t>
            </a:r>
            <a:r>
              <a:rPr lang="en-US" baseline="0" dirty="0" smtClean="0"/>
              <a:t> di cui </a:t>
            </a:r>
            <a:r>
              <a:rPr lang="en-US" baseline="0" dirty="0" err="1" smtClean="0"/>
              <a:t>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considera</a:t>
            </a:r>
            <a:r>
              <a:rPr lang="en-US" baseline="0" dirty="0" smtClean="0"/>
              <a:t> la cui </a:t>
            </a:r>
            <a:r>
              <a:rPr lang="en-US" baseline="0" dirty="0" err="1" smtClean="0"/>
              <a:t>soluzione</a:t>
            </a:r>
            <a:r>
              <a:rPr lang="en-US" baseline="0" dirty="0" smtClean="0"/>
              <a:t> in </a:t>
            </a:r>
            <a:r>
              <a:rPr lang="en-US" baseline="0" dirty="0" err="1" smtClean="0"/>
              <a:t>caso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stazionario</a:t>
            </a:r>
            <a:r>
              <a:rPr lang="en-US" baseline="0" dirty="0" smtClean="0"/>
              <a:t> – </a:t>
            </a:r>
            <a:r>
              <a:rPr lang="en-US" baseline="0" dirty="0" err="1" smtClean="0"/>
              <a:t>quindi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all’equilibrio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</a:t>
            </a:r>
            <a:r>
              <a:rPr lang="en-US" baseline="0" dirty="0" smtClean="0"/>
              <a:t> I </a:t>
            </a:r>
            <a:r>
              <a:rPr lang="en-US" baseline="0" dirty="0" err="1" smtClean="0"/>
              <a:t>diversi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processi</a:t>
            </a:r>
            <a:r>
              <a:rPr lang="en-US" baseline="0" dirty="0" smtClean="0"/>
              <a:t> per cui 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flusso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osservato</a:t>
            </a:r>
            <a:r>
              <a:rPr lang="en-US" baseline="0" dirty="0" smtClean="0"/>
              <a:t> non </a:t>
            </a:r>
            <a:r>
              <a:rPr lang="en-US" baseline="0" dirty="0" err="1" smtClean="0"/>
              <a:t>dipende</a:t>
            </a:r>
            <a:r>
              <a:rPr lang="en-US" baseline="0" dirty="0" smtClean="0"/>
              <a:t> dal tempo.</a:t>
            </a:r>
          </a:p>
          <a:p>
            <a:r>
              <a:rPr lang="en-US" baseline="0" dirty="0" err="1" smtClean="0"/>
              <a:t>Descrizione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diversi</a:t>
            </a:r>
            <a:r>
              <a:rPr lang="en-US" baseline="0" dirty="0" smtClean="0"/>
              <a:t> termini: 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Termine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sorgente</a:t>
            </a:r>
            <a:r>
              <a:rPr lang="en-US" baseline="0" dirty="0" smtClean="0"/>
              <a:t> Q : </a:t>
            </a:r>
            <a:r>
              <a:rPr lang="en-US" baseline="0" dirty="0" err="1" smtClean="0"/>
              <a:t>accelerazione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astrofisici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iniettano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particelle</a:t>
            </a:r>
            <a:r>
              <a:rPr lang="en-US" baseline="0" dirty="0" smtClean="0"/>
              <a:t> con un </a:t>
            </a:r>
            <a:r>
              <a:rPr lang="en-US" baseline="0" dirty="0" err="1" smtClean="0"/>
              <a:t>certo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spettro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energetico</a:t>
            </a:r>
            <a:endParaRPr lang="en-US" baseline="0" dirty="0" smtClean="0"/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Termine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diffusione</a:t>
            </a:r>
            <a:r>
              <a:rPr lang="en-US" baseline="0" dirty="0" smtClean="0"/>
              <a:t>: le </a:t>
            </a:r>
            <a:r>
              <a:rPr lang="en-US" baseline="0" dirty="0" err="1" smtClean="0"/>
              <a:t>particelle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viaggiano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ed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eventualmente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escono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galassia</a:t>
            </a:r>
            <a:r>
              <a:rPr lang="en-US" baseline="0" dirty="0" smtClean="0"/>
              <a:t>) per 10 </a:t>
            </a:r>
            <a:r>
              <a:rPr lang="en-US" baseline="0" dirty="0" err="1" smtClean="0"/>
              <a:t>milioni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anni</a:t>
            </a:r>
            <a:r>
              <a:rPr lang="en-US" baseline="0" dirty="0" smtClean="0"/>
              <a:t>…</a:t>
            </a:r>
            <a:r>
              <a:rPr lang="en-US" baseline="0" dirty="0" err="1" smtClean="0"/>
              <a:t>i</a:t>
            </a:r>
            <a:r>
              <a:rPr lang="en-US" baseline="0" dirty="0" smtClean="0"/>
              <a:t> tempi di </a:t>
            </a:r>
            <a:r>
              <a:rPr lang="en-US" baseline="0" dirty="0" err="1" smtClean="0"/>
              <a:t>residenza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possono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essere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stimati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proprio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partire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quelli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produzione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secondaria</a:t>
            </a:r>
            <a:r>
              <a:rPr lang="en-US" baseline="0" dirty="0" smtClean="0"/>
              <a:t> e </a:t>
            </a:r>
            <a:r>
              <a:rPr lang="en-US" baseline="0" dirty="0" err="1" smtClean="0"/>
              <a:t>decadimento</a:t>
            </a:r>
            <a:endParaRPr lang="en-US" baseline="0" dirty="0" smtClean="0"/>
          </a:p>
          <a:p>
            <a:r>
              <a:rPr lang="en-US" baseline="0" dirty="0" smtClean="0"/>
              <a:t>- </a:t>
            </a:r>
            <a:r>
              <a:rPr lang="en-US" baseline="0" dirty="0" err="1" smtClean="0"/>
              <a:t>quello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produzione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secondaria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è</a:t>
            </a:r>
            <a:r>
              <a:rPr lang="en-US" baseline="0" dirty="0" smtClean="0"/>
              <a:t> legato </a:t>
            </a:r>
            <a:r>
              <a:rPr lang="en-US" baseline="0" dirty="0" err="1" smtClean="0"/>
              <a:t>ai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processi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interazione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dei</a:t>
            </a:r>
            <a:r>
              <a:rPr lang="en-US" baseline="0" dirty="0" smtClean="0"/>
              <a:t> nuclei con 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mezzo </a:t>
            </a:r>
            <a:r>
              <a:rPr lang="en-US" baseline="0" dirty="0" err="1" smtClean="0"/>
              <a:t>interstellare</a:t>
            </a:r>
            <a:r>
              <a:rPr lang="en-US" baseline="0" dirty="0" smtClean="0"/>
              <a:t> e la </a:t>
            </a:r>
            <a:r>
              <a:rPr lang="en-US" baseline="0" dirty="0" err="1" smtClean="0"/>
              <a:t>generazione</a:t>
            </a:r>
            <a:r>
              <a:rPr lang="en-US" baseline="0" dirty="0" smtClean="0"/>
              <a:t> di specie </a:t>
            </a:r>
            <a:r>
              <a:rPr lang="en-US" baseline="0" dirty="0" err="1" smtClean="0"/>
              <a:t>instabili</a:t>
            </a:r>
            <a:r>
              <a:rPr lang="en-US" baseline="0" dirty="0" smtClean="0"/>
              <a:t> e </a:t>
            </a:r>
            <a:r>
              <a:rPr lang="en-US" baseline="0" dirty="0" err="1" smtClean="0"/>
              <a:t>positroni</a:t>
            </a:r>
            <a:r>
              <a:rPr lang="en-US" baseline="0" dirty="0" smtClean="0"/>
              <a:t>. 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Quello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decadimento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è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ininfluente</a:t>
            </a:r>
            <a:r>
              <a:rPr lang="en-US" baseline="0" dirty="0" smtClean="0"/>
              <a:t> per </a:t>
            </a:r>
            <a:r>
              <a:rPr lang="en-US" baseline="0" dirty="0" err="1" smtClean="0"/>
              <a:t>elettroni</a:t>
            </a:r>
            <a:r>
              <a:rPr lang="en-US" baseline="0" dirty="0" smtClean="0"/>
              <a:t> e </a:t>
            </a:r>
            <a:r>
              <a:rPr lang="en-US" baseline="0" dirty="0" err="1" smtClean="0"/>
              <a:t>positroni</a:t>
            </a:r>
            <a:r>
              <a:rPr lang="en-US" baseline="0" dirty="0" smtClean="0"/>
              <a:t> ma </a:t>
            </a:r>
            <a:r>
              <a:rPr lang="en-US" baseline="0" dirty="0" err="1" smtClean="0"/>
              <a:t>limita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presenza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nei</a:t>
            </a:r>
            <a:r>
              <a:rPr lang="en-US" baseline="0" dirty="0" smtClean="0"/>
              <a:t> RC a </a:t>
            </a:r>
            <a:r>
              <a:rPr lang="en-US" baseline="0" dirty="0" err="1" smtClean="0"/>
              <a:t>particelle</a:t>
            </a:r>
            <a:r>
              <a:rPr lang="en-US" baseline="0" dirty="0" smtClean="0"/>
              <a:t> la cui vita media </a:t>
            </a:r>
            <a:r>
              <a:rPr lang="en-US" baseline="0" dirty="0" err="1" smtClean="0"/>
              <a:t>è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superiore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ai</a:t>
            </a:r>
            <a:r>
              <a:rPr lang="en-US" baseline="0" dirty="0" smtClean="0"/>
              <a:t> tempi </a:t>
            </a:r>
            <a:r>
              <a:rPr lang="en-US" baseline="0" dirty="0" err="1" smtClean="0"/>
              <a:t>caratteristici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propagazione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sorgenti</a:t>
            </a:r>
            <a:r>
              <a:rPr lang="en-US" baseline="0" dirty="0" smtClean="0"/>
              <a:t> a </a:t>
            </a:r>
            <a:r>
              <a:rPr lang="en-US" baseline="0" dirty="0" err="1" smtClean="0"/>
              <a:t>noi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smtClean="0"/>
              <a:t>Il </a:t>
            </a:r>
            <a:r>
              <a:rPr lang="en-US" baseline="0" dirty="0" err="1" smtClean="0"/>
              <a:t>termine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veramente</a:t>
            </a:r>
            <a:r>
              <a:rPr lang="en-US" baseline="0" dirty="0" smtClean="0"/>
              <a:t> ci </a:t>
            </a:r>
            <a:r>
              <a:rPr lang="en-US" baseline="0" dirty="0" err="1" smtClean="0"/>
              <a:t>interessa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è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quello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modifica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l’energia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lungo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viaggio</a:t>
            </a:r>
            <a:r>
              <a:rPr lang="en-US" baseline="0" dirty="0" smtClean="0"/>
              <a:t>:</a:t>
            </a:r>
          </a:p>
          <a:p>
            <a:r>
              <a:rPr lang="en-US" baseline="0" dirty="0" err="1" smtClean="0"/>
              <a:t>Tra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perdite</a:t>
            </a:r>
            <a:r>
              <a:rPr lang="en-US" baseline="0" dirty="0" smtClean="0"/>
              <a:t> di </a:t>
            </a:r>
            <a:r>
              <a:rPr lang="en-US" baseline="0" dirty="0" err="1" smtClean="0"/>
              <a:t>energia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notiamo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quelle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principali</a:t>
            </a:r>
            <a:r>
              <a:rPr lang="en-US" baseline="0" dirty="0" smtClean="0"/>
              <a:t> al </a:t>
            </a:r>
            <a:r>
              <a:rPr lang="en-US" baseline="0" dirty="0" err="1" smtClean="0"/>
              <a:t>crescere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dell’energia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particella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sincrotrone</a:t>
            </a:r>
            <a:r>
              <a:rPr lang="en-US" baseline="0" dirty="0" smtClean="0"/>
              <a:t> e IC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vanno</a:t>
            </a:r>
            <a:r>
              <a:rPr lang="en-US" baseline="0" dirty="0" smtClean="0"/>
              <a:t> come </a:t>
            </a:r>
            <a:r>
              <a:rPr lang="en-US" baseline="0" dirty="0" err="1" smtClean="0"/>
              <a:t>l’energia</a:t>
            </a:r>
            <a:r>
              <a:rPr lang="en-US" baseline="0" dirty="0" smtClean="0"/>
              <a:t> al </a:t>
            </a:r>
            <a:r>
              <a:rPr lang="en-US" baseline="0" dirty="0" err="1" smtClean="0"/>
              <a:t>quadrato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essendo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proporzionali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all’inverso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della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massasono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significative</a:t>
            </a:r>
            <a:r>
              <a:rPr lang="en-US" baseline="0" dirty="0" smtClean="0"/>
              <a:t> solo per </a:t>
            </a:r>
            <a:r>
              <a:rPr lang="en-US" baseline="0" dirty="0" err="1" smtClean="0"/>
              <a:t>gli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elettroni</a:t>
            </a:r>
            <a:endParaRPr lang="en-US" baseline="0" dirty="0" smtClean="0"/>
          </a:p>
          <a:p>
            <a:r>
              <a:rPr lang="en-US" baseline="0" dirty="0" smtClean="0"/>
              <a:t>Le </a:t>
            </a:r>
            <a:r>
              <a:rPr lang="en-US" baseline="0" dirty="0" err="1" smtClean="0"/>
              <a:t>conseguenze</a:t>
            </a:r>
            <a:r>
              <a:rPr lang="en-US" baseline="0" dirty="0" smtClean="0"/>
              <a:t>: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Spettro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energetico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Tempi </a:t>
            </a:r>
            <a:r>
              <a:rPr lang="en-US" baseline="0" dirty="0" err="1" smtClean="0"/>
              <a:t>caratteristici</a:t>
            </a:r>
            <a:r>
              <a:rPr lang="en-US" baseline="0" dirty="0" smtClean="0"/>
              <a:t> in cui </a:t>
            </a:r>
            <a:r>
              <a:rPr lang="en-US" baseline="0" dirty="0" err="1" smtClean="0"/>
              <a:t>perdono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energia</a:t>
            </a:r>
            <a:endParaRPr lang="en-US" baseline="0" dirty="0" smtClean="0"/>
          </a:p>
          <a:p>
            <a:pPr marL="0" indent="0">
              <a:buFontTx/>
              <a:buNone/>
            </a:pPr>
            <a:r>
              <a:rPr lang="en-US" baseline="0" dirty="0" smtClean="0"/>
              <a:t>La </a:t>
            </a:r>
            <a:r>
              <a:rPr lang="en-US" baseline="0" dirty="0" err="1" smtClean="0"/>
              <a:t>lunghezza</a:t>
            </a:r>
            <a:r>
              <a:rPr lang="en-US" baseline="0" dirty="0" smtClean="0"/>
              <a:t> max di 10 </a:t>
            </a:r>
            <a:r>
              <a:rPr lang="en-US" baseline="0" dirty="0" err="1" smtClean="0"/>
              <a:t>kpc</a:t>
            </a:r>
            <a:r>
              <a:rPr lang="en-US" baseline="0" dirty="0" smtClean="0"/>
              <a:t> per un </a:t>
            </a:r>
            <a:r>
              <a:rPr lang="en-US" baseline="0" dirty="0" err="1" smtClean="0"/>
              <a:t>elettrone</a:t>
            </a:r>
            <a:r>
              <a:rPr lang="en-US" baseline="0" dirty="0" smtClean="0"/>
              <a:t> di un </a:t>
            </a:r>
            <a:r>
              <a:rPr lang="en-US" baseline="0" dirty="0" err="1" smtClean="0"/>
              <a:t>TeV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è</a:t>
            </a:r>
            <a:r>
              <a:rPr lang="en-US" baseline="0" dirty="0" smtClean="0"/>
              <a:t> poi </a:t>
            </a:r>
            <a:r>
              <a:rPr lang="en-US" baseline="0" dirty="0" err="1" smtClean="0"/>
              <a:t>effettivamente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diminuita</a:t>
            </a:r>
            <a:r>
              <a:rPr lang="en-US" baseline="0" dirty="0" smtClean="0"/>
              <a:t> dal </a:t>
            </a:r>
            <a:r>
              <a:rPr lang="en-US" baseline="0" dirty="0" err="1" smtClean="0"/>
              <a:t>fatto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non </a:t>
            </a:r>
            <a:r>
              <a:rPr lang="en-US" baseline="0" dirty="0" err="1" smtClean="0"/>
              <a:t>viaggiano</a:t>
            </a:r>
            <a:r>
              <a:rPr lang="en-US" baseline="0" dirty="0" smtClean="0"/>
              <a:t> in </a:t>
            </a:r>
            <a:r>
              <a:rPr lang="en-US" baseline="0" dirty="0" err="1" smtClean="0"/>
              <a:t>linea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retta</a:t>
            </a:r>
            <a:r>
              <a:rPr lang="en-US" baseline="0" dirty="0" smtClean="0"/>
              <a:t> verso di </a:t>
            </a:r>
            <a:r>
              <a:rPr lang="en-US" baseline="0" dirty="0" err="1" smtClean="0"/>
              <a:t>noi</a:t>
            </a:r>
            <a:r>
              <a:rPr lang="en-US" baseline="0" dirty="0" smtClean="0"/>
              <a:t>, ma </a:t>
            </a:r>
            <a:r>
              <a:rPr lang="en-US" baseline="0" dirty="0" err="1" smtClean="0"/>
              <a:t>quelli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arrivano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alla</a:t>
            </a:r>
            <a:r>
              <a:rPr lang="en-US" baseline="0" dirty="0" smtClean="0"/>
              <a:t> terra </a:t>
            </a:r>
            <a:r>
              <a:rPr lang="en-US" baseline="0" dirty="0" err="1" smtClean="0"/>
              <a:t>seguono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comunque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traiettorie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irregolati</a:t>
            </a:r>
            <a:r>
              <a:rPr lang="en-US" baseline="0" dirty="0" smtClean="0"/>
              <a:t>, per cui </a:t>
            </a:r>
            <a:r>
              <a:rPr lang="en-US" baseline="0" dirty="0" err="1" smtClean="0"/>
              <a:t>effettivamwnte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sono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provenienti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distanze</a:t>
            </a:r>
            <a:r>
              <a:rPr lang="en-US" baseline="0" dirty="0" smtClean="0"/>
              <a:t> del </a:t>
            </a:r>
            <a:r>
              <a:rPr lang="en-US" baseline="0" dirty="0" err="1" smtClean="0"/>
              <a:t>kpc</a:t>
            </a:r>
            <a:r>
              <a:rPr lang="en-US" baseline="0" dirty="0" smtClean="0"/>
              <a:t> o </a:t>
            </a:r>
            <a:r>
              <a:rPr lang="en-US" baseline="0" dirty="0" err="1" smtClean="0"/>
              <a:t>anche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meno</a:t>
            </a:r>
            <a:r>
              <a:rPr lang="en-US" baseline="0" dirty="0" smtClean="0"/>
              <a:t>.</a:t>
            </a:r>
          </a:p>
          <a:p>
            <a:pPr marL="0" indent="0"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AA0E7-AFD1-5541-BBD2-090B1A0C05FE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82252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 dati raccolti vengono inviati tramite</a:t>
            </a:r>
            <a:r>
              <a:rPr lang="it-IT" baseline="0" dirty="0" smtClean="0"/>
              <a:t> trasmisisone radio ad una costellazione di satelliti</a:t>
            </a:r>
            <a:r>
              <a:rPr lang="it-IT" baseline="0" dirty="0" smtClean="0">
                <a:sym typeface="Wingdings"/>
              </a:rPr>
              <a:t>dai satelliti poi vengono inviati a terra verso i sistemi di antenne della NASa database NASastazione di controllo della stazione spaziale.</a:t>
            </a:r>
          </a:p>
          <a:p>
            <a:r>
              <a:rPr lang="it-IT" baseline="0" dirty="0" smtClean="0">
                <a:sym typeface="Wingdings"/>
              </a:rPr>
              <a:t>NASACERN  POCC </a:t>
            </a:r>
          </a:p>
          <a:p>
            <a:r>
              <a:rPr lang="it-IT" baseline="0" dirty="0" smtClean="0">
                <a:sym typeface="Wingdings"/>
              </a:rPr>
              <a:t>I dati grezzi non tengono conto delle calibrazioni del rivelatore quindi vengono processati di nuovo tutti i dati più volte in modo da creare un campione di dati ricstruiti che fosse il più aggiornato possibilepassi dati analizzati da questa tesi sono quelli della produzione pass 4</a:t>
            </a:r>
          </a:p>
          <a:p>
            <a:endParaRPr lang="it-IT" baseline="0" dirty="0" smtClean="0">
              <a:sym typeface="Wingdings"/>
            </a:endParaRPr>
          </a:p>
          <a:p>
            <a:r>
              <a:rPr lang="it-IT" baseline="0" dirty="0" smtClean="0">
                <a:sym typeface="Wingdings"/>
              </a:rPr>
              <a:t>In figura è messo in evidenza l’</a:t>
            </a:r>
            <a:r>
              <a:rPr lang="it-IT" baseline="0" dirty="0" err="1" smtClean="0">
                <a:sym typeface="Wingdings"/>
              </a:rPr>
              <a:t>amdamento</a:t>
            </a:r>
            <a:r>
              <a:rPr lang="it-IT" baseline="0" dirty="0" smtClean="0">
                <a:sym typeface="Wingdings"/>
              </a:rPr>
              <a:t> degli eventi ricostruiti in funzione del tempo di presa dati di </a:t>
            </a:r>
            <a:r>
              <a:rPr lang="it-IT" baseline="0" dirty="0" err="1" smtClean="0">
                <a:sym typeface="Wingdings"/>
              </a:rPr>
              <a:t>aMS</a:t>
            </a:r>
            <a:r>
              <a:rPr lang="it-IT" baseline="0" dirty="0" smtClean="0">
                <a:sym typeface="Wingdings"/>
              </a:rPr>
              <a:t>.</a:t>
            </a:r>
          </a:p>
          <a:p>
            <a:endParaRPr lang="it-IT" baseline="0" dirty="0" smtClean="0">
              <a:sym typeface="Wingdings"/>
            </a:endParaRPr>
          </a:p>
          <a:p>
            <a:endParaRPr lang="it-IT" baseline="0" dirty="0" smtClean="0">
              <a:sym typeface="Wingdings"/>
            </a:endParaRPr>
          </a:p>
          <a:p>
            <a:endParaRPr lang="it-IT" baseline="0" dirty="0" smtClean="0">
              <a:sym typeface="Wingdings"/>
            </a:endParaRPr>
          </a:p>
          <a:p>
            <a:endParaRPr lang="it-IT" baseline="0" dirty="0" smtClean="0">
              <a:sym typeface="Wingdings"/>
            </a:endParaRPr>
          </a:p>
          <a:p>
            <a:endParaRPr lang="it-IT" baseline="0" dirty="0" smtClean="0">
              <a:sym typeface="Wingdings"/>
            </a:endParaRPr>
          </a:p>
          <a:p>
            <a:endParaRPr lang="it-IT" baseline="0" dirty="0" smtClean="0">
              <a:sym typeface="Wingdings"/>
            </a:endParaRPr>
          </a:p>
          <a:p>
            <a:r>
              <a:rPr lang="it-IT" baseline="0" dirty="0" err="1" smtClean="0">
                <a:sym typeface="Wingdings"/>
              </a:rPr>
              <a:t>Ams</a:t>
            </a:r>
            <a:r>
              <a:rPr lang="it-IT" baseline="0" dirty="0" smtClean="0">
                <a:sym typeface="Wingdings"/>
              </a:rPr>
              <a:t> prende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AA0E7-AFD1-5541-BBD2-090B1A0C05FE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The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principal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objective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work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all</a:t>
            </a:r>
            <a:r>
              <a:rPr lang="it-IT" baseline="0" dirty="0" smtClean="0"/>
              <a:t> electron </a:t>
            </a:r>
            <a:r>
              <a:rPr lang="it-IT" baseline="0" dirty="0" err="1" smtClean="0"/>
              <a:t>flux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measure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we</a:t>
            </a:r>
            <a:r>
              <a:rPr lang="it-IT" baseline="0" dirty="0" smtClean="0"/>
              <a:t> can </a:t>
            </a:r>
            <a:r>
              <a:rPr lang="it-IT" baseline="0" dirty="0" err="1" smtClean="0"/>
              <a:t>see</a:t>
            </a:r>
            <a:r>
              <a:rPr lang="it-IT" baseline="0" dirty="0" smtClean="0"/>
              <a:t> in the </a:t>
            </a:r>
            <a:r>
              <a:rPr lang="it-IT" baseline="0" dirty="0" err="1" smtClean="0"/>
              <a:t>equation</a:t>
            </a:r>
            <a:r>
              <a:rPr lang="it-IT" baseline="0" dirty="0" smtClean="0"/>
              <a:t>, so </a:t>
            </a:r>
            <a:r>
              <a:rPr lang="it-IT" baseline="0" dirty="0" err="1" smtClean="0"/>
              <a:t>during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master </a:t>
            </a:r>
            <a:r>
              <a:rPr lang="it-IT" baseline="0" dirty="0" err="1" smtClean="0"/>
              <a:t>degree</a:t>
            </a:r>
            <a:r>
              <a:rPr lang="it-IT" baseline="0" dirty="0" smtClean="0"/>
              <a:t> i estimate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the single part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equation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particullary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focused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attention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number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events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efficiency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selection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valuate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systenatic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errors</a:t>
            </a:r>
            <a:r>
              <a:rPr lang="it-IT" baseline="0" dirty="0" smtClean="0"/>
              <a:t> 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So </a:t>
            </a:r>
            <a:r>
              <a:rPr lang="it-IT" dirty="0" err="1" smtClean="0"/>
              <a:t>my</a:t>
            </a:r>
            <a:r>
              <a:rPr lang="it-IT" baseline="0" dirty="0" smtClean="0"/>
              <a:t> work </a:t>
            </a:r>
            <a:r>
              <a:rPr lang="it-IT" baseline="0" dirty="0" err="1" smtClean="0"/>
              <a:t>during</a:t>
            </a:r>
            <a:r>
              <a:rPr lang="it-IT" baseline="0" dirty="0" smtClean="0"/>
              <a:t> master </a:t>
            </a:r>
            <a:r>
              <a:rPr lang="it-IT" baseline="0" dirty="0" err="1" smtClean="0"/>
              <a:t>degree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collaboration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all</a:t>
            </a:r>
            <a:r>
              <a:rPr lang="it-IT" baseline="0" dirty="0" smtClean="0"/>
              <a:t> electron </a:t>
            </a:r>
            <a:r>
              <a:rPr lang="it-IT" baseline="0" dirty="0" err="1" smtClean="0"/>
              <a:t>flux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mesaure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this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flux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equation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but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will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not</a:t>
            </a:r>
            <a:r>
              <a:rPr lang="it-IT" baseline="0" dirty="0" smtClean="0"/>
              <a:t> show in </a:t>
            </a:r>
            <a:r>
              <a:rPr lang="it-IT" baseline="0" dirty="0" err="1" smtClean="0"/>
              <a:t>detail</a:t>
            </a:r>
            <a:r>
              <a:rPr lang="it-IT" baseline="0" dirty="0" smtClean="0"/>
              <a:t>, i show </a:t>
            </a:r>
            <a:r>
              <a:rPr lang="it-IT" baseline="0" dirty="0" err="1" smtClean="0"/>
              <a:t>only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contribution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all</a:t>
            </a:r>
            <a:r>
              <a:rPr lang="it-IT" baseline="0" dirty="0" smtClean="0"/>
              <a:t> electron </a:t>
            </a:r>
            <a:r>
              <a:rPr lang="it-IT" baseline="0" dirty="0" err="1" smtClean="0"/>
              <a:t>flux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mesaure</a:t>
            </a:r>
            <a:r>
              <a:rPr lang="it-IT" baseline="0" dirty="0" smtClean="0"/>
              <a:t>, the </a:t>
            </a:r>
            <a:r>
              <a:rPr lang="it-IT" baseline="0" dirty="0" err="1" smtClean="0"/>
              <a:t>Number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events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estimated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template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fit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data, the </a:t>
            </a:r>
            <a:r>
              <a:rPr lang="it-IT" baseline="0" dirty="0" err="1" smtClean="0"/>
              <a:t>ecal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efficiency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ìand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generak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efficinecy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signal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selection</a:t>
            </a:r>
            <a:r>
              <a:rPr lang="it-IT" baseline="0" dirty="0" smtClean="0"/>
              <a:t>. The </a:t>
            </a:r>
            <a:r>
              <a:rPr lang="it-IT" baseline="0" dirty="0" err="1" smtClean="0"/>
              <a:t>picture</a:t>
            </a:r>
            <a:r>
              <a:rPr lang="it-IT" baseline="0" dirty="0" smtClean="0"/>
              <a:t> show the </a:t>
            </a:r>
            <a:r>
              <a:rPr lang="it-IT" baseline="0" dirty="0" err="1" smtClean="0"/>
              <a:t>ams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flux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mesaurment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other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experiment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as</a:t>
            </a:r>
            <a:r>
              <a:rPr lang="it-IT" baseline="0" dirty="0" smtClean="0"/>
              <a:t> fermi and pamela   </a:t>
            </a:r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 smtClean="0"/>
              <a:t>In first </a:t>
            </a:r>
            <a:r>
              <a:rPr lang="it-IT" baseline="0" dirty="0" err="1" smtClean="0"/>
              <a:t>three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years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university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focused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attention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nuclear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medical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physics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during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bachelor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degree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studied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nuclear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properties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radiopharmaceuticals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used</a:t>
            </a:r>
            <a:r>
              <a:rPr lang="it-IT" baseline="0" dirty="0" smtClean="0"/>
              <a:t> in the </a:t>
            </a:r>
            <a:r>
              <a:rPr lang="it-IT" baseline="0" dirty="0" err="1" smtClean="0"/>
              <a:t>radioactivity</a:t>
            </a:r>
            <a:r>
              <a:rPr lang="it-IT" baseline="0" dirty="0" smtClean="0"/>
              <a:t>’</a:t>
            </a:r>
            <a:r>
              <a:rPr lang="it-IT" baseline="0" dirty="0" err="1" smtClean="0"/>
              <a:t>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laboratories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Perugia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 smtClean="0"/>
              <a:t>In the </a:t>
            </a:r>
            <a:r>
              <a:rPr lang="it-IT" baseline="0" dirty="0" err="1" smtClean="0"/>
              <a:t>following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two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years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completly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changed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interest and i </a:t>
            </a:r>
            <a:r>
              <a:rPr lang="it-IT" baseline="0" dirty="0" err="1" smtClean="0"/>
              <a:t>prefer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Astroparticle</a:t>
            </a:r>
            <a:r>
              <a:rPr lang="it-IT" baseline="0" dirty="0" smtClean="0"/>
              <a:t> curriculum, </a:t>
            </a:r>
            <a:r>
              <a:rPr lang="it-IT" baseline="0" dirty="0" err="1" smtClean="0"/>
              <a:t>during</a:t>
            </a:r>
            <a:r>
              <a:rPr lang="it-IT" baseline="0" dirty="0" smtClean="0"/>
              <a:t> the master </a:t>
            </a:r>
            <a:r>
              <a:rPr lang="it-IT" baseline="0" dirty="0" err="1" smtClean="0"/>
              <a:t>degree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mesaured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differential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flux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electrons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positrons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AMS </a:t>
            </a:r>
            <a:r>
              <a:rPr lang="it-IT" baseline="0" dirty="0" err="1" smtClean="0"/>
              <a:t>experiment</a:t>
            </a:r>
            <a:r>
              <a:rPr lang="it-IT" baseline="0" dirty="0" smtClean="0"/>
              <a:t>. </a:t>
            </a:r>
            <a:r>
              <a:rPr lang="it-IT" baseline="0" dirty="0" err="1" smtClean="0"/>
              <a:t>During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period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worked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ams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group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Perugia </a:t>
            </a:r>
            <a:r>
              <a:rPr lang="it-IT" baseline="0" dirty="0" err="1" smtClean="0"/>
              <a:t>about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electrons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component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CR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 err="1" smtClean="0"/>
              <a:t>Now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begin</a:t>
            </a:r>
            <a:r>
              <a:rPr lang="it-IT" baseline="0" dirty="0" smtClean="0"/>
              <a:t> the first </a:t>
            </a:r>
            <a:r>
              <a:rPr lang="it-IT" baseline="0" dirty="0" err="1" smtClean="0"/>
              <a:t>year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PhD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school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which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want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improve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astroparticle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physics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backgraound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seminar </a:t>
            </a:r>
            <a:r>
              <a:rPr lang="it-IT" baseline="0" dirty="0" err="1" smtClean="0"/>
              <a:t>school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courses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offered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Department</a:t>
            </a:r>
            <a:r>
              <a:rPr lang="it-IT" baseline="0" dirty="0" smtClean="0"/>
              <a:t>. In </a:t>
            </a:r>
            <a:r>
              <a:rPr lang="it-IT" baseline="0" dirty="0" err="1" smtClean="0"/>
              <a:t>these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years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want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continue the </a:t>
            </a:r>
            <a:r>
              <a:rPr lang="it-IT" baseline="0" dirty="0" err="1" smtClean="0"/>
              <a:t>study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about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electrons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component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CR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AMS Perugia’</a:t>
            </a:r>
            <a:r>
              <a:rPr lang="it-IT" baseline="0" dirty="0" err="1" smtClean="0"/>
              <a:t>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group</a:t>
            </a:r>
            <a:r>
              <a:rPr lang="it-IT" baseline="0" dirty="0" smtClean="0"/>
              <a:t> 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 smtClean="0"/>
              <a:t>In first </a:t>
            </a:r>
            <a:r>
              <a:rPr lang="it-IT" baseline="0" dirty="0" err="1" smtClean="0"/>
              <a:t>three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years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university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focused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attention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nuclear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radioactivity</a:t>
            </a:r>
            <a:r>
              <a:rPr lang="it-IT" baseline="0" dirty="0" smtClean="0"/>
              <a:t> curriculum  </a:t>
            </a:r>
            <a:r>
              <a:rPr lang="it-IT" baseline="0" dirty="0" err="1" smtClean="0"/>
              <a:t>infact</a:t>
            </a:r>
            <a:r>
              <a:rPr lang="it-IT" baseline="0" dirty="0" smtClean="0"/>
              <a:t> 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In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bachelor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degree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studied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the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nuclear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properties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radiopharmaceuticals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used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 the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radioactivity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’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laboratories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Perugia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In the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following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two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completly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change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interest and I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prefer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an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Astroparticle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curriculum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In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Master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Degree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measured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the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differential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flux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electrons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and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positrons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, so in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this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work  I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calculeted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the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acceptance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function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energy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interval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energy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0.5 GeV-1TeV and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efficiency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for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the electron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selection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applied</a:t>
            </a:r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Now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i’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beginning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first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PhD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school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wich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want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continue the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study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electron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component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CR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with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AMS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experiment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; </a:t>
            </a:r>
          </a:p>
          <a:p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In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particular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focused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my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attention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electrons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component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cosmic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ray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1200" baseline="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1200" baseline="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in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this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firts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want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improve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my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physics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background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with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seminar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lectures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and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courses…</a:t>
            </a:r>
            <a:endParaRPr lang="it-IT" sz="1200" baseline="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Now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I’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beginnig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first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school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wich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want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aseline="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Partecipate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seminar and workshop,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attend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courses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offered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by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Physics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and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Geology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Department</a:t>
            </a:r>
            <a:r>
              <a:rPr lang="it-IT" sz="1200" baseline="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and 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italian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and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european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physics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school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improve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my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physics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and english </a:t>
            </a:r>
            <a:r>
              <a:rPr lang="it-IT" sz="12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language</a:t>
            </a: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background  </a:t>
            </a:r>
          </a:p>
          <a:p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 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6" name="Segnaposto intestazion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baseline="0" dirty="0" smtClean="0"/>
              <a:t>The </a:t>
            </a:r>
            <a:r>
              <a:rPr lang="it-IT" baseline="0" dirty="0" err="1" smtClean="0"/>
              <a:t>cosmic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rays</a:t>
            </a:r>
            <a:r>
              <a:rPr lang="it-IT" baseline="0" dirty="0" smtClean="0"/>
              <a:t> are a </a:t>
            </a:r>
            <a:r>
              <a:rPr lang="it-IT" baseline="0" dirty="0" err="1" smtClean="0"/>
              <a:t>flux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charged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particle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mainly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originating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outside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solar</a:t>
            </a:r>
            <a:r>
              <a:rPr lang="it-IT" baseline="0" dirty="0" smtClean="0"/>
              <a:t> system, the </a:t>
            </a:r>
            <a:r>
              <a:rPr lang="it-IT" baseline="0" dirty="0" err="1" smtClean="0"/>
              <a:t>energy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spectrum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a </a:t>
            </a:r>
            <a:r>
              <a:rPr lang="it-IT" baseline="0" dirty="0" err="1" smtClean="0"/>
              <a:t>power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law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as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we</a:t>
            </a:r>
            <a:r>
              <a:rPr lang="it-IT" baseline="0" dirty="0" smtClean="0"/>
              <a:t> can </a:t>
            </a:r>
            <a:r>
              <a:rPr lang="it-IT" baseline="0" dirty="0" err="1" smtClean="0"/>
              <a:t>see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this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picture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energy-dependent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spectral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index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TheCR</a:t>
            </a:r>
            <a:r>
              <a:rPr lang="it-IT" baseline="0" dirty="0" smtClean="0"/>
              <a:t> are </a:t>
            </a:r>
            <a:r>
              <a:rPr lang="it-IT" baseline="0" dirty="0" err="1" smtClean="0"/>
              <a:t>composed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mainly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primarly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protons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atomic</a:t>
            </a:r>
            <a:r>
              <a:rPr lang="it-IT" baseline="0" dirty="0" smtClean="0"/>
              <a:t> nuclei, a </a:t>
            </a:r>
            <a:r>
              <a:rPr lang="it-IT" baseline="0" dirty="0" err="1" smtClean="0"/>
              <a:t>small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fraction</a:t>
            </a:r>
            <a:r>
              <a:rPr lang="it-IT" baseline="0" dirty="0" smtClean="0"/>
              <a:t> are </a:t>
            </a:r>
            <a:r>
              <a:rPr lang="it-IT" baseline="0" dirty="0" err="1" smtClean="0"/>
              <a:t>electrons</a:t>
            </a:r>
            <a:r>
              <a:rPr lang="it-IT" baseline="0" dirty="0" smtClean="0"/>
              <a:t> and anti </a:t>
            </a:r>
            <a:r>
              <a:rPr lang="it-IT" baseline="0" dirty="0" err="1" smtClean="0"/>
              <a:t>matter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particle</a:t>
            </a:r>
            <a:r>
              <a:rPr lang="it-IT" baseline="0" dirty="0" smtClean="0"/>
              <a:t>   </a:t>
            </a:r>
          </a:p>
          <a:p>
            <a:r>
              <a:rPr lang="it-IT" baseline="0" dirty="0" smtClean="0"/>
              <a:t>At the </a:t>
            </a:r>
            <a:r>
              <a:rPr lang="it-IT" baseline="0" dirty="0" err="1" smtClean="0"/>
              <a:t>energy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studied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by</a:t>
            </a:r>
            <a:r>
              <a:rPr lang="it-IT" baseline="0" dirty="0" smtClean="0"/>
              <a:t> AMS, </a:t>
            </a:r>
            <a:r>
              <a:rPr lang="it-IT" baseline="0" dirty="0" err="1" smtClean="0"/>
              <a:t>underline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picture</a:t>
            </a:r>
            <a:r>
              <a:rPr lang="it-IT" baseline="0" dirty="0" smtClean="0"/>
              <a:t>,  CR are </a:t>
            </a:r>
            <a:r>
              <a:rPr lang="it-IT" baseline="0" dirty="0" err="1" smtClean="0"/>
              <a:t>galactic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accelrated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by</a:t>
            </a:r>
            <a:r>
              <a:rPr lang="it-IT" baseline="0" dirty="0" smtClean="0"/>
              <a:t> Supernova </a:t>
            </a:r>
            <a:r>
              <a:rPr lang="it-IT" baseline="0" dirty="0" err="1" smtClean="0"/>
              <a:t>remnants</a:t>
            </a:r>
            <a:r>
              <a:rPr lang="it-IT" baseline="0" dirty="0" smtClean="0"/>
              <a:t> so in the RIDE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earth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spectrum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modified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interaction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interstellar</a:t>
            </a:r>
            <a:r>
              <a:rPr lang="it-IT" baseline="0" dirty="0" smtClean="0"/>
              <a:t> medium</a:t>
            </a:r>
          </a:p>
          <a:p>
            <a:r>
              <a:rPr lang="it-IT" baseline="0" dirty="0" err="1" smtClean="0"/>
              <a:t>Electrons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lose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much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energy</a:t>
            </a:r>
            <a:r>
              <a:rPr lang="it-IT" baseline="0" dirty="0" smtClean="0"/>
              <a:t> in the </a:t>
            </a:r>
            <a:r>
              <a:rPr lang="it-IT" baseline="0" dirty="0" err="1" smtClean="0"/>
              <a:t>interaction</a:t>
            </a:r>
            <a:r>
              <a:rPr lang="it-IT" baseline="0" dirty="0" smtClean="0"/>
              <a:t> so </a:t>
            </a:r>
            <a:r>
              <a:rPr lang="it-IT" baseline="0" dirty="0" err="1" smtClean="0"/>
              <a:t>they</a:t>
            </a:r>
            <a:r>
              <a:rPr lang="it-IT" baseline="0" dirty="0" smtClean="0"/>
              <a:t> are sensitive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local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galactic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environment</a:t>
            </a:r>
            <a:r>
              <a:rPr lang="it-IT" baseline="0" dirty="0" smtClean="0"/>
              <a:t> </a:t>
            </a:r>
          </a:p>
          <a:p>
            <a:r>
              <a:rPr lang="it-IT" baseline="0" dirty="0" err="1" smtClean="0"/>
              <a:t>Positrons</a:t>
            </a:r>
            <a:r>
              <a:rPr lang="it-IT" baseline="0" dirty="0" smtClean="0"/>
              <a:t> are </a:t>
            </a:r>
            <a:r>
              <a:rPr lang="it-IT" baseline="0" dirty="0" err="1" smtClean="0"/>
              <a:t>produced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after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interaction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prymari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cosmic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ray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inerstellar</a:t>
            </a:r>
            <a:r>
              <a:rPr lang="it-IT" baseline="0" dirty="0" smtClean="0"/>
              <a:t> medium,  </a:t>
            </a:r>
            <a:r>
              <a:rPr lang="it-IT" baseline="0" dirty="0" err="1" smtClean="0"/>
              <a:t>naturally</a:t>
            </a:r>
            <a:r>
              <a:rPr lang="it-IT" baseline="0" dirty="0" smtClean="0"/>
              <a:t> rare, </a:t>
            </a:r>
            <a:r>
              <a:rPr lang="it-IT" baseline="0" dirty="0" err="1" smtClean="0"/>
              <a:t>they</a:t>
            </a:r>
            <a:r>
              <a:rPr lang="it-IT" baseline="0" dirty="0" smtClean="0"/>
              <a:t> are a </a:t>
            </a:r>
            <a:r>
              <a:rPr lang="it-IT" baseline="0" dirty="0" err="1" smtClean="0"/>
              <a:t>good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channel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study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deviation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from</a:t>
            </a:r>
            <a:r>
              <a:rPr lang="it-IT" baseline="0" dirty="0" smtClean="0"/>
              <a:t> standard </a:t>
            </a:r>
            <a:r>
              <a:rPr lang="it-IT" baseline="0" dirty="0" err="1" smtClean="0"/>
              <a:t>astrophysics</a:t>
            </a:r>
            <a:r>
              <a:rPr lang="it-IT" baseline="0" dirty="0" smtClean="0"/>
              <a:t> trend.</a:t>
            </a:r>
          </a:p>
          <a:p>
            <a:endParaRPr lang="it-IT" baseline="0" dirty="0" smtClean="0"/>
          </a:p>
          <a:p>
            <a:endParaRPr lang="it-IT" baseline="0" dirty="0" smtClean="0"/>
          </a:p>
          <a:p>
            <a:endParaRPr lang="it-IT" baseline="0" dirty="0" smtClean="0"/>
          </a:p>
          <a:p>
            <a:r>
              <a:rPr lang="it-IT" baseline="0" dirty="0" smtClean="0"/>
              <a:t> </a:t>
            </a:r>
          </a:p>
          <a:p>
            <a:r>
              <a:rPr lang="it-IT" baseline="0" dirty="0" smtClean="0"/>
              <a:t>   </a:t>
            </a:r>
          </a:p>
          <a:p>
            <a:r>
              <a:rPr lang="it-IT" baseline="0" dirty="0" smtClean="0"/>
              <a:t>Electron and </a:t>
            </a:r>
            <a:r>
              <a:rPr lang="it-IT" baseline="0" dirty="0" err="1" smtClean="0"/>
              <a:t>positron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component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very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important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indirect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research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dark </a:t>
            </a:r>
            <a:r>
              <a:rPr lang="it-IT" baseline="0" dirty="0" err="1" smtClean="0"/>
              <a:t>matter</a:t>
            </a:r>
            <a:r>
              <a:rPr lang="it-IT" baseline="0" dirty="0" smtClean="0"/>
              <a:t> or </a:t>
            </a:r>
            <a:r>
              <a:rPr lang="it-IT" baseline="0" dirty="0" err="1" smtClean="0"/>
              <a:t>exotic</a:t>
            </a:r>
            <a:r>
              <a:rPr lang="it-IT" baseline="0" dirty="0" smtClean="0"/>
              <a:t> source  </a:t>
            </a:r>
            <a:r>
              <a:rPr lang="it-IT" baseline="0" dirty="0" err="1" smtClean="0"/>
              <a:t>infact</a:t>
            </a:r>
            <a:r>
              <a:rPr lang="it-IT" baseline="0" dirty="0" smtClean="0"/>
              <a:t> electronic </a:t>
            </a:r>
            <a:r>
              <a:rPr lang="it-IT" baseline="0" dirty="0" err="1" smtClean="0"/>
              <a:t>component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naturally</a:t>
            </a:r>
            <a:r>
              <a:rPr lang="it-IT" baseline="0" dirty="0" smtClean="0"/>
              <a:t> rare in CR so </a:t>
            </a:r>
            <a:r>
              <a:rPr lang="it-IT" baseline="0" dirty="0" err="1" smtClean="0"/>
              <a:t>it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very</a:t>
            </a:r>
            <a:r>
              <a:rPr lang="it-IT" baseline="0" dirty="0" smtClean="0"/>
              <a:t> sensitive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locale  </a:t>
            </a:r>
            <a:r>
              <a:rPr lang="it-IT" baseline="0" dirty="0" err="1" smtClean="0"/>
              <a:t>galactic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environment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it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a </a:t>
            </a:r>
            <a:r>
              <a:rPr lang="it-IT" baseline="0" dirty="0" err="1" smtClean="0"/>
              <a:t>good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channel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study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deviation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from</a:t>
            </a:r>
            <a:r>
              <a:rPr lang="it-IT" baseline="0" dirty="0" smtClean="0"/>
              <a:t> standard </a:t>
            </a:r>
            <a:r>
              <a:rPr lang="it-IT" baseline="0" dirty="0" err="1" smtClean="0"/>
              <a:t>deviation</a:t>
            </a:r>
            <a:r>
              <a:rPr lang="it-IT" baseline="0" dirty="0" smtClean="0"/>
              <a:t>  </a:t>
            </a:r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For</a:t>
            </a:r>
            <a:r>
              <a:rPr lang="it-IT" dirty="0" smtClean="0"/>
              <a:t> the </a:t>
            </a:r>
            <a:r>
              <a:rPr lang="it-IT" dirty="0" err="1" smtClean="0"/>
              <a:t>study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rare </a:t>
            </a:r>
            <a:r>
              <a:rPr lang="it-IT" dirty="0" err="1" smtClean="0"/>
              <a:t>component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cormic</a:t>
            </a:r>
            <a:r>
              <a:rPr lang="it-IT" dirty="0" smtClean="0"/>
              <a:t> </a:t>
            </a:r>
            <a:r>
              <a:rPr lang="it-IT" dirty="0" err="1" smtClean="0"/>
              <a:t>rays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need</a:t>
            </a:r>
            <a:r>
              <a:rPr lang="it-IT" dirty="0" smtClean="0"/>
              <a:t> </a:t>
            </a:r>
            <a:r>
              <a:rPr lang="it-IT" dirty="0" err="1" smtClean="0"/>
              <a:t>an</a:t>
            </a:r>
            <a:r>
              <a:rPr lang="it-IT" dirty="0" smtClean="0"/>
              <a:t> </a:t>
            </a:r>
            <a:r>
              <a:rPr lang="it-IT" dirty="0" err="1" smtClean="0"/>
              <a:t>instrument</a:t>
            </a:r>
            <a:r>
              <a:rPr lang="it-IT" dirty="0" smtClean="0"/>
              <a:t> </a:t>
            </a:r>
            <a:r>
              <a:rPr lang="it-IT" dirty="0" err="1" smtClean="0"/>
              <a:t>that</a:t>
            </a:r>
            <a:r>
              <a:rPr lang="it-IT" dirty="0" smtClean="0"/>
              <a:t> can </a:t>
            </a:r>
            <a:r>
              <a:rPr lang="it-IT" dirty="0" err="1" smtClean="0"/>
              <a:t>identify</a:t>
            </a:r>
            <a:r>
              <a:rPr lang="it-IT" dirty="0" smtClean="0"/>
              <a:t> </a:t>
            </a:r>
            <a:r>
              <a:rPr lang="it-IT" dirty="0" err="1" smtClean="0"/>
              <a:t>particle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like</a:t>
            </a:r>
            <a:r>
              <a:rPr lang="it-IT" baseline="0" dirty="0" smtClean="0"/>
              <a:t> e/</a:t>
            </a:r>
            <a:r>
              <a:rPr lang="it-IT" baseline="0" dirty="0" err="1" smtClean="0"/>
              <a:t>P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separation</a:t>
            </a:r>
            <a:r>
              <a:rPr lang="it-IT" baseline="0" dirty="0" smtClean="0"/>
              <a:t> and discriminate the </a:t>
            </a:r>
            <a:r>
              <a:rPr lang="it-IT" baseline="0" dirty="0" err="1" smtClean="0"/>
              <a:t>charge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sign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for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matter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antimatter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classification</a:t>
            </a:r>
            <a:endParaRPr lang="it-IT" baseline="0" dirty="0" smtClean="0"/>
          </a:p>
          <a:p>
            <a:r>
              <a:rPr lang="it-IT" baseline="0" dirty="0" err="1" smtClean="0"/>
              <a:t>We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need</a:t>
            </a:r>
            <a:r>
              <a:rPr lang="it-IT" baseline="0" dirty="0" smtClean="0"/>
              <a:t> a high </a:t>
            </a:r>
            <a:r>
              <a:rPr lang="it-IT" baseline="0" dirty="0" err="1" smtClean="0"/>
              <a:t>statistics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long </a:t>
            </a:r>
            <a:r>
              <a:rPr lang="it-IT" baseline="0" dirty="0" err="1" smtClean="0"/>
              <a:t>axposure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time</a:t>
            </a:r>
            <a:r>
              <a:rPr lang="it-IT" baseline="0" dirty="0" smtClean="0"/>
              <a:t> </a:t>
            </a:r>
          </a:p>
          <a:p>
            <a:r>
              <a:rPr lang="it-IT" baseline="0" dirty="0" smtClean="0"/>
              <a:t>At the moment the </a:t>
            </a:r>
            <a:r>
              <a:rPr lang="it-IT" baseline="0" dirty="0" err="1" smtClean="0"/>
              <a:t>only</a:t>
            </a:r>
            <a:r>
              <a:rPr lang="it-IT" baseline="0" dirty="0" smtClean="0"/>
              <a:t> detector  </a:t>
            </a:r>
            <a:r>
              <a:rPr lang="it-IT" baseline="0" dirty="0" err="1" smtClean="0"/>
              <a:t>that</a:t>
            </a:r>
            <a:r>
              <a:rPr lang="it-IT" baseline="0" dirty="0" smtClean="0"/>
              <a:t> can </a:t>
            </a:r>
            <a:r>
              <a:rPr lang="it-IT" baseline="0" dirty="0" err="1" smtClean="0"/>
              <a:t>answer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these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requests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AMS on International </a:t>
            </a:r>
            <a:r>
              <a:rPr lang="it-IT" baseline="0" dirty="0" err="1" smtClean="0"/>
              <a:t>space</a:t>
            </a:r>
            <a:r>
              <a:rPr lang="it-IT" baseline="0" dirty="0" smtClean="0"/>
              <a:t> station </a:t>
            </a:r>
            <a:r>
              <a:rPr lang="it-IT" baseline="0" dirty="0" err="1" smtClean="0"/>
              <a:t>from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ninteen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may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twenty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eleven</a:t>
            </a:r>
            <a:r>
              <a:rPr lang="it-IT" baseline="0" dirty="0" smtClean="0"/>
              <a:t>  </a:t>
            </a:r>
          </a:p>
          <a:p>
            <a:r>
              <a:rPr lang="it-IT" baseline="0" dirty="0" err="1" smtClean="0"/>
              <a:t>Ams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use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unique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environment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space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advance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knoledge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universe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lead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understanding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its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origin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searching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primordial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antimatter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indirect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signal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 dark </a:t>
            </a:r>
            <a:r>
              <a:rPr lang="it-IT" baseline="0" dirty="0" err="1" smtClean="0"/>
              <a:t>matter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studing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composition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energy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spectrum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cosmic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rays</a:t>
            </a:r>
            <a:r>
              <a:rPr lang="it-IT" baseline="0" dirty="0" smtClean="0"/>
              <a:t>   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 smtClean="0"/>
              <a:t>      </a:t>
            </a: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In </a:t>
            </a:r>
            <a:r>
              <a:rPr lang="it-IT" dirty="0" err="1" smtClean="0"/>
              <a:t>detail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the </a:t>
            </a:r>
            <a:r>
              <a:rPr lang="it-IT" dirty="0" err="1" smtClean="0"/>
              <a:t>experiment</a:t>
            </a:r>
            <a:r>
              <a:rPr lang="it-IT" dirty="0" smtClean="0"/>
              <a:t>  the </a:t>
            </a:r>
            <a:r>
              <a:rPr lang="it-IT" dirty="0" err="1" smtClean="0"/>
              <a:t>main</a:t>
            </a:r>
            <a:r>
              <a:rPr lang="it-IT" dirty="0" smtClean="0"/>
              <a:t> </a:t>
            </a:r>
            <a:r>
              <a:rPr lang="it-IT" dirty="0" err="1" smtClean="0"/>
              <a:t>objectives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AMS </a:t>
            </a:r>
            <a:r>
              <a:rPr lang="it-IT" dirty="0" err="1" smtClean="0"/>
              <a:t>experiment</a:t>
            </a:r>
            <a:r>
              <a:rPr lang="it-IT" dirty="0" smtClean="0"/>
              <a:t> are</a:t>
            </a:r>
            <a:r>
              <a:rPr lang="it-IT" baseline="0" dirty="0" smtClean="0"/>
              <a:t> a </a:t>
            </a:r>
            <a:r>
              <a:rPr lang="it-IT" baseline="0" dirty="0" err="1" smtClean="0"/>
              <a:t>research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primordial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origin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antimatter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indiricted</a:t>
            </a:r>
            <a:r>
              <a:rPr lang="it-IT" baseline="0" dirty="0" smtClean="0"/>
              <a:t> Dark </a:t>
            </a:r>
            <a:r>
              <a:rPr lang="it-IT" baseline="0" dirty="0" err="1" smtClean="0"/>
              <a:t>Matter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signal</a:t>
            </a:r>
            <a:r>
              <a:rPr lang="it-IT" baseline="0" dirty="0" smtClean="0"/>
              <a:t>, the </a:t>
            </a:r>
            <a:r>
              <a:rPr lang="it-IT" baseline="0" dirty="0" err="1" smtClean="0"/>
              <a:t>cosmic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rays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composition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energy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spectrum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fact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there</a:t>
            </a:r>
            <a:r>
              <a:rPr lang="it-IT" baseline="0" dirty="0" smtClean="0"/>
              <a:t> are </a:t>
            </a:r>
            <a:r>
              <a:rPr lang="it-IT" baseline="0" dirty="0" err="1" smtClean="0"/>
              <a:t>many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problems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yo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understand</a:t>
            </a:r>
            <a:r>
              <a:rPr lang="it-IT" baseline="0" dirty="0" smtClean="0"/>
              <a:t>  in </a:t>
            </a:r>
            <a:r>
              <a:rPr lang="it-IT" baseline="0" dirty="0" err="1" smtClean="0"/>
              <a:t>origin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propagation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CR…</a:t>
            </a:r>
            <a:r>
              <a:rPr lang="it-IT" baseline="0" dirty="0" smtClean="0"/>
              <a:t>.</a:t>
            </a:r>
          </a:p>
          <a:p>
            <a:endParaRPr lang="it-IT" baseline="0" dirty="0" smtClean="0"/>
          </a:p>
          <a:p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study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cosmic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rays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physics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instrument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must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provide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paticle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identification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energy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mesauremnt</a:t>
            </a:r>
            <a:r>
              <a:rPr lang="it-IT" baseline="0" dirty="0" smtClean="0"/>
              <a:t>, in </a:t>
            </a:r>
            <a:r>
              <a:rPr lang="it-IT" baseline="0" dirty="0" err="1" smtClean="0"/>
              <a:t>particular</a:t>
            </a:r>
            <a:r>
              <a:rPr lang="it-IT" baseline="0" dirty="0" smtClean="0"/>
              <a:t> electron </a:t>
            </a:r>
            <a:r>
              <a:rPr lang="it-IT" baseline="0" dirty="0" err="1" smtClean="0"/>
              <a:t>over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proton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separation</a:t>
            </a:r>
            <a:r>
              <a:rPr lang="it-IT" baseline="0" dirty="0" smtClean="0"/>
              <a:t>,</a:t>
            </a:r>
            <a:r>
              <a:rPr lang="it-IT" baseline="0" dirty="0" err="1" smtClean="0"/>
              <a:t>Z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charge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sign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mesaurements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matter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antimatter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separation</a:t>
            </a:r>
            <a:endParaRPr lang="it-IT" baseline="0" dirty="0" smtClean="0"/>
          </a:p>
          <a:p>
            <a:endParaRPr lang="it-IT" baseline="0" dirty="0" smtClean="0"/>
          </a:p>
          <a:p>
            <a:r>
              <a:rPr lang="it-IT" baseline="0" dirty="0" smtClean="0"/>
              <a:t>The </a:t>
            </a:r>
            <a:r>
              <a:rPr lang="it-IT" baseline="0" dirty="0" err="1" smtClean="0"/>
              <a:t>instrument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must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able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collect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high </a:t>
            </a:r>
            <a:r>
              <a:rPr lang="it-IT" baseline="0" dirty="0" err="1" smtClean="0"/>
              <a:t>statistic</a:t>
            </a:r>
            <a:r>
              <a:rPr lang="it-IT" baseline="0" dirty="0" smtClean="0"/>
              <a:t> so the detector </a:t>
            </a:r>
            <a:r>
              <a:rPr lang="it-IT" baseline="0" dirty="0" err="1" smtClean="0"/>
              <a:t>must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have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high </a:t>
            </a:r>
            <a:r>
              <a:rPr lang="it-IT" baseline="0" dirty="0" err="1" smtClean="0"/>
              <a:t>acceptance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efficiency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exposure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time</a:t>
            </a:r>
            <a:r>
              <a:rPr lang="it-IT" baseline="0" dirty="0" smtClean="0"/>
              <a:t> </a:t>
            </a:r>
          </a:p>
          <a:p>
            <a:r>
              <a:rPr lang="it-IT" baseline="0" dirty="0" smtClean="0"/>
              <a:t>AMS </a:t>
            </a:r>
            <a:r>
              <a:rPr lang="it-IT" baseline="0" dirty="0" err="1" smtClean="0"/>
              <a:t>reflects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all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properties</a:t>
            </a:r>
            <a:r>
              <a:rPr lang="it-IT" baseline="0" dirty="0" smtClean="0"/>
              <a:t>        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The </a:t>
            </a:r>
            <a:r>
              <a:rPr lang="it-IT" dirty="0" err="1" smtClean="0"/>
              <a:t>aplha</a:t>
            </a:r>
            <a:r>
              <a:rPr lang="it-IT" dirty="0" smtClean="0"/>
              <a:t> </a:t>
            </a:r>
            <a:r>
              <a:rPr lang="it-IT" dirty="0" err="1" smtClean="0"/>
              <a:t>magnetic</a:t>
            </a:r>
            <a:r>
              <a:rPr lang="it-IT" dirty="0" smtClean="0"/>
              <a:t> </a:t>
            </a:r>
            <a:r>
              <a:rPr lang="it-IT" dirty="0" err="1" smtClean="0"/>
              <a:t>spectometer</a:t>
            </a:r>
            <a:r>
              <a:rPr lang="it-IT" dirty="0" smtClean="0"/>
              <a:t> </a:t>
            </a:r>
            <a:r>
              <a:rPr lang="it-IT" dirty="0" err="1" smtClean="0"/>
              <a:t>is</a:t>
            </a:r>
            <a:r>
              <a:rPr lang="it-IT" dirty="0" smtClean="0"/>
              <a:t> a </a:t>
            </a:r>
            <a:r>
              <a:rPr lang="it-IT" dirty="0" err="1" smtClean="0"/>
              <a:t>complex</a:t>
            </a:r>
            <a:r>
              <a:rPr lang="it-IT" dirty="0" smtClean="0"/>
              <a:t> </a:t>
            </a:r>
            <a:r>
              <a:rPr lang="it-IT" dirty="0" err="1" smtClean="0"/>
              <a:t>instrument</a:t>
            </a:r>
            <a:r>
              <a:rPr lang="it-IT" dirty="0" smtClean="0"/>
              <a:t> </a:t>
            </a:r>
            <a:r>
              <a:rPr lang="it-IT" dirty="0" err="1" smtClean="0"/>
              <a:t>composed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a </a:t>
            </a:r>
            <a:r>
              <a:rPr lang="it-IT" dirty="0" err="1" smtClean="0"/>
              <a:t>typical</a:t>
            </a:r>
            <a:r>
              <a:rPr lang="it-IT" dirty="0" smtClean="0"/>
              <a:t> </a:t>
            </a:r>
            <a:r>
              <a:rPr lang="it-IT" dirty="0" err="1" smtClean="0"/>
              <a:t>particle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physics</a:t>
            </a:r>
            <a:r>
              <a:rPr lang="it-IT" baseline="0" dirty="0" smtClean="0"/>
              <a:t> </a:t>
            </a:r>
            <a:r>
              <a:rPr lang="it-IT" dirty="0" err="1" smtClean="0"/>
              <a:t>subdetector</a:t>
            </a:r>
            <a:r>
              <a:rPr lang="it-IT" dirty="0" smtClean="0"/>
              <a:t>,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particulary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attention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silicon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tracker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built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here</a:t>
            </a:r>
            <a:r>
              <a:rPr lang="it-IT" baseline="0" dirty="0" smtClean="0"/>
              <a:t> in Perugia </a:t>
            </a:r>
          </a:p>
          <a:p>
            <a:endParaRPr lang="it-IT" baseline="0" dirty="0" smtClean="0"/>
          </a:p>
          <a:p>
            <a:r>
              <a:rPr lang="it-IT" baseline="0" dirty="0" err="1" smtClean="0"/>
              <a:t>like</a:t>
            </a:r>
            <a:r>
              <a:rPr lang="it-IT" baseline="0" dirty="0" smtClean="0"/>
              <a:t> </a:t>
            </a:r>
            <a:r>
              <a:rPr lang="it-IT" baseline="0" dirty="0" smtClean="0"/>
              <a:t>TRD and ECAL </a:t>
            </a:r>
            <a:r>
              <a:rPr lang="it-IT" baseline="0" dirty="0" err="1" smtClean="0"/>
              <a:t>for</a:t>
            </a:r>
            <a:r>
              <a:rPr lang="it-IT" baseline="0" dirty="0" smtClean="0"/>
              <a:t> electron </a:t>
            </a:r>
            <a:r>
              <a:rPr lang="it-IT" baseline="0" dirty="0" err="1" smtClean="0"/>
              <a:t>signal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proton</a:t>
            </a:r>
            <a:r>
              <a:rPr lang="it-IT" baseline="0" dirty="0" smtClean="0"/>
              <a:t> background </a:t>
            </a:r>
            <a:r>
              <a:rPr lang="it-IT" baseline="0" dirty="0" err="1" smtClean="0"/>
              <a:t>separationa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silicon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tracker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build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here</a:t>
            </a:r>
            <a:r>
              <a:rPr lang="it-IT" baseline="0" dirty="0" smtClean="0"/>
              <a:t> in Perugia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a </a:t>
            </a:r>
            <a:r>
              <a:rPr lang="it-IT" baseline="0" dirty="0" err="1" smtClean="0"/>
              <a:t>precision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charge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rigidity</a:t>
            </a:r>
            <a:r>
              <a:rPr lang="it-IT" baseline="0" dirty="0" smtClean="0"/>
              <a:t>  </a:t>
            </a:r>
            <a:r>
              <a:rPr lang="it-IT" baseline="0" dirty="0" err="1" smtClean="0"/>
              <a:t>mesaure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particle</a:t>
            </a:r>
            <a:r>
              <a:rPr lang="it-IT" baseline="0" dirty="0" smtClean="0"/>
              <a:t> . </a:t>
            </a:r>
            <a:r>
              <a:rPr lang="it-IT" baseline="0" dirty="0" err="1" smtClean="0"/>
              <a:t>For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time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cannottalk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other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subdetector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Rich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Tof</a:t>
            </a:r>
            <a:r>
              <a:rPr lang="it-IT" baseline="0" dirty="0" smtClean="0"/>
              <a:t>     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Inverti slide </a:t>
            </a:r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The </a:t>
            </a:r>
            <a:r>
              <a:rPr lang="it-IT" dirty="0" err="1" smtClean="0"/>
              <a:t>alpha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mgnetic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spectometer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a </a:t>
            </a:r>
            <a:r>
              <a:rPr lang="it-IT" baseline="0" dirty="0" err="1" smtClean="0"/>
              <a:t>compless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instrument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built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work in the </a:t>
            </a:r>
            <a:r>
              <a:rPr lang="it-IT" baseline="0" dirty="0" err="1" smtClean="0"/>
              <a:t>space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composed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subdetector</a:t>
            </a:r>
            <a:r>
              <a:rPr lang="it-IT" baseline="0" dirty="0" smtClean="0"/>
              <a:t>  </a:t>
            </a: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In </a:t>
            </a:r>
            <a:r>
              <a:rPr lang="it-IT" dirty="0" err="1" smtClean="0"/>
              <a:t>this</a:t>
            </a:r>
            <a:r>
              <a:rPr lang="it-IT" dirty="0" smtClean="0"/>
              <a:t> </a:t>
            </a:r>
            <a:r>
              <a:rPr lang="it-IT" dirty="0" err="1" smtClean="0"/>
              <a:t>picture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can </a:t>
            </a:r>
            <a:r>
              <a:rPr lang="it-IT" dirty="0" err="1" smtClean="0"/>
              <a:t>see</a:t>
            </a:r>
            <a:r>
              <a:rPr lang="it-IT" dirty="0" smtClean="0"/>
              <a:t> the AMS </a:t>
            </a:r>
            <a:r>
              <a:rPr lang="it-IT" dirty="0" err="1" smtClean="0"/>
              <a:t>structure</a:t>
            </a:r>
            <a:r>
              <a:rPr lang="it-IT" dirty="0" smtClean="0"/>
              <a:t> on the top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the TRD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identify</a:t>
            </a:r>
            <a:r>
              <a:rPr lang="it-IT" baseline="0" dirty="0" smtClean="0"/>
              <a:t> electron </a:t>
            </a:r>
            <a:r>
              <a:rPr lang="it-IT" baseline="0" dirty="0" err="1" smtClean="0"/>
              <a:t>than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positrons</a:t>
            </a:r>
            <a:r>
              <a:rPr lang="it-IT" baseline="0" dirty="0" smtClean="0"/>
              <a:t>, the </a:t>
            </a:r>
            <a:r>
              <a:rPr lang="it-IT" baseline="0" dirty="0" err="1" smtClean="0"/>
              <a:t>heart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detector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tracker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permmente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magnet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z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rigidity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mesaurement</a:t>
            </a:r>
            <a:r>
              <a:rPr lang="it-IT" baseline="0" dirty="0" smtClean="0"/>
              <a:t> </a:t>
            </a:r>
          </a:p>
          <a:p>
            <a:r>
              <a:rPr lang="it-IT" baseline="0" dirty="0" smtClean="0"/>
              <a:t>On the </a:t>
            </a:r>
            <a:r>
              <a:rPr lang="it-IT" baseline="0" dirty="0" err="1" smtClean="0"/>
              <a:t>bottom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there</a:t>
            </a:r>
            <a:r>
              <a:rPr lang="it-IT" baseline="0" dirty="0" smtClean="0"/>
              <a:t> area  </a:t>
            </a:r>
            <a:r>
              <a:rPr lang="it-IT" baseline="0" dirty="0" err="1" smtClean="0"/>
              <a:t>tof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plane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rich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Z</a:t>
            </a:r>
            <a:r>
              <a:rPr lang="it-IT" baseline="0" dirty="0" smtClean="0"/>
              <a:t> and Energy </a:t>
            </a:r>
            <a:r>
              <a:rPr lang="it-IT" baseline="0" dirty="0" err="1" smtClean="0"/>
              <a:t>mesaureat</a:t>
            </a:r>
            <a:r>
              <a:rPr lang="it-IT" baseline="0" dirty="0" smtClean="0"/>
              <a:t> at the end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detector </a:t>
            </a:r>
            <a:r>
              <a:rPr lang="it-IT" baseline="0" dirty="0" err="1" smtClean="0"/>
              <a:t>there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ECAL </a:t>
            </a:r>
            <a:r>
              <a:rPr lang="it-IT" baseline="0" dirty="0" err="1" smtClean="0"/>
              <a:t>elettromgnetic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calorimeeter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discriminate </a:t>
            </a:r>
            <a:r>
              <a:rPr lang="it-IT" baseline="0" dirty="0" err="1" smtClean="0"/>
              <a:t>eettron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proton</a:t>
            </a:r>
            <a:r>
              <a:rPr lang="it-IT" baseline="0" dirty="0" smtClean="0"/>
              <a:t>  </a:t>
            </a:r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Fortunatly</a:t>
            </a:r>
            <a:r>
              <a:rPr lang="it-IT" dirty="0" smtClean="0"/>
              <a:t> I </a:t>
            </a:r>
            <a:r>
              <a:rPr lang="it-IT" dirty="0" err="1" smtClean="0"/>
              <a:t>found</a:t>
            </a:r>
            <a:r>
              <a:rPr lang="it-IT" dirty="0" smtClean="0"/>
              <a:t> </a:t>
            </a:r>
            <a:r>
              <a:rPr lang="it-IT" dirty="0" err="1" smtClean="0"/>
              <a:t>an</a:t>
            </a:r>
            <a:r>
              <a:rPr lang="it-IT" dirty="0" smtClean="0"/>
              <a:t> </a:t>
            </a:r>
            <a:r>
              <a:rPr lang="it-IT" dirty="0" err="1" smtClean="0"/>
              <a:t>inspiring</a:t>
            </a:r>
            <a:r>
              <a:rPr lang="it-IT" dirty="0" smtClean="0"/>
              <a:t> </a:t>
            </a:r>
            <a:r>
              <a:rPr lang="it-IT" dirty="0" err="1" smtClean="0"/>
              <a:t>local</a:t>
            </a:r>
            <a:r>
              <a:rPr lang="it-IT" dirty="0" smtClean="0"/>
              <a:t> </a:t>
            </a:r>
            <a:r>
              <a:rPr lang="it-IT" dirty="0" err="1" smtClean="0"/>
              <a:t>working</a:t>
            </a:r>
            <a:r>
              <a:rPr lang="it-IT" dirty="0" smtClean="0"/>
              <a:t> AMS </a:t>
            </a:r>
            <a:r>
              <a:rPr lang="it-IT" dirty="0" err="1" smtClean="0"/>
              <a:t>group</a:t>
            </a:r>
            <a:r>
              <a:rPr lang="it-IT" dirty="0" smtClean="0"/>
              <a:t> in Perugia,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primarily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lead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group</a:t>
            </a:r>
            <a:r>
              <a:rPr lang="it-IT" baseline="0" dirty="0" smtClean="0"/>
              <a:t> in the </a:t>
            </a:r>
            <a:r>
              <a:rPr lang="it-IT" baseline="0" dirty="0" err="1" smtClean="0"/>
              <a:t>international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Collaboration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composed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…</a:t>
            </a:r>
            <a:r>
              <a:rPr lang="it-IT" baseline="0" dirty="0" smtClean="0"/>
              <a:t>.. And </a:t>
            </a:r>
            <a:r>
              <a:rPr lang="it-IT" baseline="0" dirty="0" err="1" smtClean="0"/>
              <a:t>leaded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by</a:t>
            </a:r>
            <a:r>
              <a:rPr lang="it-IT" baseline="0" dirty="0" smtClean="0"/>
              <a:t> a </a:t>
            </a:r>
            <a:r>
              <a:rPr lang="it-IT" baseline="0" dirty="0" err="1" smtClean="0"/>
              <a:t>well-known</a:t>
            </a:r>
            <a:r>
              <a:rPr lang="it-IT" baseline="0" dirty="0" smtClean="0"/>
              <a:t> nobel </a:t>
            </a:r>
            <a:r>
              <a:rPr lang="it-IT" baseline="0" dirty="0" err="1" smtClean="0"/>
              <a:t>laureates</a:t>
            </a:r>
            <a:r>
              <a:rPr lang="it-IT" baseline="0" dirty="0" smtClean="0"/>
              <a:t> Samuel </a:t>
            </a:r>
            <a:r>
              <a:rPr lang="it-IT" baseline="0" dirty="0" err="1" smtClean="0"/>
              <a:t>J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ting</a:t>
            </a:r>
            <a:r>
              <a:rPr lang="it-IT" baseline="0" dirty="0" smtClean="0"/>
              <a:t> </a:t>
            </a:r>
          </a:p>
          <a:p>
            <a:r>
              <a:rPr lang="it-IT" baseline="0" dirty="0" err="1" smtClean="0"/>
              <a:t>During</a:t>
            </a:r>
            <a:r>
              <a:rPr lang="it-IT" baseline="0" dirty="0" smtClean="0"/>
              <a:t> master </a:t>
            </a:r>
            <a:r>
              <a:rPr lang="it-IT" baseline="0" dirty="0" err="1" smtClean="0"/>
              <a:t>degree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Perugia   i </a:t>
            </a:r>
            <a:r>
              <a:rPr lang="it-IT" baseline="0" dirty="0" err="1" smtClean="0"/>
              <a:t>obtained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personal goal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ams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collaboration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about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contibution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recent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pubblication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physical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review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letters</a:t>
            </a:r>
            <a:r>
              <a:rPr lang="it-IT" baseline="0" dirty="0" smtClean="0"/>
              <a:t>.  </a:t>
            </a: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the first </a:t>
            </a:r>
            <a:r>
              <a:rPr lang="it-IT" dirty="0" err="1" smtClean="0"/>
              <a:t>reason</a:t>
            </a:r>
            <a:r>
              <a:rPr lang="it-IT" dirty="0" smtClean="0"/>
              <a:t> </a:t>
            </a:r>
            <a:r>
              <a:rPr lang="it-IT" dirty="0" err="1" smtClean="0"/>
              <a:t>because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choose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astroparticle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cosmology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curriculm</a:t>
            </a:r>
            <a:r>
              <a:rPr lang="it-IT" baseline="0" dirty="0" smtClean="0"/>
              <a:t> </a:t>
            </a:r>
            <a:endParaRPr lang="it-IT" dirty="0" smtClean="0"/>
          </a:p>
          <a:p>
            <a:r>
              <a:rPr lang="it-IT" baseline="0" dirty="0" err="1" smtClean="0"/>
              <a:t>is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curiosity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fact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experiment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porposes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answer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about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general</a:t>
            </a:r>
            <a:r>
              <a:rPr lang="it-IT" baseline="0" dirty="0" smtClean="0"/>
              <a:t> interest </a:t>
            </a:r>
            <a:r>
              <a:rPr lang="it-IT" baseline="0" dirty="0" err="1" smtClean="0"/>
              <a:t>questions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ehat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makes</a:t>
            </a:r>
            <a:r>
              <a:rPr lang="it-IT" baseline="0" dirty="0" smtClean="0"/>
              <a:t> up the </a:t>
            </a:r>
            <a:r>
              <a:rPr lang="it-IT" baseline="0" dirty="0" err="1" smtClean="0"/>
              <a:t>univere</a:t>
            </a:r>
            <a:r>
              <a:rPr lang="it-IT" baseline="0" dirty="0" smtClean="0"/>
              <a:t>’</a:t>
            </a:r>
            <a:r>
              <a:rPr lang="it-IT" baseline="0" dirty="0" err="1" smtClean="0"/>
              <a:t>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invisible</a:t>
            </a:r>
            <a:r>
              <a:rPr lang="it-IT" baseline="0" dirty="0" smtClean="0"/>
              <a:t> mass? </a:t>
            </a:r>
            <a:r>
              <a:rPr lang="it-IT" baseline="0" dirty="0" err="1" smtClean="0"/>
              <a:t>What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happened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primordial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antimatter</a:t>
            </a:r>
            <a:r>
              <a:rPr lang="it-IT" baseline="0" dirty="0" smtClean="0"/>
              <a:t>?</a:t>
            </a:r>
          </a:p>
          <a:p>
            <a:endParaRPr lang="it-IT" baseline="0" dirty="0" smtClean="0"/>
          </a:p>
          <a:p>
            <a:r>
              <a:rPr lang="it-IT" baseline="0" dirty="0" err="1" smtClean="0"/>
              <a:t>Possibility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wiork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international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environment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second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reason</a:t>
            </a:r>
            <a:r>
              <a:rPr lang="it-IT" baseline="0" dirty="0" smtClean="0"/>
              <a:t> </a:t>
            </a:r>
          </a:p>
          <a:p>
            <a:endParaRPr lang="it-IT" baseline="0" dirty="0" smtClean="0"/>
          </a:p>
          <a:p>
            <a:r>
              <a:rPr lang="it-IT" baseline="0" dirty="0" smtClean="0"/>
              <a:t>The </a:t>
            </a:r>
            <a:r>
              <a:rPr lang="it-IT" baseline="0" dirty="0" err="1" smtClean="0"/>
              <a:t>second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reason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inclusion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an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international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environment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fact</a:t>
            </a:r>
            <a:r>
              <a:rPr lang="it-IT" baseline="0" dirty="0" smtClean="0"/>
              <a:t> the AMS </a:t>
            </a:r>
            <a:r>
              <a:rPr lang="it-IT" baseline="0" dirty="0" err="1" smtClean="0"/>
              <a:t>collaboration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composed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sixteen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Natinos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fifthseven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institutes</a:t>
            </a:r>
            <a:r>
              <a:rPr lang="it-IT" baseline="0" dirty="0" smtClean="0"/>
              <a:t> in USA </a:t>
            </a:r>
            <a:r>
              <a:rPr lang="it-IT" baseline="0" dirty="0" err="1" smtClean="0"/>
              <a:t>Europe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ASIa</a:t>
            </a:r>
            <a:r>
              <a:rPr lang="it-IT" baseline="0" dirty="0" smtClean="0"/>
              <a:t> in total </a:t>
            </a:r>
            <a:r>
              <a:rPr lang="it-IT" baseline="0" dirty="0" err="1" smtClean="0"/>
              <a:t>about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six</a:t>
            </a:r>
            <a:r>
              <a:rPr lang="it-IT" baseline="0" dirty="0" smtClean="0"/>
              <a:t> </a:t>
            </a:r>
            <a:r>
              <a:rPr lang="it-IT" baseline="0" dirty="0" err="1" smtClean="0"/>
              <a:t>hundred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physics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resarches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engineers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works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Ams</a:t>
            </a:r>
            <a:r>
              <a:rPr lang="it-IT" baseline="0" dirty="0" smtClean="0"/>
              <a:t> </a:t>
            </a:r>
          </a:p>
          <a:p>
            <a:endParaRPr lang="it-IT" baseline="0" dirty="0" smtClean="0"/>
          </a:p>
          <a:p>
            <a:r>
              <a:rPr lang="it-IT" baseline="0" dirty="0" smtClean="0"/>
              <a:t>At the end the last </a:t>
            </a:r>
            <a:r>
              <a:rPr lang="it-IT" baseline="0" dirty="0" err="1" smtClean="0"/>
              <a:t>reason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inspiring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challenging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local</a:t>
            </a:r>
            <a:r>
              <a:rPr lang="it-IT" baseline="0" dirty="0" smtClean="0"/>
              <a:t> Perugia’</a:t>
            </a:r>
            <a:r>
              <a:rPr lang="it-IT" baseline="0" dirty="0" err="1" smtClean="0"/>
              <a:t>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environment</a:t>
            </a:r>
            <a:endParaRPr lang="it-IT" baseline="0" dirty="0" smtClean="0"/>
          </a:p>
          <a:p>
            <a:endParaRPr lang="it-IT" baseline="0" dirty="0" smtClean="0"/>
          </a:p>
          <a:p>
            <a:endParaRPr lang="it-IT" baseline="0" dirty="0" smtClean="0"/>
          </a:p>
          <a:p>
            <a:pPr>
              <a:buFont typeface="Wingdings" charset="2"/>
              <a:buChar char="ü"/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The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experiment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proposes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to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answer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about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general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interest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questions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	-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What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makes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up the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universe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’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s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invisible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mass? 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	-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What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happened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to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the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primordial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antimatter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?</a:t>
            </a:r>
          </a:p>
          <a:p>
            <a:r>
              <a:rPr lang="it-IT" baseline="0" dirty="0" smtClean="0"/>
              <a:t>   </a:t>
            </a:r>
          </a:p>
          <a:p>
            <a:r>
              <a:rPr lang="it-IT" baseline="0" dirty="0" smtClean="0"/>
              <a:t> </a:t>
            </a:r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After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presentation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about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ams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experiment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past</a:t>
            </a:r>
            <a:r>
              <a:rPr lang="it-IT" baseline="0" dirty="0" smtClean="0"/>
              <a:t> work i focus the </a:t>
            </a:r>
            <a:r>
              <a:rPr lang="it-IT" baseline="0" dirty="0" err="1" smtClean="0"/>
              <a:t>attention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year</a:t>
            </a:r>
            <a:r>
              <a:rPr lang="it-IT" baseline="0" dirty="0" smtClean="0"/>
              <a:t> </a:t>
            </a:r>
            <a:endParaRPr lang="it-IT" dirty="0" smtClean="0"/>
          </a:p>
          <a:p>
            <a:r>
              <a:rPr lang="it-IT" dirty="0" err="1" smtClean="0"/>
              <a:t>This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was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past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now</a:t>
            </a:r>
            <a:r>
              <a:rPr lang="it-IT" baseline="0" dirty="0" smtClean="0"/>
              <a:t>? As i </a:t>
            </a:r>
            <a:r>
              <a:rPr lang="it-IT" baseline="0" dirty="0" err="1" smtClean="0"/>
              <a:t>anticipated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this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year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would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improve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physics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formation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seminar </a:t>
            </a:r>
            <a:r>
              <a:rPr lang="it-IT" baseline="0" dirty="0" err="1" smtClean="0"/>
              <a:t>courses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international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nationa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school</a:t>
            </a:r>
            <a:r>
              <a:rPr lang="it-IT" baseline="0" dirty="0" smtClean="0"/>
              <a:t>    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err="1" smtClean="0"/>
              <a:t>Study</a:t>
            </a:r>
            <a:r>
              <a:rPr lang="it-IT" dirty="0" smtClean="0"/>
              <a:t> </a:t>
            </a:r>
            <a:r>
              <a:rPr lang="it-IT" dirty="0" err="1" smtClean="0"/>
              <a:t>by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……</a:t>
            </a:r>
            <a:endParaRPr lang="it-IT" dirty="0" smtClean="0"/>
          </a:p>
          <a:p>
            <a:r>
              <a:rPr lang="it-IT" dirty="0" err="1" smtClean="0"/>
              <a:t>Skills</a:t>
            </a:r>
            <a:r>
              <a:rPr lang="it-IT" dirty="0" smtClean="0"/>
              <a:t> data </a:t>
            </a:r>
            <a:r>
              <a:rPr lang="it-IT" dirty="0" err="1" smtClean="0"/>
              <a:t>analysis</a:t>
            </a:r>
            <a:r>
              <a:rPr lang="it-IT" dirty="0" smtClean="0"/>
              <a:t> </a:t>
            </a:r>
          </a:p>
          <a:p>
            <a:r>
              <a:rPr lang="it-IT" dirty="0" err="1" smtClean="0"/>
              <a:t>Shifts</a:t>
            </a:r>
            <a:r>
              <a:rPr lang="it-IT" baseline="0" dirty="0" smtClean="0"/>
              <a:t> at </a:t>
            </a:r>
            <a:r>
              <a:rPr lang="it-IT" baseline="0" dirty="0" err="1" smtClean="0"/>
              <a:t>pocc</a:t>
            </a:r>
            <a:r>
              <a:rPr lang="it-IT" baseline="0" dirty="0" smtClean="0"/>
              <a:t> </a:t>
            </a:r>
            <a:r>
              <a:rPr lang="it-IT" dirty="0" smtClean="0"/>
              <a:t> </a:t>
            </a:r>
          </a:p>
          <a:p>
            <a:endParaRPr lang="it-IT" dirty="0" smtClean="0"/>
          </a:p>
          <a:p>
            <a:r>
              <a:rPr lang="it-IT" dirty="0" err="1" smtClean="0"/>
              <a:t>This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was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past</a:t>
            </a:r>
            <a:r>
              <a:rPr lang="it-IT" baseline="0" dirty="0" smtClean="0"/>
              <a:t> </a:t>
            </a:r>
            <a:endParaRPr lang="it-IT" dirty="0" smtClean="0"/>
          </a:p>
          <a:p>
            <a:r>
              <a:rPr lang="it-IT" dirty="0" smtClean="0"/>
              <a:t>And </a:t>
            </a:r>
            <a:r>
              <a:rPr lang="it-IT" dirty="0" err="1" smtClean="0"/>
              <a:t>Now</a:t>
            </a:r>
            <a:r>
              <a:rPr lang="it-IT" dirty="0" smtClean="0"/>
              <a:t>? As i </a:t>
            </a:r>
            <a:r>
              <a:rPr lang="it-IT" dirty="0" err="1" smtClean="0"/>
              <a:t>anticipated</a:t>
            </a:r>
            <a:r>
              <a:rPr lang="it-IT" dirty="0" smtClean="0"/>
              <a:t> </a:t>
            </a:r>
          </a:p>
          <a:p>
            <a:r>
              <a:rPr lang="it-IT" dirty="0" err="1" smtClean="0"/>
              <a:t>Now</a:t>
            </a:r>
            <a:r>
              <a:rPr lang="it-IT" dirty="0" smtClean="0"/>
              <a:t> i </a:t>
            </a:r>
            <a:r>
              <a:rPr lang="it-IT" dirty="0" err="1" smtClean="0"/>
              <a:t>would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imporove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physics</a:t>
            </a:r>
            <a:r>
              <a:rPr lang="it-IT" baseline="0" dirty="0" smtClean="0"/>
              <a:t> back </a:t>
            </a:r>
            <a:r>
              <a:rPr lang="it-IT" baseline="0" dirty="0" err="1" smtClean="0"/>
              <a:t>ground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seminar workshop </a:t>
            </a:r>
            <a:r>
              <a:rPr lang="it-IT" baseline="0" dirty="0" err="1" smtClean="0"/>
              <a:t>courses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itaian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europena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school</a:t>
            </a:r>
            <a:r>
              <a:rPr lang="it-IT" baseline="0" dirty="0" smtClean="0"/>
              <a:t> </a:t>
            </a:r>
          </a:p>
          <a:p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Another</a:t>
            </a:r>
            <a:r>
              <a:rPr lang="it-IT" dirty="0" smtClean="0"/>
              <a:t> </a:t>
            </a:r>
            <a:r>
              <a:rPr lang="it-IT" dirty="0" err="1" smtClean="0"/>
              <a:t>formation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point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the data </a:t>
            </a:r>
            <a:r>
              <a:rPr lang="it-IT" baseline="0" dirty="0" err="1" smtClean="0"/>
              <a:t>analysis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skills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improvemente</a:t>
            </a:r>
            <a:r>
              <a:rPr lang="it-IT" baseline="0" dirty="0" smtClean="0"/>
              <a:t> 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prepar</a:t>
            </a:r>
            <a:r>
              <a:rPr lang="it-IT" dirty="0" smtClean="0"/>
              <a:t> the </a:t>
            </a:r>
            <a:r>
              <a:rPr lang="it-IT" dirty="0" err="1" smtClean="0"/>
              <a:t>analysis</a:t>
            </a:r>
            <a:r>
              <a:rPr lang="it-IT" dirty="0" smtClean="0"/>
              <a:t> work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phd</a:t>
            </a:r>
            <a:r>
              <a:rPr lang="it-IT" dirty="0" smtClean="0"/>
              <a:t> </a:t>
            </a:r>
            <a:r>
              <a:rPr lang="it-IT" dirty="0" err="1" smtClean="0"/>
              <a:t>thesis</a:t>
            </a:r>
            <a:r>
              <a:rPr lang="it-IT" dirty="0" smtClean="0"/>
              <a:t> i </a:t>
            </a:r>
            <a:r>
              <a:rPr lang="it-IT" dirty="0" err="1" smtClean="0"/>
              <a:t>would</a:t>
            </a:r>
            <a:r>
              <a:rPr lang="it-IT" dirty="0" smtClean="0"/>
              <a:t> </a:t>
            </a:r>
            <a:r>
              <a:rPr lang="it-IT" dirty="0" err="1" smtClean="0"/>
              <a:t>also</a:t>
            </a:r>
            <a:r>
              <a:rPr lang="it-IT" dirty="0" smtClean="0"/>
              <a:t> </a:t>
            </a:r>
            <a:r>
              <a:rPr lang="it-IT" dirty="0" err="1" smtClean="0"/>
              <a:t>improve</a:t>
            </a:r>
            <a:r>
              <a:rPr lang="it-IT" dirty="0" smtClean="0"/>
              <a:t> </a:t>
            </a:r>
            <a:r>
              <a:rPr lang="it-IT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analysis</a:t>
            </a:r>
            <a:r>
              <a:rPr lang="it-IT" baseline="0" dirty="0" smtClean="0"/>
              <a:t> data </a:t>
            </a:r>
            <a:r>
              <a:rPr lang="it-IT" baseline="0" dirty="0" err="1" smtClean="0"/>
              <a:t>knowledge</a:t>
            </a:r>
            <a:r>
              <a:rPr lang="it-IT" baseline="0" dirty="0" smtClean="0"/>
              <a:t> </a:t>
            </a:r>
          </a:p>
          <a:p>
            <a:endParaRPr lang="it-IT" dirty="0" smtClean="0"/>
          </a:p>
          <a:p>
            <a:r>
              <a:rPr lang="it-IT" dirty="0" smtClean="0"/>
              <a:t>I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would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imporove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my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analysis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dta</a:t>
            </a:r>
            <a:r>
              <a:rPr lang="it-IT" baseline="0" dirty="0" smtClean="0"/>
              <a:t> </a:t>
            </a:r>
            <a:r>
              <a:rPr lang="it-IT" baseline="0" dirty="0" err="1" smtClean="0"/>
              <a:t>knowledge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root</a:t>
            </a:r>
            <a:r>
              <a:rPr lang="it-IT" baseline="0" dirty="0" smtClean="0"/>
              <a:t> and c++ </a:t>
            </a:r>
            <a:r>
              <a:rPr lang="it-IT" baseline="0" dirty="0" err="1" smtClean="0"/>
              <a:t>languages</a:t>
            </a:r>
            <a:r>
              <a:rPr lang="it-IT" baseline="0" dirty="0" smtClean="0"/>
              <a:t> </a:t>
            </a:r>
          </a:p>
          <a:p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 </a:t>
            </a:r>
            <a:r>
              <a:rPr lang="it-IT" dirty="0" err="1" smtClean="0"/>
              <a:t>want</a:t>
            </a:r>
            <a:r>
              <a:rPr lang="it-IT" baseline="0" dirty="0" smtClean="0"/>
              <a:t> continue the </a:t>
            </a:r>
            <a:r>
              <a:rPr lang="it-IT" baseline="0" dirty="0" err="1" smtClean="0"/>
              <a:t>study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of…</a:t>
            </a:r>
            <a:r>
              <a:rPr lang="it-IT" baseline="0" dirty="0" smtClean="0"/>
              <a:t>., </a:t>
            </a:r>
            <a:r>
              <a:rPr lang="it-IT" baseline="0" dirty="0" err="1" smtClean="0"/>
              <a:t>that</a:t>
            </a:r>
            <a:r>
              <a:rPr lang="it-IT" baseline="0" dirty="0" smtClean="0"/>
              <a:t> i start </a:t>
            </a:r>
            <a:r>
              <a:rPr lang="it-IT" baseline="0" dirty="0" err="1" smtClean="0"/>
              <a:t>now</a:t>
            </a:r>
            <a:r>
              <a:rPr lang="it-IT" baseline="0" dirty="0" smtClean="0"/>
              <a:t> 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err="1" smtClean="0"/>
              <a:t>Study</a:t>
            </a:r>
            <a:r>
              <a:rPr lang="it-IT" baseline="0" dirty="0" smtClean="0"/>
              <a:t> o </a:t>
            </a:r>
            <a:r>
              <a:rPr lang="it-IT" baseline="0" dirty="0" err="1" smtClean="0"/>
              <a:t>cr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propagation</a:t>
            </a:r>
            <a:r>
              <a:rPr lang="it-IT" baseline="0" dirty="0" smtClean="0"/>
              <a:t> and diffuse </a:t>
            </a:r>
            <a:r>
              <a:rPr lang="it-IT" baseline="0" dirty="0" err="1" smtClean="0"/>
              <a:t>emissions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produced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durind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their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propagation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trough</a:t>
            </a:r>
            <a:r>
              <a:rPr lang="it-IT" baseline="0" dirty="0" smtClean="0"/>
              <a:t> a </a:t>
            </a:r>
            <a:r>
              <a:rPr lang="it-IT" baseline="0" dirty="0" err="1" smtClean="0"/>
              <a:t>numerical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galpro….i</a:t>
            </a:r>
            <a:r>
              <a:rPr lang="it-IT" baseline="0" dirty="0" smtClean="0"/>
              <a:t> start </a:t>
            </a:r>
            <a:r>
              <a:rPr lang="it-IT" baseline="0" dirty="0" err="1" smtClean="0"/>
              <a:t>this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study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now</a:t>
            </a:r>
            <a:endParaRPr lang="it-IT" baseline="0" dirty="0" smtClean="0"/>
          </a:p>
          <a:p>
            <a:endParaRPr lang="it-IT" baseline="0" dirty="0" smtClean="0"/>
          </a:p>
          <a:p>
            <a:r>
              <a:rPr lang="it-IT" baseline="0" dirty="0" smtClean="0"/>
              <a:t>I start the </a:t>
            </a:r>
            <a:r>
              <a:rPr lang="it-IT" baseline="0" dirty="0" err="1" smtClean="0"/>
              <a:t>study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about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cosmic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ray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……</a:t>
            </a:r>
            <a:r>
              <a:rPr lang="it-IT" baseline="0" dirty="0" smtClean="0"/>
              <a:t>. </a:t>
            </a:r>
            <a:endParaRPr lang="it-IT" dirty="0"/>
          </a:p>
        </p:txBody>
      </p:sp>
      <p:sp>
        <p:nvSpPr>
          <p:cNvPr id="4" name="Segnaposto intestazion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542521-7BCD-D94C-A7EF-98A8AADFE16A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8CEA6-7F6C-3949-8151-D7358326163F}" type="slidenum">
              <a:rPr lang="it-IT" smtClean="0"/>
              <a:pPr/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Microsoft_Equation1.bin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emf"/><Relationship Id="rId8" Type="http://schemas.openxmlformats.org/officeDocument/2006/relationships/image" Target="../media/image16.emf"/><Relationship Id="rId9" Type="http://schemas.openxmlformats.org/officeDocument/2006/relationships/image" Target="../media/image17.emf"/><Relationship Id="rId10" Type="http://schemas.openxmlformats.org/officeDocument/2006/relationships/image" Target="../media/image1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eg"/><Relationship Id="rId3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df"/><Relationship Id="rId6" Type="http://schemas.openxmlformats.org/officeDocument/2006/relationships/image" Target="../media/image26.png"/><Relationship Id="rId7" Type="http://schemas.openxmlformats.org/officeDocument/2006/relationships/image" Target="../media/image27.emf"/><Relationship Id="rId8" Type="http://schemas.openxmlformats.org/officeDocument/2006/relationships/image" Target="../media/image28.pdf"/><Relationship Id="rId9" Type="http://schemas.openxmlformats.org/officeDocument/2006/relationships/image" Target="../media/image29.png"/><Relationship Id="rId10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po 18"/>
          <p:cNvGrpSpPr/>
          <p:nvPr/>
        </p:nvGrpSpPr>
        <p:grpSpPr>
          <a:xfrm>
            <a:off x="609600" y="2590800"/>
            <a:ext cx="7924800" cy="1524000"/>
            <a:chOff x="381000" y="1066800"/>
            <a:chExt cx="7924800" cy="1524000"/>
          </a:xfrm>
        </p:grpSpPr>
        <p:sp>
          <p:nvSpPr>
            <p:cNvPr id="8" name="Rettangolo arrotondato 7"/>
            <p:cNvSpPr/>
            <p:nvPr/>
          </p:nvSpPr>
          <p:spPr>
            <a:xfrm>
              <a:off x="533400" y="1066800"/>
              <a:ext cx="7772400" cy="152400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381000" y="1378803"/>
              <a:ext cx="7772400" cy="830997"/>
            </a:xfrm>
            <a:prstGeom prst="rect">
              <a:avLst/>
            </a:prstGeom>
            <a:noFill/>
          </p:spPr>
          <p:txBody>
            <a:bodyPr vert="horz" wrap="square" rtlCol="0" anchor="t" anchorCtr="0">
              <a:spAutoFit/>
            </a:bodyPr>
            <a:lstStyle/>
            <a:p>
              <a:pPr algn="ctr"/>
              <a:r>
                <a:rPr lang="it-IT" sz="2400" dirty="0" err="1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Electrons</a:t>
              </a:r>
              <a:r>
                <a:rPr lang="it-IT" sz="2400" dirty="0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 </a:t>
              </a:r>
              <a:r>
                <a:rPr lang="it-IT" sz="2400" dirty="0" err="1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component</a:t>
              </a:r>
              <a:r>
                <a:rPr lang="it-IT" sz="2400" dirty="0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 in </a:t>
              </a:r>
              <a:r>
                <a:rPr lang="it-IT" sz="2400" dirty="0" err="1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Cosmic</a:t>
              </a:r>
              <a:r>
                <a:rPr lang="it-IT" sz="2400" dirty="0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 </a:t>
              </a:r>
              <a:r>
                <a:rPr lang="it-IT" sz="2400" dirty="0" err="1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Rays</a:t>
              </a:r>
              <a:r>
                <a:rPr lang="it-IT" sz="2400" dirty="0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 </a:t>
              </a:r>
              <a:r>
                <a:rPr lang="it-IT" sz="2400" dirty="0" err="1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with</a:t>
              </a:r>
              <a:r>
                <a:rPr lang="it-IT" sz="2400" dirty="0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 AMS-02 </a:t>
              </a:r>
              <a:r>
                <a:rPr lang="it-IT" sz="2400" dirty="0" err="1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experiment</a:t>
              </a:r>
              <a:r>
                <a:rPr lang="it-IT" sz="2400" dirty="0" smtClean="0">
                  <a:solidFill>
                    <a:schemeClr val="accent1">
                      <a:lumMod val="75000"/>
                    </a:schemeClr>
                  </a:solidFill>
                  <a:latin typeface="Eurostile"/>
                </a:rPr>
                <a:t> </a:t>
              </a:r>
              <a:endParaRPr lang="it-IT" sz="2400" dirty="0">
                <a:solidFill>
                  <a:schemeClr val="accent1">
                    <a:lumMod val="75000"/>
                  </a:schemeClr>
                </a:solidFill>
                <a:latin typeface="Eurostile"/>
              </a:endParaRPr>
            </a:p>
          </p:txBody>
        </p:sp>
      </p:grpSp>
      <p:cxnSp>
        <p:nvCxnSpPr>
          <p:cNvPr id="10" name="Connettore 1 9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asellaDiTesto 19"/>
          <p:cNvSpPr txBox="1"/>
          <p:nvPr/>
        </p:nvSpPr>
        <p:spPr>
          <a:xfrm>
            <a:off x="838200" y="890826"/>
            <a:ext cx="7543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Università degli studi di Perugia</a:t>
            </a:r>
          </a:p>
          <a:p>
            <a:pPr algn="ctr"/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Dipartimento di Fisica e Geologia </a:t>
            </a:r>
          </a:p>
          <a:p>
            <a:pPr algn="ctr"/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XXX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PhD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school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on "Scienza e Tecnologia per la Fisica e la Geologia”</a:t>
            </a:r>
          </a:p>
          <a:p>
            <a:endParaRPr lang="it-IT" sz="1600" dirty="0" smtClean="0"/>
          </a:p>
        </p:txBody>
      </p:sp>
      <p:sp>
        <p:nvSpPr>
          <p:cNvPr id="21" name="CasellaDiTesto 20"/>
          <p:cNvSpPr txBox="1"/>
          <p:nvPr/>
        </p:nvSpPr>
        <p:spPr>
          <a:xfrm>
            <a:off x="990600" y="4953000"/>
            <a:ext cx="7543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PhD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Student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: Marta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Crispoltoni</a:t>
            </a:r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 algn="ctr"/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Tutors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: Prof. Bruna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Bertucci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&amp; Dr. Matteo Duranti </a:t>
            </a:r>
          </a:p>
          <a:p>
            <a:r>
              <a:rPr lang="it-IT" dirty="0" smtClean="0"/>
              <a:t>	</a:t>
            </a:r>
          </a:p>
        </p:txBody>
      </p:sp>
      <p:pic>
        <p:nvPicPr>
          <p:cNvPr id="9" name="Immagine 8" descr="Logo_Università_di_Perugi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3272" y="533400"/>
            <a:ext cx="1580728" cy="1580728"/>
          </a:xfrm>
          <a:prstGeom prst="rect">
            <a:avLst/>
          </a:prstGeom>
        </p:spPr>
      </p:pic>
      <p:pic>
        <p:nvPicPr>
          <p:cNvPr id="11" name="Segnaposto contenuto 12" descr="LOGO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88" y="533400"/>
            <a:ext cx="1289612" cy="1752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it-IT" dirty="0" err="1" smtClean="0"/>
              <a:t>9</a:t>
            </a:r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…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Now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(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this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)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…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28600" y="762000"/>
            <a:ext cx="868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1219200"/>
            <a:ext cx="8686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  <a:alpha val="30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Physics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background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improvement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</a:p>
          <a:p>
            <a:endParaRPr lang="it-IT" sz="2400" dirty="0" smtClean="0">
              <a:solidFill>
                <a:schemeClr val="accent1">
                  <a:lumMod val="75000"/>
                  <a:alpha val="30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Data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analysis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skills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improvement</a:t>
            </a:r>
            <a:endParaRPr lang="it-IT" sz="2400" dirty="0" smtClean="0">
              <a:solidFill>
                <a:schemeClr val="accent1">
                  <a:lumMod val="75000"/>
                  <a:alpha val="30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  <a:alpha val="30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Study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of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CR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propagation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and diffuse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emissions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by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a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numerical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code, GALPROP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Monitoring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shifts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at POCC (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Payload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Operation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Control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Center) at CERN (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Geneve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)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it-IT" dirty="0" smtClean="0"/>
              <a:t>10</a:t>
            </a:r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…In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Future (2016/2017)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28600" y="762000"/>
            <a:ext cx="868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1371600"/>
            <a:ext cx="8686800" cy="6370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Continue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all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electron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analysis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Flux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at high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energies</a:t>
            </a:r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Time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variation</a:t>
            </a:r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Continue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inclusion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an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International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environment</a:t>
            </a:r>
            <a:endParaRPr lang="it-IT" sz="24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Shifts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at POCC</a:t>
            </a: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Tracker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expert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Development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tools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used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 the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analysis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24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BACK UP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piè di pagin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Marta Crispoltoni</a:t>
            </a:r>
            <a:endParaRPr lang="it-IT"/>
          </a:p>
        </p:txBody>
      </p:sp>
      <p:sp>
        <p:nvSpPr>
          <p:cNvPr id="8" name="Segnaposto numero diapositiv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1716-2C19-8C41-B0E6-D23EAC9A88C6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/>
          <p:cNvCxnSpPr/>
          <p:nvPr/>
        </p:nvCxnSpPr>
        <p:spPr>
          <a:xfrm>
            <a:off x="0" y="620688"/>
            <a:ext cx="9144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 flipV="1">
            <a:off x="0" y="6377136"/>
            <a:ext cx="9144000" cy="76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Segnaposto piè di pagina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Marta Crispoltoni</a:t>
            </a:r>
            <a:endParaRPr lang="it-IT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1716-2C19-8C41-B0E6-D23EAC9A88C6}" type="slidenum">
              <a:rPr lang="it-IT" smtClean="0"/>
              <a:pPr/>
              <a:t>13</a:t>
            </a:fld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0" y="-27384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 smtClean="0">
                <a:solidFill>
                  <a:schemeClr val="accent6">
                    <a:lumMod val="75000"/>
                  </a:schemeClr>
                </a:solidFill>
                <a:latin typeface="Papyrus Condensed"/>
              </a:rPr>
              <a:t>1</a:t>
            </a:r>
            <a:r>
              <a:rPr lang="it-IT" sz="3600" b="1" dirty="0" smtClean="0">
                <a:solidFill>
                  <a:schemeClr val="accent6">
                    <a:lumMod val="75000"/>
                  </a:schemeClr>
                </a:solidFill>
                <a:latin typeface="Papyrus Condensed"/>
              </a:rPr>
              <a:t>) Raggi Cosmici (RC): Componente elettronica (e</a:t>
            </a:r>
            <a:r>
              <a:rPr lang="it-IT" sz="3600" b="1" baseline="30000" dirty="0" smtClean="0">
                <a:solidFill>
                  <a:schemeClr val="accent6">
                    <a:lumMod val="75000"/>
                  </a:schemeClr>
                </a:solidFill>
                <a:latin typeface="Papyrus Condensed"/>
              </a:rPr>
              <a:t>-</a:t>
            </a:r>
            <a:r>
              <a:rPr lang="it-IT" sz="3600" b="1" dirty="0" smtClean="0">
                <a:solidFill>
                  <a:schemeClr val="accent6">
                    <a:lumMod val="75000"/>
                  </a:schemeClr>
                </a:solidFill>
                <a:latin typeface="Papyrus Condensed"/>
              </a:rPr>
              <a:t>+e</a:t>
            </a:r>
            <a:r>
              <a:rPr lang="it-IT" sz="3600" b="1" baseline="30000" dirty="0" smtClean="0">
                <a:solidFill>
                  <a:schemeClr val="accent6">
                    <a:lumMod val="75000"/>
                  </a:schemeClr>
                </a:solidFill>
                <a:latin typeface="Papyrus Condensed"/>
              </a:rPr>
              <a:t>+</a:t>
            </a:r>
            <a:r>
              <a:rPr lang="it-IT" sz="3600" b="1" dirty="0" smtClean="0">
                <a:solidFill>
                  <a:schemeClr val="accent6">
                    <a:lumMod val="75000"/>
                  </a:schemeClr>
                </a:solidFill>
                <a:latin typeface="Papyrus Condensed"/>
              </a:rPr>
              <a:t>)</a:t>
            </a:r>
            <a:endParaRPr lang="it-IT" sz="3600" b="1" dirty="0">
              <a:solidFill>
                <a:schemeClr val="accent6">
                  <a:lumMod val="75000"/>
                </a:schemeClr>
              </a:solidFill>
              <a:latin typeface="Papyrus Condensed"/>
            </a:endParaRPr>
          </a:p>
        </p:txBody>
      </p:sp>
      <p:graphicFrame>
        <p:nvGraphicFramePr>
          <p:cNvPr id="19" name="Oggetto 18"/>
          <p:cNvGraphicFramePr>
            <a:graphicFrameLocks noChangeAspect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07202655"/>
              </p:ext>
            </p:extLst>
          </p:nvPr>
        </p:nvGraphicFramePr>
        <p:xfrm>
          <a:off x="4178393" y="2937101"/>
          <a:ext cx="101600" cy="177800"/>
        </p:xfrm>
        <a:graphic>
          <a:graphicData uri="http://schemas.openxmlformats.org/presentationml/2006/ole">
            <p:oleObj spid="_x0000_s41986" name="Equation" r:id="rId4" imgW="101600" imgH="177800" progId="Equation.3">
              <p:embed/>
            </p:oleObj>
          </a:graphicData>
        </a:graphic>
      </p:graphicFrame>
      <p:sp>
        <p:nvSpPr>
          <p:cNvPr id="20" name="CasellaDiTesto 19"/>
          <p:cNvSpPr txBox="1"/>
          <p:nvPr/>
        </p:nvSpPr>
        <p:spPr>
          <a:xfrm>
            <a:off x="4427984" y="241159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984807"/>
                </a:solidFill>
              </a:rPr>
              <a:t>Sorgenti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1311189"/>
            <a:ext cx="6175455" cy="9552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5916" y="692696"/>
            <a:ext cx="87605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caratteristiche</a:t>
            </a:r>
            <a:r>
              <a:rPr lang="en-US" dirty="0" smtClean="0"/>
              <a:t> </a:t>
            </a:r>
            <a:r>
              <a:rPr lang="en-US" dirty="0" err="1" smtClean="0"/>
              <a:t>dello</a:t>
            </a:r>
            <a:r>
              <a:rPr lang="en-US" dirty="0" smtClean="0"/>
              <a:t> </a:t>
            </a:r>
            <a:r>
              <a:rPr lang="en-US" dirty="0" err="1" smtClean="0"/>
              <a:t>spettro</a:t>
            </a:r>
            <a:r>
              <a:rPr lang="en-US" dirty="0" smtClean="0"/>
              <a:t> </a:t>
            </a:r>
            <a:r>
              <a:rPr lang="en-US" dirty="0" err="1" smtClean="0"/>
              <a:t>dei</a:t>
            </a:r>
            <a:r>
              <a:rPr lang="en-US" dirty="0" smtClean="0"/>
              <a:t> RC </a:t>
            </a:r>
            <a:r>
              <a:rPr lang="en-US" dirty="0" err="1" smtClean="0"/>
              <a:t>nella</a:t>
            </a:r>
            <a:r>
              <a:rPr lang="en-US" dirty="0" smtClean="0"/>
              <a:t> </a:t>
            </a:r>
            <a:r>
              <a:rPr lang="en-US" dirty="0" err="1" smtClean="0"/>
              <a:t>galassia</a:t>
            </a:r>
            <a:r>
              <a:rPr lang="en-US" dirty="0" smtClean="0"/>
              <a:t> </a:t>
            </a:r>
            <a:r>
              <a:rPr lang="en-US" dirty="0" err="1" smtClean="0"/>
              <a:t>è</a:t>
            </a:r>
            <a:r>
              <a:rPr lang="en-US" dirty="0" smtClean="0"/>
              <a:t> </a:t>
            </a:r>
            <a:r>
              <a:rPr lang="en-US" dirty="0" err="1" smtClean="0"/>
              <a:t>governato</a:t>
            </a:r>
            <a:r>
              <a:rPr lang="en-US" dirty="0" smtClean="0"/>
              <a:t> da </a:t>
            </a:r>
            <a:r>
              <a:rPr lang="en-US" dirty="0" err="1" smtClean="0"/>
              <a:t>un’equazione</a:t>
            </a:r>
            <a:r>
              <a:rPr lang="en-US" dirty="0" smtClean="0"/>
              <a:t> di </a:t>
            </a:r>
            <a:r>
              <a:rPr lang="en-US" dirty="0" err="1" smtClean="0"/>
              <a:t>diffusione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modifica</a:t>
            </a:r>
            <a:r>
              <a:rPr lang="en-US" dirty="0" smtClean="0"/>
              <a:t> lo </a:t>
            </a:r>
            <a:r>
              <a:rPr lang="en-US" dirty="0" err="1" smtClean="0"/>
              <a:t>spettro</a:t>
            </a:r>
            <a:r>
              <a:rPr lang="en-US" dirty="0" smtClean="0"/>
              <a:t> </a:t>
            </a:r>
            <a:r>
              <a:rPr lang="en-US" dirty="0" err="1" smtClean="0"/>
              <a:t>energetico</a:t>
            </a:r>
            <a:r>
              <a:rPr lang="en-US" dirty="0" smtClean="0"/>
              <a:t> </a:t>
            </a:r>
            <a:r>
              <a:rPr lang="en-US" dirty="0" err="1" smtClean="0"/>
              <a:t>prodotto</a:t>
            </a:r>
            <a:r>
              <a:rPr lang="en-US" dirty="0" smtClean="0"/>
              <a:t> </a:t>
            </a:r>
            <a:r>
              <a:rPr lang="en-US" dirty="0" err="1" smtClean="0"/>
              <a:t>alla</a:t>
            </a:r>
            <a:r>
              <a:rPr lang="en-US" dirty="0" smtClean="0"/>
              <a:t> </a:t>
            </a:r>
            <a:r>
              <a:rPr lang="en-US" dirty="0" err="1" smtClean="0"/>
              <a:t>sorgente</a:t>
            </a:r>
            <a:r>
              <a:rPr lang="en-US" dirty="0" smtClean="0"/>
              <a:t>, </a:t>
            </a:r>
            <a:r>
              <a:rPr lang="en-US" dirty="0" err="1" smtClean="0"/>
              <a:t>l’equazione</a:t>
            </a:r>
            <a:r>
              <a:rPr lang="en-US" dirty="0" smtClean="0"/>
              <a:t> in </a:t>
            </a:r>
            <a:r>
              <a:rPr lang="en-US" dirty="0" err="1" smtClean="0"/>
              <a:t>condizioni</a:t>
            </a:r>
            <a:r>
              <a:rPr lang="en-US" dirty="0" smtClean="0"/>
              <a:t> </a:t>
            </a:r>
            <a:r>
              <a:rPr lang="en-US" dirty="0" err="1" smtClean="0"/>
              <a:t>stazionarietà</a:t>
            </a:r>
            <a:r>
              <a:rPr lang="en-US" dirty="0" smtClean="0"/>
              <a:t> </a:t>
            </a:r>
            <a:r>
              <a:rPr lang="en-US" dirty="0" err="1" smtClean="0"/>
              <a:t>è</a:t>
            </a:r>
            <a:r>
              <a:rPr lang="en-US" dirty="0" smtClean="0"/>
              <a:t> </a:t>
            </a:r>
            <a:r>
              <a:rPr lang="en-US" dirty="0" err="1" smtClean="0"/>
              <a:t>descritta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18" name="CasellaDiTesto 19"/>
          <p:cNvSpPr txBox="1"/>
          <p:nvPr/>
        </p:nvSpPr>
        <p:spPr>
          <a:xfrm>
            <a:off x="5419836" y="2411596"/>
            <a:ext cx="3760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984807"/>
                </a:solidFill>
              </a:rPr>
              <a:t>Decadimento e Produzione secondaria</a:t>
            </a:r>
            <a:endParaRPr lang="it-IT" dirty="0">
              <a:solidFill>
                <a:srgbClr val="984807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4860032" y="2091598"/>
            <a:ext cx="0" cy="3769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asellaDiTesto 19"/>
          <p:cNvSpPr txBox="1"/>
          <p:nvPr/>
        </p:nvSpPr>
        <p:spPr>
          <a:xfrm>
            <a:off x="2584140" y="2361654"/>
            <a:ext cx="1843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984807"/>
                </a:solidFill>
              </a:rPr>
              <a:t>Perdite di energia</a:t>
            </a:r>
            <a:endParaRPr lang="it-IT" dirty="0">
              <a:solidFill>
                <a:srgbClr val="984807"/>
              </a:solidFill>
            </a:endParaRPr>
          </a:p>
        </p:txBody>
      </p:sp>
      <p:sp>
        <p:nvSpPr>
          <p:cNvPr id="29" name="CasellaDiTesto 19"/>
          <p:cNvSpPr txBox="1"/>
          <p:nvPr/>
        </p:nvSpPr>
        <p:spPr>
          <a:xfrm>
            <a:off x="137964" y="2266454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984807"/>
                </a:solidFill>
              </a:rPr>
              <a:t>Diffusione nel volume della galassia </a:t>
            </a:r>
            <a:endParaRPr lang="it-IT" dirty="0">
              <a:solidFill>
                <a:srgbClr val="984807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393" y="2852936"/>
            <a:ext cx="1777108" cy="72818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984807" y="1443335"/>
            <a:ext cx="806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=0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339752" y="2636912"/>
            <a:ext cx="29290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err="1" smtClean="0"/>
              <a:t>Ionizzazione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Bremsstrahlung</a:t>
            </a:r>
          </a:p>
          <a:p>
            <a:pPr marL="285750" indent="-285750">
              <a:buFontTx/>
              <a:buChar char="-"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Radiazione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di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Sincrotrone</a:t>
            </a:r>
            <a:endParaRPr lang="en-US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Effetto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 Compton </a:t>
            </a:r>
            <a:r>
              <a:rPr lang="en-US" b="1" dirty="0" err="1" smtClean="0">
                <a:solidFill>
                  <a:schemeClr val="accent6">
                    <a:lumMod val="50000"/>
                  </a:schemeClr>
                </a:solidFill>
              </a:rPr>
              <a:t>inverso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25893" y="3297758"/>
            <a:ext cx="1938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0090"/>
                </a:solidFill>
              </a:rPr>
              <a:t>Importanti</a:t>
            </a:r>
            <a:r>
              <a:rPr lang="en-US" b="1" dirty="0" smtClean="0">
                <a:solidFill>
                  <a:srgbClr val="000090"/>
                </a:solidFill>
              </a:rPr>
              <a:t> solo per </a:t>
            </a:r>
            <a:r>
              <a:rPr lang="en-US" b="1" dirty="0" err="1" smtClean="0">
                <a:solidFill>
                  <a:srgbClr val="000090"/>
                </a:solidFill>
              </a:rPr>
              <a:t>gli</a:t>
            </a:r>
            <a:r>
              <a:rPr lang="en-US" b="1" dirty="0" smtClean="0">
                <a:solidFill>
                  <a:srgbClr val="000090"/>
                </a:solidFill>
              </a:rPr>
              <a:t> </a:t>
            </a:r>
            <a:r>
              <a:rPr lang="en-US" b="1" dirty="0" err="1" smtClean="0">
                <a:solidFill>
                  <a:srgbClr val="000090"/>
                </a:solidFill>
              </a:rPr>
              <a:t>elettroni</a:t>
            </a:r>
            <a:r>
              <a:rPr lang="en-US" b="1" dirty="0" smtClean="0">
                <a:solidFill>
                  <a:srgbClr val="000090"/>
                </a:solidFill>
              </a:rPr>
              <a:t>  </a:t>
            </a:r>
          </a:p>
          <a:p>
            <a:endParaRPr lang="en-US" b="1" dirty="0">
              <a:solidFill>
                <a:srgbClr val="000090"/>
              </a:solidFill>
            </a:endParaRPr>
          </a:p>
        </p:txBody>
      </p:sp>
      <p:pic>
        <p:nvPicPr>
          <p:cNvPr id="33" name="Picture 32" descr="latex-image-1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084168" y="3264799"/>
            <a:ext cx="717110" cy="596249"/>
          </a:xfrm>
          <a:prstGeom prst="rect">
            <a:avLst/>
          </a:prstGeom>
        </p:spPr>
      </p:pic>
      <p:pic>
        <p:nvPicPr>
          <p:cNvPr id="34" name="Picture 33" descr="latex-image-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5284562" y="3356992"/>
            <a:ext cx="707215" cy="299206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79511" y="4334470"/>
            <a:ext cx="36724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000090"/>
                </a:solidFill>
              </a:rPr>
              <a:t>Deformazione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dello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spettro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originale</a:t>
            </a:r>
            <a:endParaRPr lang="en-US" dirty="0" smtClean="0">
              <a:solidFill>
                <a:srgbClr val="000090"/>
              </a:solidFill>
            </a:endParaRPr>
          </a:p>
          <a:p>
            <a:pPr marL="285750" indent="-285750">
              <a:buFontTx/>
              <a:buChar char="-"/>
            </a:pPr>
            <a:endParaRPr lang="en-US" dirty="0">
              <a:solidFill>
                <a:srgbClr val="000090"/>
              </a:solidFill>
            </a:endParaRPr>
          </a:p>
          <a:p>
            <a:pPr marL="285750" indent="-285750">
              <a:buFontTx/>
              <a:buChar char="-"/>
            </a:pPr>
            <a:endParaRPr lang="en-US" dirty="0" smtClean="0">
              <a:solidFill>
                <a:srgbClr val="000090"/>
              </a:solidFill>
            </a:endParaRPr>
          </a:p>
        </p:txBody>
      </p:sp>
      <p:pic>
        <p:nvPicPr>
          <p:cNvPr id="36" name="Picture 35" descr="latex-image-1.pdf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r="57345" b="7599"/>
          <a:stretch/>
        </p:blipFill>
        <p:spPr>
          <a:xfrm>
            <a:off x="539552" y="4758134"/>
            <a:ext cx="1584176" cy="347266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4067944" y="4362271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Tempo </a:t>
            </a:r>
            <a:r>
              <a:rPr lang="en-US" dirty="0" err="1" smtClean="0">
                <a:solidFill>
                  <a:srgbClr val="000090"/>
                </a:solidFill>
              </a:rPr>
              <a:t>caratteristico</a:t>
            </a:r>
            <a:r>
              <a:rPr lang="en-US" dirty="0" smtClean="0">
                <a:solidFill>
                  <a:srgbClr val="000090"/>
                </a:solidFill>
              </a:rPr>
              <a:t> per la </a:t>
            </a:r>
            <a:r>
              <a:rPr lang="en-US" dirty="0" err="1" smtClean="0">
                <a:solidFill>
                  <a:srgbClr val="000090"/>
                </a:solidFill>
              </a:rPr>
              <a:t>perdita</a:t>
            </a:r>
            <a:r>
              <a:rPr lang="en-US" dirty="0" smtClean="0">
                <a:solidFill>
                  <a:srgbClr val="000090"/>
                </a:solidFill>
              </a:rPr>
              <a:t> di </a:t>
            </a:r>
            <a:r>
              <a:rPr lang="en-US" dirty="0" err="1" smtClean="0">
                <a:solidFill>
                  <a:srgbClr val="000090"/>
                </a:solidFill>
              </a:rPr>
              <a:t>energia</a:t>
            </a:r>
            <a:endParaRPr lang="en-US" dirty="0">
              <a:solidFill>
                <a:srgbClr val="000090"/>
              </a:solidFill>
            </a:endParaRPr>
          </a:p>
          <a:p>
            <a:r>
              <a:rPr lang="en-US" dirty="0" smtClean="0">
                <a:solidFill>
                  <a:srgbClr val="000090"/>
                </a:solidFill>
              </a:rPr>
              <a:t>&lt;&lt; di </a:t>
            </a:r>
            <a:r>
              <a:rPr lang="en-US" dirty="0" err="1" smtClean="0">
                <a:solidFill>
                  <a:srgbClr val="000090"/>
                </a:solidFill>
              </a:rPr>
              <a:t>quello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caratteristico</a:t>
            </a:r>
            <a:r>
              <a:rPr lang="en-US" dirty="0" smtClean="0">
                <a:solidFill>
                  <a:srgbClr val="000090"/>
                </a:solidFill>
              </a:rPr>
              <a:t> per la </a:t>
            </a:r>
            <a:r>
              <a:rPr lang="en-US" dirty="0" err="1" smtClean="0">
                <a:solidFill>
                  <a:srgbClr val="000090"/>
                </a:solidFill>
              </a:rPr>
              <a:t>diffusione</a:t>
            </a:r>
            <a:r>
              <a:rPr lang="en-US" dirty="0" smtClean="0">
                <a:solidFill>
                  <a:srgbClr val="000090"/>
                </a:solidFill>
              </a:rPr>
              <a:t> (10</a:t>
            </a:r>
            <a:r>
              <a:rPr lang="en-US" baseline="30000" dirty="0" smtClean="0">
                <a:solidFill>
                  <a:srgbClr val="000090"/>
                </a:solidFill>
              </a:rPr>
              <a:t>7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anni</a:t>
            </a:r>
            <a:r>
              <a:rPr lang="en-US" dirty="0" smtClean="0">
                <a:solidFill>
                  <a:srgbClr val="000090"/>
                </a:solidFill>
              </a:rPr>
              <a:t>)  :</a:t>
            </a:r>
          </a:p>
          <a:p>
            <a:pPr marL="285750" indent="-285750">
              <a:buFontTx/>
              <a:buChar char="-"/>
            </a:pPr>
            <a:endParaRPr lang="en-US" dirty="0">
              <a:solidFill>
                <a:srgbClr val="000090"/>
              </a:solidFill>
            </a:endParaRPr>
          </a:p>
          <a:p>
            <a:pPr marL="285750" indent="-285750">
              <a:buFontTx/>
              <a:buChar char="-"/>
            </a:pPr>
            <a:endParaRPr lang="en-US" dirty="0" smtClean="0">
              <a:solidFill>
                <a:srgbClr val="000090"/>
              </a:solidFill>
            </a:endParaRPr>
          </a:p>
        </p:txBody>
      </p:sp>
      <p:pic>
        <p:nvPicPr>
          <p:cNvPr id="39" name="Picture 38" descr="latex-image-1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4770784" y="5057965"/>
            <a:ext cx="1143029" cy="504635"/>
          </a:xfrm>
          <a:prstGeom prst="rect">
            <a:avLst/>
          </a:prstGeom>
        </p:spPr>
      </p:pic>
      <p:cxnSp>
        <p:nvCxnSpPr>
          <p:cNvPr id="54" name="Straight Arrow Connector 53"/>
          <p:cNvCxnSpPr/>
          <p:nvPr/>
        </p:nvCxnSpPr>
        <p:spPr>
          <a:xfrm flipV="1">
            <a:off x="3515941" y="2055512"/>
            <a:ext cx="0" cy="3769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 flipV="1">
            <a:off x="6732240" y="2193268"/>
            <a:ext cx="252567" cy="2276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5494784" y="2265276"/>
            <a:ext cx="252567" cy="2276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V="1">
            <a:off x="1763688" y="2055512"/>
            <a:ext cx="205813" cy="30614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644008" y="5421868"/>
            <a:ext cx="2100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l=</a:t>
            </a:r>
            <a:r>
              <a:rPr lang="en-US" dirty="0" err="1" smtClean="0"/>
              <a:t>c</a:t>
            </a:r>
            <a:r>
              <a:rPr lang="en-US" dirty="0" err="1" smtClean="0">
                <a:latin typeface="Symbol" charset="2"/>
                <a:cs typeface="Symbol" charset="2"/>
              </a:rPr>
              <a:t>t</a:t>
            </a:r>
            <a:r>
              <a:rPr lang="en-US" dirty="0" smtClean="0">
                <a:latin typeface="Symbol" charset="2"/>
                <a:cs typeface="Symbol" charset="2"/>
              </a:rPr>
              <a:t> ≈ 10</a:t>
            </a:r>
            <a:r>
              <a:rPr lang="en-US" dirty="0" smtClean="0">
                <a:latin typeface="Calibri"/>
                <a:cs typeface="Calibri"/>
              </a:rPr>
              <a:t> </a:t>
            </a:r>
            <a:r>
              <a:rPr lang="en-US" dirty="0" err="1" smtClean="0">
                <a:latin typeface="Calibri"/>
                <a:cs typeface="Calibri"/>
              </a:rPr>
              <a:t>kpc</a:t>
            </a:r>
            <a:r>
              <a:rPr lang="en-US" dirty="0" smtClean="0">
                <a:latin typeface="Calibri"/>
                <a:cs typeface="Calibri"/>
              </a:rPr>
              <a:t>/E(</a:t>
            </a:r>
            <a:r>
              <a:rPr lang="en-US" dirty="0" err="1">
                <a:latin typeface="Calibri"/>
                <a:cs typeface="Calibri"/>
              </a:rPr>
              <a:t>T</a:t>
            </a:r>
            <a:r>
              <a:rPr lang="en-US" dirty="0" err="1" smtClean="0">
                <a:latin typeface="Calibri"/>
                <a:cs typeface="Calibri"/>
              </a:rPr>
              <a:t>eV</a:t>
            </a:r>
            <a:r>
              <a:rPr lang="en-US" dirty="0" smtClean="0">
                <a:latin typeface="Calibri"/>
                <a:cs typeface="Calibri"/>
              </a:rPr>
              <a:t>) </a:t>
            </a:r>
            <a:r>
              <a:rPr lang="en-US" dirty="0" smtClean="0">
                <a:latin typeface="Symbol" charset="2"/>
                <a:cs typeface="Symbol" charset="2"/>
              </a:rPr>
              <a:t> </a:t>
            </a:r>
            <a:endParaRPr 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5892815" y="5117068"/>
            <a:ext cx="2063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≈ 3 10</a:t>
            </a:r>
            <a:r>
              <a:rPr lang="en-US" baseline="30000" dirty="0" smtClean="0"/>
              <a:t>8</a:t>
            </a:r>
            <a:r>
              <a:rPr lang="en-US" dirty="0" smtClean="0"/>
              <a:t> </a:t>
            </a:r>
            <a:r>
              <a:rPr lang="en-US" dirty="0" err="1" smtClean="0"/>
              <a:t>anni</a:t>
            </a:r>
            <a:r>
              <a:rPr lang="en-US" dirty="0" smtClean="0"/>
              <a:t>/E(</a:t>
            </a:r>
            <a:r>
              <a:rPr lang="en-US" dirty="0" err="1" smtClean="0"/>
              <a:t>GeV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179512" y="5673442"/>
            <a:ext cx="8964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984807"/>
                </a:solidFill>
              </a:rPr>
              <a:t>G</a:t>
            </a:r>
            <a:r>
              <a:rPr lang="en-US" sz="2000" dirty="0" err="1" smtClean="0">
                <a:solidFill>
                  <a:srgbClr val="984807"/>
                </a:solidFill>
              </a:rPr>
              <a:t>li</a:t>
            </a:r>
            <a:r>
              <a:rPr lang="en-US" sz="2000" dirty="0" smtClean="0">
                <a:solidFill>
                  <a:srgbClr val="984807"/>
                </a:solidFill>
              </a:rPr>
              <a:t> </a:t>
            </a:r>
            <a:r>
              <a:rPr lang="en-US" sz="2000" dirty="0" err="1" smtClean="0">
                <a:solidFill>
                  <a:srgbClr val="984807"/>
                </a:solidFill>
              </a:rPr>
              <a:t>elettroni</a:t>
            </a:r>
            <a:r>
              <a:rPr lang="en-US" sz="2000" dirty="0" smtClean="0">
                <a:solidFill>
                  <a:srgbClr val="984807"/>
                </a:solidFill>
              </a:rPr>
              <a:t> di </a:t>
            </a:r>
            <a:r>
              <a:rPr lang="en-US" sz="2000" dirty="0" err="1" smtClean="0">
                <a:solidFill>
                  <a:srgbClr val="984807"/>
                </a:solidFill>
              </a:rPr>
              <a:t>alta</a:t>
            </a:r>
            <a:r>
              <a:rPr lang="en-US" sz="2000" dirty="0" smtClean="0">
                <a:solidFill>
                  <a:srgbClr val="984807"/>
                </a:solidFill>
              </a:rPr>
              <a:t> </a:t>
            </a:r>
            <a:r>
              <a:rPr lang="en-US" sz="2000" dirty="0" err="1" smtClean="0">
                <a:solidFill>
                  <a:srgbClr val="984807"/>
                </a:solidFill>
              </a:rPr>
              <a:t>energia</a:t>
            </a:r>
            <a:r>
              <a:rPr lang="en-US" sz="2000" dirty="0" smtClean="0">
                <a:solidFill>
                  <a:srgbClr val="984807"/>
                </a:solidFill>
              </a:rPr>
              <a:t> </a:t>
            </a:r>
            <a:r>
              <a:rPr lang="en-US" sz="2000" dirty="0" err="1" smtClean="0">
                <a:solidFill>
                  <a:srgbClr val="984807"/>
                </a:solidFill>
              </a:rPr>
              <a:t>provengono</a:t>
            </a:r>
            <a:r>
              <a:rPr lang="en-US" sz="2000" dirty="0" smtClean="0">
                <a:solidFill>
                  <a:srgbClr val="984807"/>
                </a:solidFill>
              </a:rPr>
              <a:t> da </a:t>
            </a:r>
            <a:r>
              <a:rPr lang="en-US" sz="2000" dirty="0" err="1" smtClean="0">
                <a:solidFill>
                  <a:srgbClr val="984807"/>
                </a:solidFill>
              </a:rPr>
              <a:t>distanze</a:t>
            </a:r>
            <a:r>
              <a:rPr lang="en-US" sz="2000" dirty="0" smtClean="0">
                <a:solidFill>
                  <a:srgbClr val="984807"/>
                </a:solidFill>
              </a:rPr>
              <a:t> &lt; </a:t>
            </a:r>
            <a:r>
              <a:rPr lang="en-US" sz="2000" dirty="0" err="1" smtClean="0">
                <a:solidFill>
                  <a:srgbClr val="984807"/>
                </a:solidFill>
              </a:rPr>
              <a:t>kpc</a:t>
            </a:r>
            <a:r>
              <a:rPr lang="en-US" sz="2000" dirty="0" smtClean="0">
                <a:solidFill>
                  <a:srgbClr val="984807"/>
                </a:solidFill>
              </a:rPr>
              <a:t> e </a:t>
            </a:r>
            <a:r>
              <a:rPr lang="en-US" sz="2000" dirty="0" err="1" smtClean="0">
                <a:solidFill>
                  <a:srgbClr val="984807"/>
                </a:solidFill>
              </a:rPr>
              <a:t>sono</a:t>
            </a:r>
            <a:r>
              <a:rPr lang="en-US" sz="2000" dirty="0" smtClean="0">
                <a:solidFill>
                  <a:srgbClr val="984807"/>
                </a:solidFill>
              </a:rPr>
              <a:t> </a:t>
            </a:r>
            <a:r>
              <a:rPr lang="en-US" sz="2000" dirty="0" err="1" smtClean="0">
                <a:solidFill>
                  <a:srgbClr val="984807"/>
                </a:solidFill>
              </a:rPr>
              <a:t>sonde</a:t>
            </a:r>
            <a:r>
              <a:rPr lang="en-US" sz="2000" dirty="0" smtClean="0">
                <a:solidFill>
                  <a:srgbClr val="984807"/>
                </a:solidFill>
              </a:rPr>
              <a:t> </a:t>
            </a:r>
            <a:r>
              <a:rPr lang="en-US" sz="2000" dirty="0" err="1" smtClean="0">
                <a:solidFill>
                  <a:srgbClr val="984807"/>
                </a:solidFill>
              </a:rPr>
              <a:t>importanti</a:t>
            </a:r>
            <a:r>
              <a:rPr lang="en-US" sz="2000" dirty="0" smtClean="0">
                <a:solidFill>
                  <a:srgbClr val="984807"/>
                </a:solidFill>
              </a:rPr>
              <a:t> </a:t>
            </a:r>
            <a:r>
              <a:rPr lang="en-US" sz="2000" dirty="0" err="1" smtClean="0">
                <a:solidFill>
                  <a:srgbClr val="984807"/>
                </a:solidFill>
              </a:rPr>
              <a:t>della</a:t>
            </a:r>
            <a:r>
              <a:rPr lang="en-US" sz="2000" dirty="0" smtClean="0">
                <a:solidFill>
                  <a:srgbClr val="984807"/>
                </a:solidFill>
              </a:rPr>
              <a:t> </a:t>
            </a:r>
            <a:r>
              <a:rPr lang="en-US" sz="2000" dirty="0" err="1" smtClean="0">
                <a:solidFill>
                  <a:srgbClr val="984807"/>
                </a:solidFill>
              </a:rPr>
              <a:t>distribuzione</a:t>
            </a:r>
            <a:r>
              <a:rPr lang="en-US" sz="2000" dirty="0" smtClean="0">
                <a:solidFill>
                  <a:srgbClr val="984807"/>
                </a:solidFill>
              </a:rPr>
              <a:t> “locale” </a:t>
            </a:r>
            <a:r>
              <a:rPr lang="en-US" sz="2000" dirty="0" err="1" smtClean="0">
                <a:solidFill>
                  <a:srgbClr val="984807"/>
                </a:solidFill>
              </a:rPr>
              <a:t>delle</a:t>
            </a:r>
            <a:r>
              <a:rPr lang="en-US" sz="2000" dirty="0" smtClean="0">
                <a:solidFill>
                  <a:srgbClr val="984807"/>
                </a:solidFill>
              </a:rPr>
              <a:t> </a:t>
            </a:r>
            <a:r>
              <a:rPr lang="en-US" sz="2000" dirty="0" err="1" smtClean="0">
                <a:solidFill>
                  <a:srgbClr val="984807"/>
                </a:solidFill>
              </a:rPr>
              <a:t>sorgenti</a:t>
            </a:r>
            <a:endParaRPr lang="en-US" sz="2000" dirty="0">
              <a:solidFill>
                <a:srgbClr val="984807"/>
              </a:solidFill>
            </a:endParaRPr>
          </a:p>
        </p:txBody>
      </p:sp>
      <p:pic>
        <p:nvPicPr>
          <p:cNvPr id="68" name="Picture 67" descr="latex-image-1.pdf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5601" t="6113" b="-1"/>
          <a:stretch/>
        </p:blipFill>
        <p:spPr>
          <a:xfrm>
            <a:off x="323528" y="5285950"/>
            <a:ext cx="2020371" cy="352850"/>
          </a:xfrm>
          <a:prstGeom prst="rect">
            <a:avLst/>
          </a:prstGeom>
        </p:spPr>
      </p:pic>
      <p:cxnSp>
        <p:nvCxnSpPr>
          <p:cNvPr id="40" name="Connettore 2 39"/>
          <p:cNvCxnSpPr/>
          <p:nvPr/>
        </p:nvCxnSpPr>
        <p:spPr>
          <a:xfrm rot="10800000" flipV="1">
            <a:off x="2584141" y="3861048"/>
            <a:ext cx="931801" cy="4734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2 41"/>
          <p:cNvCxnSpPr/>
          <p:nvPr/>
        </p:nvCxnSpPr>
        <p:spPr>
          <a:xfrm>
            <a:off x="4770784" y="3837241"/>
            <a:ext cx="724000" cy="5250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/>
          <p:cNvCxnSpPr/>
          <p:nvPr/>
        </p:nvCxnSpPr>
        <p:spPr>
          <a:xfrm>
            <a:off x="0" y="874931"/>
            <a:ext cx="9144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 flipV="1">
            <a:off x="0" y="6096000"/>
            <a:ext cx="9144000" cy="762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Segnaposto piè di pagina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Marta Crispoltoni</a:t>
            </a:r>
            <a:endParaRPr lang="it-IT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1716-2C19-8C41-B0E6-D23EAC9A88C6}" type="slidenum">
              <a:rPr lang="it-IT" smtClean="0"/>
              <a:pPr/>
              <a:t>14</a:t>
            </a:fld>
            <a:endParaRPr lang="it-IT" dirty="0"/>
          </a:p>
        </p:txBody>
      </p:sp>
      <p:sp>
        <p:nvSpPr>
          <p:cNvPr id="183" name="CasellaDiTesto 182"/>
          <p:cNvSpPr txBox="1"/>
          <p:nvPr/>
        </p:nvSpPr>
        <p:spPr>
          <a:xfrm>
            <a:off x="0" y="0"/>
            <a:ext cx="982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err="1" smtClean="0">
                <a:solidFill>
                  <a:schemeClr val="accent6">
                    <a:lumMod val="75000"/>
                  </a:schemeClr>
                </a:solidFill>
                <a:latin typeface="Papyrus Condensed"/>
              </a:rPr>
              <a:t>2</a:t>
            </a:r>
            <a:r>
              <a:rPr lang="it-IT" sz="3600" b="1" dirty="0" smtClean="0">
                <a:solidFill>
                  <a:schemeClr val="accent6">
                    <a:lumMod val="75000"/>
                  </a:schemeClr>
                </a:solidFill>
                <a:latin typeface="Papyrus Condensed"/>
              </a:rPr>
              <a:t> ) AMS:      Tracciatore </a:t>
            </a:r>
            <a:endParaRPr lang="it-IT" sz="3600" b="1" dirty="0">
              <a:solidFill>
                <a:schemeClr val="accent6">
                  <a:lumMod val="75000"/>
                </a:schemeClr>
              </a:solidFill>
              <a:latin typeface="Papyrus Condensed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0" y="1219200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Traccia la traiettoria della particella per ricostruirne la Rigidità (</a:t>
            </a:r>
            <a:r>
              <a:rPr lang="it-IT" dirty="0" err="1" smtClean="0"/>
              <a:t>r=p</a:t>
            </a:r>
            <a:r>
              <a:rPr lang="it-IT" dirty="0" smtClean="0"/>
              <a:t>/</a:t>
            </a:r>
            <a:r>
              <a:rPr lang="it-IT" dirty="0" err="1" smtClean="0"/>
              <a:t>eZ</a:t>
            </a:r>
            <a:r>
              <a:rPr lang="it-IT" dirty="0" smtClean="0"/>
              <a:t>)</a:t>
            </a:r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0" y="26670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2264 sensori di silicio con superficie 72X41 mm</a:t>
            </a:r>
            <a:r>
              <a:rPr lang="it-IT" baseline="30000" dirty="0" smtClean="0"/>
              <a:t>2 </a:t>
            </a:r>
            <a:r>
              <a:rPr lang="it-IT" dirty="0" smtClean="0"/>
              <a:t> spessore 300 μm disposti in 192 unità di lettura (ladder) su nove piani </a:t>
            </a:r>
            <a:endParaRPr lang="it-IT" baseline="30000" dirty="0"/>
          </a:p>
        </p:txBody>
      </p:sp>
      <p:pic>
        <p:nvPicPr>
          <p:cNvPr id="19" name="Immagine 18" descr="track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087200"/>
            <a:ext cx="3630400" cy="2722800"/>
          </a:xfrm>
          <a:prstGeom prst="rect">
            <a:avLst/>
          </a:prstGeom>
        </p:spPr>
      </p:pic>
      <p:pic>
        <p:nvPicPr>
          <p:cNvPr id="22" name="Immagine 21" descr="silicio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02" y="4114800"/>
            <a:ext cx="3304309" cy="1905000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4495800" y="44196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/>
              <a:t>Impiantazione</a:t>
            </a:r>
            <a:r>
              <a:rPr lang="it-IT" dirty="0" smtClean="0"/>
              <a:t> di strip di drogaggio </a:t>
            </a:r>
            <a:r>
              <a:rPr lang="it-IT" dirty="0" err="1" smtClean="0"/>
              <a:t>p</a:t>
            </a:r>
            <a:r>
              <a:rPr lang="it-IT" baseline="30000" dirty="0" err="1" smtClean="0"/>
              <a:t>+</a:t>
            </a:r>
            <a:r>
              <a:rPr lang="it-IT" baseline="30000" dirty="0" smtClean="0"/>
              <a:t> </a:t>
            </a:r>
            <a:r>
              <a:rPr lang="it-IT" dirty="0" smtClean="0"/>
              <a:t> </a:t>
            </a:r>
            <a:r>
              <a:rPr lang="it-IT" dirty="0" err="1" smtClean="0"/>
              <a:t>n</a:t>
            </a:r>
            <a:r>
              <a:rPr lang="it-IT" baseline="30000" dirty="0" err="1" smtClean="0"/>
              <a:t>+</a:t>
            </a:r>
            <a:r>
              <a:rPr lang="it-IT" baseline="30000" dirty="0" smtClean="0"/>
              <a:t> </a:t>
            </a:r>
            <a:r>
              <a:rPr lang="it-IT" dirty="0" smtClean="0"/>
              <a:t> sulle due facce opposte dei sensori</a:t>
            </a:r>
            <a:endParaRPr lang="it-IT" baseline="30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Marta Crispoltoni</a:t>
            </a:r>
            <a:endParaRPr lang="it-I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F1716-2C19-8C41-B0E6-D23EAC9A88C6}" type="slidenum">
              <a:rPr lang="it-IT" smtClean="0"/>
              <a:pPr/>
              <a:t>15</a:t>
            </a:fld>
            <a:endParaRPr lang="it-IT"/>
          </a:p>
        </p:txBody>
      </p:sp>
      <p:cxnSp>
        <p:nvCxnSpPr>
          <p:cNvPr id="9" name="Connettore 1 6"/>
          <p:cNvCxnSpPr/>
          <p:nvPr/>
        </p:nvCxnSpPr>
        <p:spPr>
          <a:xfrm>
            <a:off x="0" y="692696"/>
            <a:ext cx="9144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54"/>
          <p:cNvSpPr txBox="1"/>
          <p:nvPr/>
        </p:nvSpPr>
        <p:spPr>
          <a:xfrm>
            <a:off x="0" y="0"/>
            <a:ext cx="982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 smtClean="0">
                <a:solidFill>
                  <a:schemeClr val="accent6">
                    <a:lumMod val="75000"/>
                  </a:schemeClr>
                </a:solidFill>
                <a:latin typeface="Papyrus Condensed"/>
              </a:rPr>
              <a:t>2 ) AMS:   i dati </a:t>
            </a:r>
            <a:endParaRPr lang="it-IT" sz="3600" b="1" dirty="0">
              <a:solidFill>
                <a:schemeClr val="accent6">
                  <a:lumMod val="75000"/>
                </a:schemeClr>
              </a:solidFill>
              <a:latin typeface="Papyrus Condensed"/>
            </a:endParaRPr>
          </a:p>
        </p:txBody>
      </p:sp>
      <p:pic>
        <p:nvPicPr>
          <p:cNvPr id="2" name="Picture 1" descr="orbit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91944" y="908721"/>
            <a:ext cx="3432357" cy="2304256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3657600" y="1774728"/>
            <a:ext cx="1008112" cy="36004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6750732" y="3849874"/>
            <a:ext cx="395064" cy="79208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99592" y="4850505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File in </a:t>
            </a:r>
            <a:r>
              <a:rPr lang="en-US" dirty="0" err="1" smtClean="0"/>
              <a:t>formato</a:t>
            </a:r>
            <a:r>
              <a:rPr lang="en-US" dirty="0" smtClean="0"/>
              <a:t> “Root” in cui </a:t>
            </a:r>
            <a:r>
              <a:rPr lang="en-US" dirty="0" err="1" smtClean="0"/>
              <a:t>vengono</a:t>
            </a:r>
            <a:r>
              <a:rPr lang="en-US" dirty="0" smtClean="0"/>
              <a:t> </a:t>
            </a:r>
            <a:r>
              <a:rPr lang="en-US" dirty="0" err="1" smtClean="0"/>
              <a:t>salvate</a:t>
            </a:r>
            <a:r>
              <a:rPr lang="en-US" dirty="0" smtClean="0"/>
              <a:t> le </a:t>
            </a:r>
            <a:r>
              <a:rPr lang="en-US" dirty="0" err="1" smtClean="0"/>
              <a:t>informazioni</a:t>
            </a:r>
            <a:r>
              <a:rPr lang="en-US" dirty="0" smtClean="0"/>
              <a:t> </a:t>
            </a:r>
            <a:r>
              <a:rPr lang="en-US" dirty="0" err="1" smtClean="0"/>
              <a:t>principali</a:t>
            </a:r>
            <a:r>
              <a:rPr lang="en-US" dirty="0" smtClean="0"/>
              <a:t> relative </a:t>
            </a:r>
            <a:r>
              <a:rPr lang="en-US" dirty="0" err="1" smtClean="0"/>
              <a:t>ai</a:t>
            </a:r>
            <a:r>
              <a:rPr lang="en-US" dirty="0" smtClean="0"/>
              <a:t> </a:t>
            </a:r>
            <a:r>
              <a:rPr lang="en-US" dirty="0" err="1" smtClean="0"/>
              <a:t>segnali</a:t>
            </a:r>
            <a:r>
              <a:rPr lang="en-US" dirty="0" smtClean="0"/>
              <a:t> </a:t>
            </a:r>
            <a:r>
              <a:rPr lang="en-US" dirty="0" err="1" smtClean="0"/>
              <a:t>nei</a:t>
            </a:r>
            <a:r>
              <a:rPr lang="en-US" dirty="0" smtClean="0"/>
              <a:t> </a:t>
            </a:r>
            <a:r>
              <a:rPr lang="en-US" dirty="0" err="1" smtClean="0"/>
              <a:t>diversi</a:t>
            </a:r>
            <a:r>
              <a:rPr lang="en-US" dirty="0" smtClean="0"/>
              <a:t> </a:t>
            </a:r>
            <a:r>
              <a:rPr lang="en-US" dirty="0" err="1" smtClean="0"/>
              <a:t>rivelatori</a:t>
            </a:r>
            <a:r>
              <a:rPr lang="en-US" dirty="0" smtClean="0"/>
              <a:t> e le </a:t>
            </a:r>
            <a:r>
              <a:rPr lang="en-US" dirty="0" err="1" smtClean="0"/>
              <a:t>grandezze</a:t>
            </a:r>
            <a:r>
              <a:rPr lang="en-US" dirty="0" smtClean="0"/>
              <a:t> </a:t>
            </a:r>
            <a:r>
              <a:rPr lang="en-US" dirty="0" err="1" smtClean="0"/>
              <a:t>ricostruite</a:t>
            </a:r>
            <a:r>
              <a:rPr lang="en-US" dirty="0" smtClean="0"/>
              <a:t> e (</a:t>
            </a:r>
            <a:r>
              <a:rPr lang="en-US" dirty="0" err="1" smtClean="0"/>
              <a:t>carica</a:t>
            </a:r>
            <a:r>
              <a:rPr lang="en-US" dirty="0" smtClean="0"/>
              <a:t>, </a:t>
            </a:r>
            <a:r>
              <a:rPr lang="en-US" dirty="0" err="1" smtClean="0"/>
              <a:t>energia</a:t>
            </a:r>
            <a:r>
              <a:rPr lang="en-US" dirty="0" smtClean="0"/>
              <a:t>, </a:t>
            </a:r>
            <a:r>
              <a:rPr lang="en-US" dirty="0" err="1" smtClean="0"/>
              <a:t>etc</a:t>
            </a:r>
            <a:r>
              <a:rPr lang="en-US" dirty="0" smtClean="0"/>
              <a:t> ) </a:t>
            </a:r>
            <a:r>
              <a:rPr lang="en-US" dirty="0" err="1" smtClean="0"/>
              <a:t>dagli</a:t>
            </a:r>
            <a:r>
              <a:rPr lang="en-US" dirty="0" smtClean="0"/>
              <a:t> </a:t>
            </a:r>
            <a:r>
              <a:rPr lang="en-US" dirty="0" err="1" smtClean="0"/>
              <a:t>algorimti</a:t>
            </a:r>
            <a:r>
              <a:rPr lang="en-US" dirty="0" smtClean="0"/>
              <a:t> </a:t>
            </a:r>
            <a:r>
              <a:rPr lang="en-US" dirty="0" err="1" smtClean="0"/>
              <a:t>sviluppati</a:t>
            </a:r>
            <a:r>
              <a:rPr lang="en-US" dirty="0" smtClean="0"/>
              <a:t> </a:t>
            </a:r>
            <a:r>
              <a:rPr lang="en-US" dirty="0" err="1" smtClean="0"/>
              <a:t>entro</a:t>
            </a:r>
            <a:r>
              <a:rPr lang="en-US" dirty="0" smtClean="0"/>
              <a:t> la </a:t>
            </a:r>
            <a:r>
              <a:rPr lang="en-US" dirty="0" err="1" smtClean="0"/>
              <a:t>collaborazione</a:t>
            </a:r>
            <a:r>
              <a:rPr lang="en-US" dirty="0" smtClean="0"/>
              <a:t> </a:t>
            </a:r>
            <a:r>
              <a:rPr lang="en-US" dirty="0" err="1" smtClean="0"/>
              <a:t>internazionale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-1116632" y="220486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21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5711" y="908722"/>
            <a:ext cx="4402089" cy="259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sellaDiTesto 11"/>
          <p:cNvSpPr txBox="1"/>
          <p:nvPr/>
        </p:nvSpPr>
        <p:spPr>
          <a:xfrm>
            <a:off x="191944" y="3244334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AMS prende dati ininterrottamente</a:t>
            </a:r>
          </a:p>
        </p:txBody>
      </p:sp>
      <p:cxnSp>
        <p:nvCxnSpPr>
          <p:cNvPr id="15" name="Connettore 1 14"/>
          <p:cNvCxnSpPr/>
          <p:nvPr/>
        </p:nvCxnSpPr>
        <p:spPr>
          <a:xfrm rot="5400000" flipH="1" flipV="1">
            <a:off x="7485808" y="2209008"/>
            <a:ext cx="1371599" cy="158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 rot="10800000" flipV="1">
            <a:off x="4953001" y="1524002"/>
            <a:ext cx="3219401" cy="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CasellaDiTesto 28"/>
          <p:cNvSpPr txBox="1"/>
          <p:nvPr/>
        </p:nvSpPr>
        <p:spPr>
          <a:xfrm>
            <a:off x="191944" y="3849874"/>
            <a:ext cx="7978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Satelliti</a:t>
            </a:r>
            <a:r>
              <a:rPr lang="it-IT" dirty="0" smtClean="0">
                <a:sym typeface="Wingdings"/>
              </a:rPr>
              <a:t>NASACERN (POCC-Payload Operation Center Control)</a:t>
            </a:r>
            <a:endParaRPr lang="it-IT" dirty="0"/>
          </a:p>
        </p:txBody>
      </p:sp>
      <p:sp>
        <p:nvSpPr>
          <p:cNvPr id="30" name="CasellaDiTesto 29"/>
          <p:cNvSpPr txBox="1"/>
          <p:nvPr/>
        </p:nvSpPr>
        <p:spPr>
          <a:xfrm>
            <a:off x="4953001" y="724055"/>
            <a:ext cx="3030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Eventi ricostruiti</a:t>
            </a:r>
            <a:endParaRPr lang="it-IT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6487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During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master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degree…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: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all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electron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flux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28600" y="762000"/>
            <a:ext cx="868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533400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Electrons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&amp;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Positrons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differential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flux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4114800" y="1368043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838200"/>
            <a:ext cx="6350000" cy="893626"/>
          </a:xfrm>
          <a:prstGeom prst="rect">
            <a:avLst/>
          </a:prstGeom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6923" y="1600200"/>
            <a:ext cx="2639877" cy="533400"/>
          </a:xfrm>
          <a:prstGeom prst="rect">
            <a:avLst/>
          </a:prstGeom>
        </p:spPr>
      </p:pic>
      <p:pic>
        <p:nvPicPr>
          <p:cNvPr id="22" name="Immagine 21" descr="Fig1_chi.png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5"/>
              <a:stretch>
                <a:fillRect/>
              </a:stretch>
            </p:blipFill>
          </mc:Choice>
          <mc:Fallback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384618" y="2120979"/>
            <a:ext cx="2587182" cy="1917621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609600" y="16002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(E):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number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events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endParaRPr lang="it-IT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3276600" y="1611868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Epsilon(E): ECAL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efficiency</a:t>
            </a:r>
            <a:endParaRPr lang="it-IT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pic>
        <p:nvPicPr>
          <p:cNvPr id="26" name="Picture 5" descr="TRD_dataMCcomp_v5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019800" y="2209800"/>
            <a:ext cx="2700858" cy="1862497"/>
          </a:xfrm>
          <a:prstGeom prst="rect">
            <a:avLst/>
          </a:prstGeom>
        </p:spPr>
      </p:pic>
      <p:pic>
        <p:nvPicPr>
          <p:cNvPr id="27" name="Immagine 26" descr="flux_fina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6034100" y="4038600"/>
            <a:ext cx="3109900" cy="2133600"/>
          </a:xfrm>
          <a:prstGeom prst="rect">
            <a:avLst/>
          </a:prstGeom>
        </p:spPr>
      </p:pic>
      <p:sp>
        <p:nvSpPr>
          <p:cNvPr id="28" name="Freccia destra 27"/>
          <p:cNvSpPr/>
          <p:nvPr/>
        </p:nvSpPr>
        <p:spPr>
          <a:xfrm>
            <a:off x="1828800" y="4800600"/>
            <a:ext cx="3048000" cy="9906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1981200" y="5029200"/>
            <a:ext cx="228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All</a:t>
            </a:r>
            <a:r>
              <a:rPr lang="it-IT" sz="20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electron </a:t>
            </a:r>
            <a:r>
              <a:rPr lang="it-IT" sz="20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Flux</a:t>
            </a:r>
            <a:endParaRPr lang="it-IT" sz="20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pic>
        <p:nvPicPr>
          <p:cNvPr id="24" name="Immagine 23" descr="BDTConCu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49533" y="1979950"/>
            <a:ext cx="2846467" cy="213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TimeLine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304800" y="5013067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838200" y="533400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Bachelor</a:t>
            </a:r>
            <a:r>
              <a:rPr lang="it-IT" sz="12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degree</a:t>
            </a:r>
            <a:endParaRPr lang="it-IT" sz="12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2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    2011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3733800" y="533400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Master </a:t>
            </a:r>
            <a:r>
              <a:rPr lang="it-IT" sz="12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degree</a:t>
            </a:r>
            <a:endParaRPr lang="it-IT" sz="12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2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    2014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6553200" y="525780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 smtClean="0">
                <a:solidFill>
                  <a:schemeClr val="tx2">
                    <a:lumMod val="75000"/>
                  </a:schemeClr>
                </a:solidFill>
                <a:latin typeface="Eurostile"/>
              </a:rPr>
              <a:t>      </a:t>
            </a:r>
            <a:r>
              <a:rPr lang="it-IT" sz="12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PhD</a:t>
            </a:r>
            <a:r>
              <a:rPr lang="it-IT" sz="12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2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Student</a:t>
            </a:r>
            <a:endParaRPr lang="it-IT" sz="12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2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    2014-2017</a:t>
            </a:r>
            <a:endParaRPr lang="it-IT" sz="1200" b="1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8" name="Rettangolo arrotondato 17"/>
          <p:cNvSpPr/>
          <p:nvPr/>
        </p:nvSpPr>
        <p:spPr>
          <a:xfrm>
            <a:off x="304800" y="1371600"/>
            <a:ext cx="2438400" cy="3429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457200" y="1828800"/>
            <a:ext cx="2133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1600" dirty="0" smtClean="0">
              <a:solidFill>
                <a:schemeClr val="accent1">
                  <a:lumMod val="75000"/>
                  <a:alpha val="60000"/>
                </a:schemeClr>
              </a:solidFill>
              <a:latin typeface="Eurostile"/>
            </a:endParaRPr>
          </a:p>
          <a:p>
            <a:pPr algn="ctr"/>
            <a:r>
              <a:rPr lang="it-IT" sz="1600" dirty="0" err="1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Nuclear</a:t>
            </a:r>
            <a:r>
              <a:rPr lang="it-IT" sz="1600" dirty="0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 and </a:t>
            </a:r>
            <a:r>
              <a:rPr lang="it-IT" sz="1600" dirty="0" err="1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medical</a:t>
            </a:r>
            <a:r>
              <a:rPr lang="it-IT" sz="1600" dirty="0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physics</a:t>
            </a:r>
            <a:r>
              <a:rPr lang="it-IT" sz="1600" dirty="0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 </a:t>
            </a:r>
          </a:p>
          <a:p>
            <a:pPr algn="ctr"/>
            <a:endParaRPr lang="it-IT" sz="1600" dirty="0" smtClean="0">
              <a:solidFill>
                <a:schemeClr val="accent1">
                  <a:lumMod val="75000"/>
                  <a:alpha val="60000"/>
                </a:schemeClr>
              </a:solidFill>
              <a:latin typeface="Eurostile"/>
            </a:endParaRPr>
          </a:p>
          <a:p>
            <a:pPr algn="ctr"/>
            <a:r>
              <a:rPr lang="it-IT" sz="1600" b="1" dirty="0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“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Radiochemical</a:t>
            </a:r>
            <a:r>
              <a:rPr lang="it-IT" sz="1600" b="1" dirty="0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purity</a:t>
            </a:r>
            <a:r>
              <a:rPr lang="it-IT" sz="1600" b="1" dirty="0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 and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radiopharmaceutical</a:t>
            </a:r>
            <a:r>
              <a:rPr lang="it-IT" sz="1400" b="1" dirty="0" smtClean="0">
                <a:solidFill>
                  <a:schemeClr val="accent1">
                    <a:lumMod val="75000"/>
                    <a:alpha val="60000"/>
                  </a:schemeClr>
                </a:solidFill>
                <a:latin typeface="Eurostile"/>
              </a:rPr>
              <a:t>”</a:t>
            </a:r>
          </a:p>
          <a:p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21" name="Rettangolo arrotondato 20"/>
          <p:cNvSpPr/>
          <p:nvPr/>
        </p:nvSpPr>
        <p:spPr>
          <a:xfrm>
            <a:off x="3124200" y="1371600"/>
            <a:ext cx="2438400" cy="3429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CasellaDiTesto 21"/>
          <p:cNvSpPr txBox="1"/>
          <p:nvPr/>
        </p:nvSpPr>
        <p:spPr>
          <a:xfrm>
            <a:off x="3124200" y="2057400"/>
            <a:ext cx="2438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Astroparticle</a:t>
            </a:r>
            <a:r>
              <a:rPr lang="it-IT" sz="1600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physics</a:t>
            </a:r>
            <a:endParaRPr lang="it-IT" sz="1600" dirty="0" smtClean="0">
              <a:solidFill>
                <a:schemeClr val="accent1">
                  <a:lumMod val="75000"/>
                  <a:alpha val="80000"/>
                </a:schemeClr>
              </a:solidFill>
              <a:latin typeface="Eurostile"/>
            </a:endParaRPr>
          </a:p>
          <a:p>
            <a:pPr algn="ctr"/>
            <a:endParaRPr lang="it-IT" sz="1600" dirty="0" smtClean="0">
              <a:solidFill>
                <a:schemeClr val="accent1">
                  <a:lumMod val="75000"/>
                  <a:alpha val="80000"/>
                </a:schemeClr>
              </a:solidFill>
              <a:latin typeface="Eurostile"/>
            </a:endParaRPr>
          </a:p>
          <a:p>
            <a:pPr algn="ctr"/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“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Measure</a:t>
            </a:r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of</a:t>
            </a:r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 the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differential</a:t>
            </a:r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flux</a:t>
            </a:r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of</a:t>
            </a:r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electrons</a:t>
            </a:r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 and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positrons</a:t>
            </a:r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with</a:t>
            </a:r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 the AMS 02 </a:t>
            </a:r>
            <a:r>
              <a:rPr lang="it-IT" sz="1600" b="1" dirty="0" err="1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experiment</a:t>
            </a:r>
            <a:r>
              <a:rPr lang="it-IT" sz="1600" b="1" dirty="0" smtClean="0">
                <a:solidFill>
                  <a:schemeClr val="accent1">
                    <a:lumMod val="75000"/>
                    <a:alpha val="80000"/>
                  </a:schemeClr>
                </a:solidFill>
                <a:latin typeface="Eurostile"/>
              </a:rPr>
              <a:t>”</a:t>
            </a:r>
          </a:p>
          <a:p>
            <a:endParaRPr lang="it-IT" sz="12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23" name="Rettangolo arrotondato 22"/>
          <p:cNvSpPr/>
          <p:nvPr/>
        </p:nvSpPr>
        <p:spPr>
          <a:xfrm>
            <a:off x="5943600" y="1371600"/>
            <a:ext cx="2438400" cy="3429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22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CasellaDiTesto 23"/>
          <p:cNvSpPr txBox="1"/>
          <p:nvPr/>
        </p:nvSpPr>
        <p:spPr>
          <a:xfrm>
            <a:off x="5943600" y="2070318"/>
            <a:ext cx="2438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1°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)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Formation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and </a:t>
            </a:r>
          </a:p>
          <a:p>
            <a:pPr algn="ctr"/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            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education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.  </a:t>
            </a:r>
          </a:p>
          <a:p>
            <a:pPr algn="ctr"/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 algn="ctr"/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2°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)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Fully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working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on   	     the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analysis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pPr algn="ctr"/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 algn="ctr"/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3°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)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Finalization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PhD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		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thesis</a:t>
            </a:r>
            <a:endParaRPr lang="it-IT" sz="1600" dirty="0" smtClean="0">
              <a:solidFill>
                <a:schemeClr val="tx2">
                  <a:lumMod val="75000"/>
                </a:schemeClr>
              </a:solidFill>
              <a:latin typeface="Eurostile"/>
            </a:endParaRPr>
          </a:p>
        </p:txBody>
      </p:sp>
      <p:cxnSp>
        <p:nvCxnSpPr>
          <p:cNvPr id="26" name="Connettore 2 25"/>
          <p:cNvCxnSpPr/>
          <p:nvPr/>
        </p:nvCxnSpPr>
        <p:spPr>
          <a:xfrm>
            <a:off x="381000" y="5257800"/>
            <a:ext cx="8610600" cy="1588"/>
          </a:xfrm>
          <a:prstGeom prst="straightConnector1">
            <a:avLst/>
          </a:prstGeom>
          <a:ln w="41275">
            <a:solidFill>
              <a:schemeClr val="accent6">
                <a:lumMod val="75000"/>
              </a:schemeClr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/>
          <p:nvPr/>
        </p:nvSpPr>
        <p:spPr>
          <a:xfrm>
            <a:off x="304799" y="1066800"/>
            <a:ext cx="3869432" cy="488677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4588768" y="1066800"/>
            <a:ext cx="3869432" cy="488677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During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master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degree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: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all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electrons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component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28600" y="762000"/>
            <a:ext cx="868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609600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Electrons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&amp;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positron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: the rare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component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osmic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R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ays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(CR)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pic>
        <p:nvPicPr>
          <p:cNvPr id="12" name="Immagine 11" descr="spectrum1.png"/>
          <p:cNvPicPr>
            <a:picLocks noChangeAspect="1"/>
          </p:cNvPicPr>
          <p:nvPr/>
        </p:nvPicPr>
        <p:blipFill rotWithShape="1">
          <a:blip r:embed="rId3"/>
          <a:srcRect r="7115"/>
          <a:stretch/>
        </p:blipFill>
        <p:spPr>
          <a:xfrm>
            <a:off x="685799" y="1729551"/>
            <a:ext cx="3124201" cy="4214049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4114800" y="1368043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15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3114226"/>
            <a:ext cx="3733800" cy="2753174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6478" y="1139443"/>
            <a:ext cx="2078722" cy="578806"/>
          </a:xfrm>
          <a:prstGeom prst="rect">
            <a:avLst/>
          </a:prstGeom>
        </p:spPr>
      </p:pic>
      <p:sp>
        <p:nvSpPr>
          <p:cNvPr id="20" name="CasellaDiTesto 19"/>
          <p:cNvSpPr txBox="1"/>
          <p:nvPr/>
        </p:nvSpPr>
        <p:spPr>
          <a:xfrm>
            <a:off x="4648200" y="1828800"/>
            <a:ext cx="381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Electronic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component</a:t>
            </a:r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>
              <a:buFont typeface="Wingdings" pitchFamily="-96" charset="2"/>
              <a:buChar char="à"/>
            </a:pP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Sensitive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local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galactic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environment</a:t>
            </a:r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 Good channel to study deviation  from standard astrophysics trend 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4648200" y="685800"/>
            <a:ext cx="3793232" cy="954107"/>
          </a:xfrm>
          <a:prstGeom prst="rect">
            <a:avLst/>
          </a:prstGeom>
          <a:noFill/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it-IT" sz="1400" dirty="0" smtClean="0">
              <a:solidFill>
                <a:schemeClr val="accent6">
                  <a:lumMod val="75000"/>
                </a:schemeClr>
              </a:solidFill>
              <a:latin typeface="Eurostile"/>
            </a:endParaRPr>
          </a:p>
          <a:p>
            <a:endParaRPr lang="it-IT" sz="1400" dirty="0" smtClean="0">
              <a:solidFill>
                <a:schemeClr val="accent6">
                  <a:lumMod val="75000"/>
                </a:schemeClr>
              </a:solidFill>
              <a:latin typeface="Eurostile"/>
            </a:endParaRPr>
          </a:p>
          <a:p>
            <a:r>
              <a:rPr lang="it-IT" sz="14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Protons</a:t>
            </a:r>
            <a:r>
              <a:rPr lang="it-IT" sz="14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~  90% He ~ 8% </a:t>
            </a:r>
          </a:p>
          <a:p>
            <a:r>
              <a:rPr lang="it-IT" sz="14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Electrons</a:t>
            </a:r>
            <a:r>
              <a:rPr lang="it-IT" sz="14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 </a:t>
            </a:r>
            <a:r>
              <a:rPr lang="it-IT" sz="14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signal</a:t>
            </a:r>
            <a:r>
              <a:rPr lang="it-IT" sz="14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e+, </a:t>
            </a:r>
            <a:r>
              <a:rPr lang="it-IT" sz="14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anti-p…</a:t>
            </a:r>
            <a:r>
              <a:rPr lang="it-IT" sz="14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&lt;2%, </a:t>
            </a:r>
          </a:p>
          <a:p>
            <a:endParaRPr lang="it-IT" sz="14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cxnSp>
        <p:nvCxnSpPr>
          <p:cNvPr id="22" name="Straight Arrow Connector 9"/>
          <p:cNvCxnSpPr/>
          <p:nvPr/>
        </p:nvCxnSpPr>
        <p:spPr>
          <a:xfrm rot="10800000">
            <a:off x="1066800" y="3122611"/>
            <a:ext cx="894399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19"/>
          <p:cNvSpPr txBox="1"/>
          <p:nvPr/>
        </p:nvSpPr>
        <p:spPr>
          <a:xfrm>
            <a:off x="1117202" y="2754868"/>
            <a:ext cx="635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AMS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AMS on ISS (International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Space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Station):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Objectives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28600" y="304800"/>
            <a:ext cx="6324600" cy="772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What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is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needed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?</a:t>
            </a:r>
          </a:p>
          <a:p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>
              <a:buFont typeface="Arial"/>
              <a:buChar char="•"/>
            </a:pP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Particle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identification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and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energy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measurement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up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TeV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Eurostile"/>
            </a:endParaRP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	- e/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separation</a:t>
            </a:r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	-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Z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: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redundant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measurements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evaluate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fragmentation</a:t>
            </a:r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	-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Charge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sign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: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matter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to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anti-matter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separation</a:t>
            </a:r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>
              <a:buFont typeface="Arial"/>
              <a:buChar char="•"/>
            </a:pP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Statistics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Eurostile"/>
            </a:endParaRP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	-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acceptance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&amp;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efficiency</a:t>
            </a:r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	-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exposure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time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16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Objectives</a:t>
            </a:r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:</a:t>
            </a:r>
          </a:p>
          <a:p>
            <a:endParaRPr lang="it-IT" sz="1600" b="1" dirty="0" smtClean="0">
              <a:solidFill>
                <a:schemeClr val="accent6">
                  <a:lumMod val="75000"/>
                </a:schemeClr>
              </a:solidFill>
              <a:latin typeface="Eurostile"/>
            </a:endParaRPr>
          </a:p>
          <a:p>
            <a:pPr>
              <a:buFont typeface="Arial"/>
              <a:buChar char="•"/>
            </a:pP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Fundamental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physics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&amp;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Antimatter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Eurostile"/>
            </a:endParaRPr>
          </a:p>
          <a:p>
            <a:pPr lvl="1">
              <a:buFont typeface="Arial"/>
              <a:buChar char="•"/>
            </a:pP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Primordial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origin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(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signal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: anti-nuclei)</a:t>
            </a:r>
          </a:p>
          <a:p>
            <a:pPr lvl="1">
              <a:buFont typeface="Arial"/>
              <a:buChar char="•"/>
            </a:pP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Exotic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sources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(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signal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: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positrons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, anti-p )</a:t>
            </a:r>
          </a:p>
          <a:p>
            <a:pPr lvl="1"/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>
              <a:buFont typeface="Arial"/>
              <a:buChar char="•"/>
            </a:pP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The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Cosmic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Rays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composition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and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energy</a:t>
            </a:r>
            <a:r>
              <a:rPr lang="it-IT" sz="1600" dirty="0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1600" dirty="0" err="1" smtClean="0">
                <a:solidFill>
                  <a:schemeClr val="accent6">
                    <a:lumMod val="75000"/>
                  </a:schemeClr>
                </a:solidFill>
                <a:latin typeface="Eurostile"/>
              </a:rPr>
              <a:t>spectrum</a:t>
            </a:r>
            <a:endParaRPr lang="it-IT" sz="1600" dirty="0" smtClean="0">
              <a:solidFill>
                <a:schemeClr val="accent6">
                  <a:lumMod val="75000"/>
                </a:schemeClr>
              </a:solidFill>
              <a:latin typeface="Eurostile"/>
            </a:endParaRPr>
          </a:p>
          <a:p>
            <a:pPr lvl="1">
              <a:buFont typeface="Arial"/>
              <a:buChar char="•"/>
            </a:pP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Sources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&amp;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acceleration</a:t>
            </a:r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 lvl="1">
              <a:buFont typeface="Arial"/>
              <a:buChar char="•"/>
            </a:pP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Propagation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in the </a:t>
            </a:r>
            <a:r>
              <a:rPr lang="it-IT" sz="16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Interstellar</a:t>
            </a:r>
            <a:r>
              <a:rPr lang="it-IT" sz="16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Medium</a:t>
            </a:r>
          </a:p>
          <a:p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pic>
        <p:nvPicPr>
          <p:cNvPr id="14" name="Immagin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914400"/>
            <a:ext cx="3124200" cy="234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3" descr="DM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5374" r="6091" b="3410"/>
          <a:stretch/>
        </p:blipFill>
        <p:spPr>
          <a:xfrm>
            <a:off x="5791201" y="3567357"/>
            <a:ext cx="3124200" cy="2408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AMS on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ISS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(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nternational </a:t>
            </a:r>
            <a:r>
              <a:rPr lang="it-IT" sz="2400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pace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tation): Detector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28600" y="609600"/>
            <a:ext cx="8686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28600" y="762000"/>
            <a:ext cx="8686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									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263" y="1219200"/>
            <a:ext cx="8324537" cy="4800600"/>
          </a:xfrm>
          <a:prstGeom prst="rect">
            <a:avLst/>
          </a:prstGeom>
        </p:spPr>
      </p:pic>
      <p:sp>
        <p:nvSpPr>
          <p:cNvPr id="16" name="CasellaDiTesto 15"/>
          <p:cNvSpPr txBox="1"/>
          <p:nvPr/>
        </p:nvSpPr>
        <p:spPr>
          <a:xfrm>
            <a:off x="381000" y="697468"/>
            <a:ext cx="868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AMS 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(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lpha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M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agnetic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pectometer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)</a:t>
            </a:r>
            <a:endParaRPr lang="it-IT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Astroparticle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physics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with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AMS 02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collaboration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pic>
        <p:nvPicPr>
          <p:cNvPr id="12" name="Immagine 11" descr="Senza titol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2438400"/>
            <a:ext cx="2667000" cy="1541583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685800"/>
            <a:ext cx="2667000" cy="1481667"/>
          </a:xfrm>
          <a:prstGeom prst="rect">
            <a:avLst/>
          </a:prstGeom>
        </p:spPr>
      </p:pic>
      <p:sp>
        <p:nvSpPr>
          <p:cNvPr id="17" name="CasellaDiTesto 16"/>
          <p:cNvSpPr txBox="1"/>
          <p:nvPr/>
        </p:nvSpPr>
        <p:spPr>
          <a:xfrm>
            <a:off x="6781800" y="2069068"/>
            <a:ext cx="138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chemeClr val="accent1">
                    <a:lumMod val="75000"/>
                  </a:schemeClr>
                </a:solidFill>
              </a:rPr>
              <a:t>AMS in Perugia</a:t>
            </a:r>
            <a:endParaRPr lang="it-IT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304800" y="768726"/>
            <a:ext cx="5029200" cy="6524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pPr>
              <a:buFont typeface="Wingdings" charset="2"/>
              <a:buChar char="ü"/>
            </a:pP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Inspiring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local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working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group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in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Perugia</a:t>
            </a:r>
          </a:p>
          <a:p>
            <a:endParaRPr lang="it-IT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pPr>
              <a:buFont typeface="Wingdings" charset="2"/>
              <a:buChar char="ü"/>
            </a:pP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Inclusion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in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an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international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environment</a:t>
            </a:r>
            <a:endParaRPr lang="it-IT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   (16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Countries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, 57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Institutes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in USA,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Europe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and Asia</a:t>
            </a:r>
          </a:p>
          <a:p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    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About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600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physics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researchers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and </a:t>
            </a:r>
            <a:r>
              <a:rPr lang="it-IT" sz="1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engineers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it-IT" sz="1400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)</a:t>
            </a:r>
          </a:p>
          <a:p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  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Leaded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by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a Nobel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Laureates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Samuel 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J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.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Ting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</a:p>
          <a:p>
            <a:endParaRPr lang="it-IT" b="1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b="1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b="1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b="1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pPr>
              <a:buFont typeface="Wingdings" charset="2"/>
              <a:buChar char="ü"/>
            </a:pP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My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contribution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to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recent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AMS-02 </a:t>
            </a:r>
            <a:r>
              <a:rPr lang="it-IT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pubblication</a:t>
            </a:r>
            <a:r>
              <a:rPr lang="it-IT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in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Phys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. Rev.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Letters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113,221102-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Published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26 </a:t>
            </a:r>
            <a:r>
              <a:rPr lang="it-IT" b="1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November</a:t>
            </a:r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  <a:latin typeface="Eurostile"/>
                <a:sym typeface="Wingdings"/>
              </a:rPr>
              <a:t> 2014</a:t>
            </a:r>
          </a:p>
          <a:p>
            <a:endParaRPr lang="it-IT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sz="1600" dirty="0" smtClean="0">
              <a:solidFill>
                <a:schemeClr val="accent1">
                  <a:lumMod val="75000"/>
                </a:schemeClr>
              </a:solidFill>
              <a:latin typeface="Eurostile"/>
              <a:sym typeface="Wingdings"/>
            </a:endParaRPr>
          </a:p>
          <a:p>
            <a:endParaRPr lang="it-IT" sz="1600" b="1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6765338" y="3897868"/>
            <a:ext cx="138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 smtClean="0">
                <a:solidFill>
                  <a:schemeClr val="accent1">
                    <a:lumMod val="75000"/>
                  </a:schemeClr>
                </a:solidFill>
              </a:rPr>
              <a:t>AMS </a:t>
            </a:r>
            <a:r>
              <a:rPr lang="it-IT" sz="1100" b="1" dirty="0" err="1" smtClean="0">
                <a:solidFill>
                  <a:schemeClr val="accent1">
                    <a:lumMod val="75000"/>
                  </a:schemeClr>
                </a:solidFill>
              </a:rPr>
              <a:t>Collaboration</a:t>
            </a:r>
            <a:endParaRPr lang="it-IT" dirty="0"/>
          </a:p>
        </p:txBody>
      </p:sp>
      <p:pic>
        <p:nvPicPr>
          <p:cNvPr id="23" name="Immagin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820" y="4267200"/>
            <a:ext cx="1848980" cy="1927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8CEA6-7F6C-3949-8151-D7358326163F}" type="slidenum">
              <a:rPr lang="it-IT" smtClean="0"/>
              <a:pPr/>
              <a:t>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…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Now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(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this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)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…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28600" y="762000"/>
            <a:ext cx="868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1219200"/>
            <a:ext cx="8686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Physics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background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improvement</a:t>
            </a:r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  <a:alpha val="30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Data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analysis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skills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improvement</a:t>
            </a:r>
            <a:endParaRPr lang="it-IT" sz="2400" dirty="0" smtClean="0">
              <a:solidFill>
                <a:schemeClr val="accent1">
                  <a:lumMod val="75000"/>
                  <a:alpha val="30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  <a:alpha val="30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Study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of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CR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propagation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and diffuse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emissions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by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a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numerical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code, GALPROP</a:t>
            </a:r>
          </a:p>
          <a:p>
            <a:endParaRPr lang="it-IT" sz="2400" dirty="0" smtClean="0">
              <a:solidFill>
                <a:schemeClr val="accent1">
                  <a:lumMod val="75000"/>
                  <a:alpha val="30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Monitoring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shifts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at POCC (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Payload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Operation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Control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Center) in CERN (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Geneve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)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it-IT" dirty="0" err="1" smtClean="0"/>
              <a:t>9</a:t>
            </a:r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…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Now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(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this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)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…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28600" y="762000"/>
            <a:ext cx="868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1219200"/>
            <a:ext cx="8686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  <a:alpha val="29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Physics</a:t>
            </a:r>
            <a:r>
              <a:rPr lang="it-IT" sz="2400" dirty="0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 background </a:t>
            </a:r>
            <a:r>
              <a:rPr lang="it-IT" sz="2400" dirty="0" err="1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improvement</a:t>
            </a:r>
            <a:endParaRPr lang="it-IT" sz="2400" dirty="0" smtClean="0">
              <a:solidFill>
                <a:schemeClr val="accent1">
                  <a:lumMod val="75000"/>
                  <a:alpha val="29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Data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analysis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skills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improvement</a:t>
            </a:r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Study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of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CR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propagation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and diffuse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emissions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by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a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numerical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code, GALPROP</a:t>
            </a:r>
          </a:p>
          <a:p>
            <a:endParaRPr lang="it-IT" sz="2400" dirty="0" smtClean="0">
              <a:solidFill>
                <a:schemeClr val="accent1">
                  <a:lumMod val="75000"/>
                  <a:alpha val="30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Monitoring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shifts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at POCC (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Payload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Operation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Control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Center) in CERN (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Geneve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)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ttore 1 3"/>
          <p:cNvCxnSpPr/>
          <p:nvPr/>
        </p:nvCxnSpPr>
        <p:spPr>
          <a:xfrm>
            <a:off x="0" y="6248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533400"/>
            <a:ext cx="9144000" cy="1588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/>
              <a:t>13 Febbraio 2015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it-IT" dirty="0" err="1" smtClean="0"/>
              <a:t>9</a:t>
            </a:r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PhD student: Marta Crispoltoni</a:t>
            </a:r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228600" y="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…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Now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(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this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year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)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…</a:t>
            </a:r>
            <a:endParaRPr lang="it-IT" sz="2400" dirty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228600" y="762000"/>
            <a:ext cx="868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228600" y="1219200"/>
            <a:ext cx="86868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2400" dirty="0" smtClean="0">
              <a:solidFill>
                <a:schemeClr val="accent1">
                  <a:lumMod val="75000"/>
                  <a:alpha val="29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Physics</a:t>
            </a:r>
            <a:r>
              <a:rPr lang="it-IT" sz="2400" dirty="0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 background </a:t>
            </a:r>
            <a:r>
              <a:rPr lang="it-IT" sz="2400" dirty="0" err="1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improvement</a:t>
            </a:r>
            <a:endParaRPr lang="it-IT" sz="2400" dirty="0" smtClean="0">
              <a:solidFill>
                <a:schemeClr val="accent1">
                  <a:lumMod val="75000"/>
                  <a:alpha val="29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  <a:alpha val="29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Data </a:t>
            </a:r>
            <a:r>
              <a:rPr lang="it-IT" sz="2400" dirty="0" err="1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analysis</a:t>
            </a:r>
            <a:r>
              <a:rPr lang="it-IT" sz="2400" dirty="0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skills</a:t>
            </a:r>
            <a:r>
              <a:rPr lang="it-IT" sz="2400" dirty="0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29000"/>
                  </a:schemeClr>
                </a:solidFill>
                <a:latin typeface="Eurostile"/>
              </a:rPr>
              <a:t>improvement</a:t>
            </a:r>
            <a:endParaRPr lang="it-IT" sz="2400" dirty="0" smtClean="0">
              <a:solidFill>
                <a:schemeClr val="accent1">
                  <a:lumMod val="75000"/>
                  <a:alpha val="29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Study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of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CR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propagation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and diffuse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emissions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by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a </a:t>
            </a:r>
            <a:r>
              <a:rPr lang="it-IT" sz="2400" dirty="0" err="1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numerical</a:t>
            </a:r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code, GALPROP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Monitoring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shifts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at POCC (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Payload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Operation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Control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 Center) in CERN (</a:t>
            </a:r>
            <a:r>
              <a:rPr lang="it-IT" sz="2400" dirty="0" err="1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Geneve</a:t>
            </a:r>
            <a:r>
              <a:rPr lang="it-IT" sz="2400" dirty="0" smtClean="0">
                <a:solidFill>
                  <a:schemeClr val="accent1">
                    <a:lumMod val="75000"/>
                    <a:alpha val="30000"/>
                  </a:schemeClr>
                </a:solidFill>
                <a:latin typeface="Eurostile"/>
              </a:rPr>
              <a:t>)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r>
              <a:rPr lang="it-IT" sz="2400" dirty="0" smtClean="0">
                <a:solidFill>
                  <a:schemeClr val="accent1">
                    <a:lumMod val="75000"/>
                  </a:schemeClr>
                </a:solidFill>
                <a:latin typeface="Eurostile"/>
              </a:rPr>
              <a:t>   </a:t>
            </a: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  <a:p>
            <a:endParaRPr lang="it-IT" sz="2400" dirty="0" smtClean="0">
              <a:solidFill>
                <a:schemeClr val="accent1">
                  <a:lumMod val="75000"/>
                </a:schemeClr>
              </a:solidFill>
              <a:latin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</TotalTime>
  <Words>2967</Words>
  <Application>Microsoft PowerPoint per Mac</Application>
  <PresentationFormat>Presentazione su schermo (4:3)</PresentationFormat>
  <Paragraphs>476</Paragraphs>
  <Slides>16</Slides>
  <Notes>14</Notes>
  <HiddenSlides>0</HiddenSlides>
  <MMClips>0</MMClips>
  <ScaleCrop>false</ScaleCrop>
  <HeadingPairs>
    <vt:vector size="6" baseType="variant">
      <vt:variant>
        <vt:lpstr>Modello struttura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18" baseType="lpstr">
      <vt:lpstr>Tema di Office</vt:lpstr>
      <vt:lpstr>Microsoft Equation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BACK UP</vt:lpstr>
      <vt:lpstr>Diapositiva 13</vt:lpstr>
      <vt:lpstr>Diapositiva 14</vt:lpstr>
      <vt:lpstr>Diapositiva 15</vt:lpstr>
      <vt:lpstr>Diapositiva 16</vt:lpstr>
    </vt:vector>
  </TitlesOfParts>
  <Company>User</Company>
  <LinksUpToDate>false</LinksUpToDate>
  <SharedDoc>false</SharedDoc>
  <HyperlinksChanged>false</HyperlinksChanged>
  <AppVersion>12.0001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MacBook Pro</dc:creator>
  <cp:lastModifiedBy>MacBook Pro</cp:lastModifiedBy>
  <cp:revision>263</cp:revision>
  <cp:lastPrinted>2015-02-12T00:37:39Z</cp:lastPrinted>
  <dcterms:created xsi:type="dcterms:W3CDTF">2015-02-13T08:13:20Z</dcterms:created>
  <dcterms:modified xsi:type="dcterms:W3CDTF">2015-02-13T09:01:04Z</dcterms:modified>
</cp:coreProperties>
</file>